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6"/>
  </p:notesMasterIdLst>
  <p:handoutMasterIdLst>
    <p:handoutMasterId r:id="rId17"/>
  </p:handoutMasterIdLst>
  <p:sldIdLst>
    <p:sldId id="256" r:id="rId2"/>
    <p:sldId id="368" r:id="rId3"/>
    <p:sldId id="363" r:id="rId4"/>
    <p:sldId id="355" r:id="rId5"/>
    <p:sldId id="425" r:id="rId6"/>
    <p:sldId id="400" r:id="rId7"/>
    <p:sldId id="371" r:id="rId8"/>
    <p:sldId id="369" r:id="rId9"/>
    <p:sldId id="399" r:id="rId10"/>
    <p:sldId id="423" r:id="rId11"/>
    <p:sldId id="372" r:id="rId12"/>
    <p:sldId id="424" r:id="rId13"/>
    <p:sldId id="422" r:id="rId14"/>
    <p:sldId id="370" r:id="rId15"/>
  </p:sldIdLst>
  <p:sldSz cx="9144000" cy="6858000" type="screen4x3"/>
  <p:notesSz cx="7077075" cy="9383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B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6" autoAdjust="0"/>
    <p:restoredTop sz="86348" autoAdjust="0"/>
  </p:normalViewPr>
  <p:slideViewPr>
    <p:cSldViewPr snapToGrid="0" snapToObjects="1">
      <p:cViewPr varScale="1">
        <p:scale>
          <a:sx n="68" d="100"/>
          <a:sy n="68" d="100"/>
        </p:scale>
        <p:origin x="780" y="288"/>
      </p:cViewPr>
      <p:guideLst>
        <p:guide orient="horz" pos="2160"/>
        <p:guide pos="2880"/>
      </p:guideLst>
    </p:cSldViewPr>
  </p:slideViewPr>
  <p:outlineViewPr>
    <p:cViewPr>
      <p:scale>
        <a:sx n="33" d="100"/>
        <a:sy n="33" d="100"/>
      </p:scale>
      <p:origin x="0" y="10336"/>
    </p:cViewPr>
  </p:outlineViewPr>
  <p:notesTextViewPr>
    <p:cViewPr>
      <p:scale>
        <a:sx n="3" d="2"/>
        <a:sy n="3" d="2"/>
      </p:scale>
      <p:origin x="0" y="-498"/>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69186"/>
          </a:xfrm>
          <a:prstGeom prst="rect">
            <a:avLst/>
          </a:prstGeom>
        </p:spPr>
        <p:txBody>
          <a:bodyPr vert="horz" lIns="94051" tIns="47025" rIns="94051" bIns="47025" rtlCol="0"/>
          <a:lstStyle>
            <a:lvl1pPr algn="l">
              <a:defRPr sz="1200"/>
            </a:lvl1pPr>
          </a:lstStyle>
          <a:p>
            <a:endParaRPr lang="en-US"/>
          </a:p>
        </p:txBody>
      </p:sp>
      <p:sp>
        <p:nvSpPr>
          <p:cNvPr id="3" name="Date Placeholder 2"/>
          <p:cNvSpPr>
            <a:spLocks noGrp="1"/>
          </p:cNvSpPr>
          <p:nvPr>
            <p:ph type="dt" sz="quarter" idx="1"/>
          </p:nvPr>
        </p:nvSpPr>
        <p:spPr>
          <a:xfrm>
            <a:off x="4008706" y="0"/>
            <a:ext cx="3066732" cy="469186"/>
          </a:xfrm>
          <a:prstGeom prst="rect">
            <a:avLst/>
          </a:prstGeom>
        </p:spPr>
        <p:txBody>
          <a:bodyPr vert="horz" lIns="94051" tIns="47025" rIns="94051" bIns="47025" rtlCol="0"/>
          <a:lstStyle>
            <a:lvl1pPr algn="r">
              <a:defRPr sz="1200"/>
            </a:lvl1pPr>
          </a:lstStyle>
          <a:p>
            <a:fld id="{5679402E-7684-8B47-A8C0-63CFDCD7C8AB}" type="datetimeFigureOut">
              <a:rPr lang="en-US" smtClean="0"/>
              <a:t>3/18/2025</a:t>
            </a:fld>
            <a:endParaRPr lang="en-US"/>
          </a:p>
        </p:txBody>
      </p:sp>
      <p:sp>
        <p:nvSpPr>
          <p:cNvPr id="4" name="Footer Placeholder 3"/>
          <p:cNvSpPr>
            <a:spLocks noGrp="1"/>
          </p:cNvSpPr>
          <p:nvPr>
            <p:ph type="ftr" sz="quarter" idx="2"/>
          </p:nvPr>
        </p:nvSpPr>
        <p:spPr>
          <a:xfrm>
            <a:off x="1" y="8912899"/>
            <a:ext cx="3066732" cy="469186"/>
          </a:xfrm>
          <a:prstGeom prst="rect">
            <a:avLst/>
          </a:prstGeom>
        </p:spPr>
        <p:txBody>
          <a:bodyPr vert="horz" lIns="94051" tIns="47025" rIns="94051" bIns="47025" rtlCol="0" anchor="b"/>
          <a:lstStyle>
            <a:lvl1pPr algn="l">
              <a:defRPr sz="1200"/>
            </a:lvl1pPr>
          </a:lstStyle>
          <a:p>
            <a:endParaRPr lang="en-US"/>
          </a:p>
        </p:txBody>
      </p:sp>
      <p:sp>
        <p:nvSpPr>
          <p:cNvPr id="5" name="Slide Number Placeholder 4"/>
          <p:cNvSpPr>
            <a:spLocks noGrp="1"/>
          </p:cNvSpPr>
          <p:nvPr>
            <p:ph type="sldNum" sz="quarter" idx="3"/>
          </p:nvPr>
        </p:nvSpPr>
        <p:spPr>
          <a:xfrm>
            <a:off x="4008706" y="8912899"/>
            <a:ext cx="3066732" cy="469186"/>
          </a:xfrm>
          <a:prstGeom prst="rect">
            <a:avLst/>
          </a:prstGeom>
        </p:spPr>
        <p:txBody>
          <a:bodyPr vert="horz" lIns="94051" tIns="47025" rIns="94051" bIns="47025" rtlCol="0" anchor="b"/>
          <a:lstStyle>
            <a:lvl1pPr algn="r">
              <a:defRPr sz="1200"/>
            </a:lvl1pPr>
          </a:lstStyle>
          <a:p>
            <a:fld id="{35661AEA-7B61-4349-91E2-4AF2CAED78B0}" type="slidenum">
              <a:rPr lang="en-US" smtClean="0"/>
              <a:t>‹#›</a:t>
            </a:fld>
            <a:endParaRPr lang="en-US"/>
          </a:p>
        </p:txBody>
      </p:sp>
    </p:spTree>
    <p:extLst>
      <p:ext uri="{BB962C8B-B14F-4D97-AF65-F5344CB8AC3E}">
        <p14:creationId xmlns:p14="http://schemas.microsoft.com/office/powerpoint/2010/main" val="3695751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69186"/>
          </a:xfrm>
          <a:prstGeom prst="rect">
            <a:avLst/>
          </a:prstGeom>
        </p:spPr>
        <p:txBody>
          <a:bodyPr vert="horz" lIns="94051" tIns="47025" rIns="94051" bIns="47025" rtlCol="0"/>
          <a:lstStyle>
            <a:lvl1pPr algn="l">
              <a:defRPr sz="1200"/>
            </a:lvl1pPr>
          </a:lstStyle>
          <a:p>
            <a:endParaRPr lang="en-US"/>
          </a:p>
        </p:txBody>
      </p:sp>
      <p:sp>
        <p:nvSpPr>
          <p:cNvPr id="3" name="Date Placeholder 2"/>
          <p:cNvSpPr>
            <a:spLocks noGrp="1"/>
          </p:cNvSpPr>
          <p:nvPr>
            <p:ph type="dt" idx="1"/>
          </p:nvPr>
        </p:nvSpPr>
        <p:spPr>
          <a:xfrm>
            <a:off x="4008706" y="0"/>
            <a:ext cx="3066732" cy="469186"/>
          </a:xfrm>
          <a:prstGeom prst="rect">
            <a:avLst/>
          </a:prstGeom>
        </p:spPr>
        <p:txBody>
          <a:bodyPr vert="horz" lIns="94051" tIns="47025" rIns="94051" bIns="47025" rtlCol="0"/>
          <a:lstStyle>
            <a:lvl1pPr algn="r">
              <a:defRPr sz="1200"/>
            </a:lvl1pPr>
          </a:lstStyle>
          <a:p>
            <a:fld id="{A05321D2-822D-1345-8DEF-F6510568B6DA}" type="datetimeFigureOut">
              <a:rPr lang="en-US" smtClean="0"/>
              <a:t>3/18/2025</a:t>
            </a:fld>
            <a:endParaRPr lang="en-US"/>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4051" tIns="47025" rIns="94051" bIns="47025" rtlCol="0" anchor="ctr"/>
          <a:lstStyle/>
          <a:p>
            <a:endParaRPr lang="en-US"/>
          </a:p>
        </p:txBody>
      </p:sp>
      <p:sp>
        <p:nvSpPr>
          <p:cNvPr id="5" name="Notes Placeholder 4"/>
          <p:cNvSpPr>
            <a:spLocks noGrp="1"/>
          </p:cNvSpPr>
          <p:nvPr>
            <p:ph type="body" sz="quarter" idx="3"/>
          </p:nvPr>
        </p:nvSpPr>
        <p:spPr>
          <a:xfrm>
            <a:off x="707708" y="4457265"/>
            <a:ext cx="5661660" cy="4222671"/>
          </a:xfrm>
          <a:prstGeom prst="rect">
            <a:avLst/>
          </a:prstGeom>
        </p:spPr>
        <p:txBody>
          <a:bodyPr vert="horz" lIns="94051" tIns="47025" rIns="94051" bIns="470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2899"/>
            <a:ext cx="3066732" cy="469186"/>
          </a:xfrm>
          <a:prstGeom prst="rect">
            <a:avLst/>
          </a:prstGeom>
        </p:spPr>
        <p:txBody>
          <a:bodyPr vert="horz" lIns="94051" tIns="47025" rIns="94051" bIns="47025"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912899"/>
            <a:ext cx="3066732" cy="469186"/>
          </a:xfrm>
          <a:prstGeom prst="rect">
            <a:avLst/>
          </a:prstGeom>
        </p:spPr>
        <p:txBody>
          <a:bodyPr vert="horz" lIns="94051" tIns="47025" rIns="94051" bIns="47025" rtlCol="0" anchor="b"/>
          <a:lstStyle>
            <a:lvl1pPr algn="r">
              <a:defRPr sz="1200"/>
            </a:lvl1pPr>
          </a:lstStyle>
          <a:p>
            <a:fld id="{DD079D43-61B0-9D49-BB0C-2DD752519D64}" type="slidenum">
              <a:rPr lang="en-US" smtClean="0"/>
              <a:t>‹#›</a:t>
            </a:fld>
            <a:endParaRPr lang="en-US"/>
          </a:p>
        </p:txBody>
      </p:sp>
    </p:spTree>
    <p:extLst>
      <p:ext uri="{BB962C8B-B14F-4D97-AF65-F5344CB8AC3E}">
        <p14:creationId xmlns:p14="http://schemas.microsoft.com/office/powerpoint/2010/main" val="20384457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9D43-61B0-9D49-BB0C-2DD752519D64}" type="slidenum">
              <a:rPr lang="en-US" smtClean="0"/>
              <a:t>1</a:t>
            </a:fld>
            <a:endParaRPr lang="en-US"/>
          </a:p>
        </p:txBody>
      </p:sp>
    </p:spTree>
    <p:extLst>
      <p:ext uri="{BB962C8B-B14F-4D97-AF65-F5344CB8AC3E}">
        <p14:creationId xmlns:p14="http://schemas.microsoft.com/office/powerpoint/2010/main" val="2088833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9EBC4-E44C-1D53-BE46-40C2945501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834125-13D4-9647-7119-40DF80FD26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5FC8F-821B-0654-847D-0531439606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2261176-EE1C-5F21-26FB-18E22C4652A1}"/>
              </a:ext>
            </a:extLst>
          </p:cNvPr>
          <p:cNvSpPr>
            <a:spLocks noGrp="1"/>
          </p:cNvSpPr>
          <p:nvPr>
            <p:ph type="sldNum" sz="quarter" idx="10"/>
          </p:nvPr>
        </p:nvSpPr>
        <p:spPr/>
        <p:txBody>
          <a:bodyPr/>
          <a:lstStyle/>
          <a:p>
            <a:fld id="{DD079D43-61B0-9D49-BB0C-2DD752519D64}" type="slidenum">
              <a:rPr lang="en-US" smtClean="0"/>
              <a:t>12</a:t>
            </a:fld>
            <a:endParaRPr lang="en-US"/>
          </a:p>
        </p:txBody>
      </p:sp>
    </p:spTree>
    <p:extLst>
      <p:ext uri="{BB962C8B-B14F-4D97-AF65-F5344CB8AC3E}">
        <p14:creationId xmlns:p14="http://schemas.microsoft.com/office/powerpoint/2010/main" val="4276723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r>
              <a:rPr lang="en-US" sz="1000" dirty="0">
                <a:solidFill>
                  <a:srgbClr val="2D3B45"/>
                </a:solidFill>
                <a:latin typeface="Lato Extended"/>
              </a:rPr>
            </a:br>
            <a:endParaRPr lang="en-US" dirty="0"/>
          </a:p>
        </p:txBody>
      </p:sp>
      <p:sp>
        <p:nvSpPr>
          <p:cNvPr id="4" name="Slide Number Placeholder 3"/>
          <p:cNvSpPr>
            <a:spLocks noGrp="1"/>
          </p:cNvSpPr>
          <p:nvPr>
            <p:ph type="sldNum" sz="quarter" idx="10"/>
          </p:nvPr>
        </p:nvSpPr>
        <p:spPr/>
        <p:txBody>
          <a:bodyPr/>
          <a:lstStyle/>
          <a:p>
            <a:fld id="{DD079D43-61B0-9D49-BB0C-2DD752519D64}" type="slidenum">
              <a:rPr lang="en-US" smtClean="0"/>
              <a:t>13</a:t>
            </a:fld>
            <a:endParaRPr lang="en-US"/>
          </a:p>
        </p:txBody>
      </p:sp>
    </p:spTree>
    <p:extLst>
      <p:ext uri="{BB962C8B-B14F-4D97-AF65-F5344CB8AC3E}">
        <p14:creationId xmlns:p14="http://schemas.microsoft.com/office/powerpoint/2010/main" val="2878044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514">
              <a:defRPr/>
            </a:pPr>
            <a:r>
              <a:rPr lang="en-US" dirty="0"/>
              <a:t>Relate to them – ordinary story</a:t>
            </a:r>
          </a:p>
          <a:p>
            <a:pPr defTabSz="456514">
              <a:defRPr/>
            </a:pPr>
            <a:r>
              <a:rPr lang="en-US" dirty="0"/>
              <a:t>Emotional story or examples</a:t>
            </a:r>
          </a:p>
          <a:p>
            <a:pPr defTabSz="456514">
              <a:defRPr/>
            </a:pPr>
            <a:r>
              <a:rPr lang="en-US" dirty="0"/>
              <a:t>Positive motivation – envision the future …. Problem solved…. Desires  What would if feel like if this was solved?</a:t>
            </a:r>
          </a:p>
          <a:p>
            <a:pPr defTabSz="456514">
              <a:defRPr/>
            </a:pPr>
            <a:r>
              <a:rPr lang="en-US" dirty="0"/>
              <a:t>Negative motivation – What will happen if this is never solved?</a:t>
            </a:r>
            <a:br>
              <a:rPr lang="en-US" dirty="0"/>
            </a:br>
            <a:endParaRPr lang="en-US" dirty="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D079D43-61B0-9D49-BB0C-2DD752519D64}" type="slidenum">
              <a:rPr lang="en-US" smtClean="0"/>
              <a:t>2</a:t>
            </a:fld>
            <a:endParaRPr lang="en-US"/>
          </a:p>
        </p:txBody>
      </p:sp>
    </p:spTree>
    <p:extLst>
      <p:ext uri="{BB962C8B-B14F-4D97-AF65-F5344CB8AC3E}">
        <p14:creationId xmlns:p14="http://schemas.microsoft.com/office/powerpoint/2010/main" val="3099479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079D43-61B0-9D49-BB0C-2DD752519D64}" type="slidenum">
              <a:rPr lang="en-US" smtClean="0"/>
              <a:t>3</a:t>
            </a:fld>
            <a:endParaRPr lang="en-US"/>
          </a:p>
        </p:txBody>
      </p:sp>
    </p:spTree>
    <p:extLst>
      <p:ext uri="{BB962C8B-B14F-4D97-AF65-F5344CB8AC3E}">
        <p14:creationId xmlns:p14="http://schemas.microsoft.com/office/powerpoint/2010/main" val="392821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t>
            </a:r>
          </a:p>
        </p:txBody>
      </p:sp>
      <p:sp>
        <p:nvSpPr>
          <p:cNvPr id="4" name="Slide Number Placeholder 3"/>
          <p:cNvSpPr>
            <a:spLocks noGrp="1"/>
          </p:cNvSpPr>
          <p:nvPr>
            <p:ph type="sldNum" sz="quarter" idx="10"/>
          </p:nvPr>
        </p:nvSpPr>
        <p:spPr/>
        <p:txBody>
          <a:bodyPr/>
          <a:lstStyle/>
          <a:p>
            <a:fld id="{20556487-3873-43C3-ADB1-463FA416D8D6}" type="slidenum">
              <a:rPr lang="en-US" smtClean="0"/>
              <a:pPr/>
              <a:t>4</a:t>
            </a:fld>
            <a:endParaRPr lang="en-US"/>
          </a:p>
        </p:txBody>
      </p:sp>
    </p:spTree>
    <p:extLst>
      <p:ext uri="{BB962C8B-B14F-4D97-AF65-F5344CB8AC3E}">
        <p14:creationId xmlns:p14="http://schemas.microsoft.com/office/powerpoint/2010/main" val="2591807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079D43-61B0-9D49-BB0C-2DD752519D64}" type="slidenum">
              <a:rPr lang="en-US" smtClean="0"/>
              <a:t>5</a:t>
            </a:fld>
            <a:endParaRPr lang="en-US"/>
          </a:p>
        </p:txBody>
      </p:sp>
    </p:spTree>
    <p:extLst>
      <p:ext uri="{BB962C8B-B14F-4D97-AF65-F5344CB8AC3E}">
        <p14:creationId xmlns:p14="http://schemas.microsoft.com/office/powerpoint/2010/main" val="2088833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DD079D43-61B0-9D49-BB0C-2DD752519D64}" type="slidenum">
              <a:rPr lang="en-US" smtClean="0"/>
              <a:t>6</a:t>
            </a:fld>
            <a:endParaRPr lang="en-US"/>
          </a:p>
        </p:txBody>
      </p:sp>
    </p:spTree>
    <p:extLst>
      <p:ext uri="{BB962C8B-B14F-4D97-AF65-F5344CB8AC3E}">
        <p14:creationId xmlns:p14="http://schemas.microsoft.com/office/powerpoint/2010/main" val="1417781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9D43-61B0-9D49-BB0C-2DD752519D64}" type="slidenum">
              <a:rPr lang="en-US" smtClean="0"/>
              <a:t>9</a:t>
            </a:fld>
            <a:endParaRPr lang="en-US"/>
          </a:p>
        </p:txBody>
      </p:sp>
    </p:spTree>
    <p:extLst>
      <p:ext uri="{BB962C8B-B14F-4D97-AF65-F5344CB8AC3E}">
        <p14:creationId xmlns:p14="http://schemas.microsoft.com/office/powerpoint/2010/main" val="2573948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r>
              <a:rPr lang="en-US" sz="1000" dirty="0">
                <a:solidFill>
                  <a:srgbClr val="2D3B45"/>
                </a:solidFill>
                <a:latin typeface="Lato Extended"/>
              </a:rPr>
            </a:br>
            <a:endParaRPr lang="en-US" dirty="0"/>
          </a:p>
        </p:txBody>
      </p:sp>
      <p:sp>
        <p:nvSpPr>
          <p:cNvPr id="4" name="Slide Number Placeholder 3"/>
          <p:cNvSpPr>
            <a:spLocks noGrp="1"/>
          </p:cNvSpPr>
          <p:nvPr>
            <p:ph type="sldNum" sz="quarter" idx="10"/>
          </p:nvPr>
        </p:nvSpPr>
        <p:spPr/>
        <p:txBody>
          <a:bodyPr/>
          <a:lstStyle/>
          <a:p>
            <a:fld id="{DD079D43-61B0-9D49-BB0C-2DD752519D64}" type="slidenum">
              <a:rPr lang="en-US" smtClean="0"/>
              <a:t>10</a:t>
            </a:fld>
            <a:endParaRPr lang="en-US"/>
          </a:p>
        </p:txBody>
      </p:sp>
    </p:spTree>
    <p:extLst>
      <p:ext uri="{BB962C8B-B14F-4D97-AF65-F5344CB8AC3E}">
        <p14:creationId xmlns:p14="http://schemas.microsoft.com/office/powerpoint/2010/main" val="130933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079D43-61B0-9D49-BB0C-2DD752519D64}" type="slidenum">
              <a:rPr lang="en-US" smtClean="0"/>
              <a:t>11</a:t>
            </a:fld>
            <a:endParaRPr lang="en-US"/>
          </a:p>
        </p:txBody>
      </p:sp>
    </p:spTree>
    <p:extLst>
      <p:ext uri="{BB962C8B-B14F-4D97-AF65-F5344CB8AC3E}">
        <p14:creationId xmlns:p14="http://schemas.microsoft.com/office/powerpoint/2010/main" val="1096532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1F9CA3-105E-4857-9057-6DB6197DA786}"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349677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01F9CA3-105E-4857-9057-6DB6197DA786}" type="datetimeFigureOut">
              <a:rPr lang="en-US" smtClean="0"/>
              <a:t>3/18/2025</a:t>
            </a:fld>
            <a:endParaRPr lang="en-US"/>
          </a:p>
        </p:txBody>
      </p:sp>
      <p:sp>
        <p:nvSpPr>
          <p:cNvPr id="4" name="Footer Placeholder 3"/>
          <p:cNvSpPr>
            <a:spLocks noGrp="1"/>
          </p:cNvSpPr>
          <p:nvPr>
            <p:ph type="ftr" sz="quarter" idx="11"/>
          </p:nvPr>
        </p:nvSpPr>
        <p:spPr/>
        <p:txBody>
          <a:bodyPr/>
          <a:lstStyle/>
          <a:p>
            <a:r>
              <a:rPr lang="en-US"/>
              <a:t>Principles of Marketing</a:t>
            </a:r>
            <a:br>
              <a:rPr lang="en-US"/>
            </a:b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938630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3/18/2025</a:t>
            </a:fld>
            <a:endParaRPr lang="en-US"/>
          </a:p>
        </p:txBody>
      </p:sp>
      <p:sp>
        <p:nvSpPr>
          <p:cNvPr id="5" name="Footer Placeholder 4"/>
          <p:cNvSpPr>
            <a:spLocks noGrp="1"/>
          </p:cNvSpPr>
          <p:nvPr>
            <p:ph type="ftr" sz="quarter" idx="11"/>
          </p:nvPr>
        </p:nvSpPr>
        <p:spPr/>
        <p:txBody>
          <a:bodyPr/>
          <a:lstStyle/>
          <a:p>
            <a:r>
              <a:rPr lang="en-US"/>
              <a:t>Principles of Marketing</a:t>
            </a:r>
            <a:br>
              <a:rPr lang="en-US"/>
            </a:b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2164063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3/18/2025</a:t>
            </a:fld>
            <a:endParaRPr lang="en-US"/>
          </a:p>
        </p:txBody>
      </p:sp>
      <p:sp>
        <p:nvSpPr>
          <p:cNvPr id="5" name="Footer Placeholder 4"/>
          <p:cNvSpPr>
            <a:spLocks noGrp="1"/>
          </p:cNvSpPr>
          <p:nvPr>
            <p:ph type="ftr" sz="quarter" idx="11"/>
          </p:nvPr>
        </p:nvSpPr>
        <p:spPr/>
        <p:txBody>
          <a:bodyPr/>
          <a:lstStyle/>
          <a:p>
            <a:r>
              <a:rPr lang="en-US"/>
              <a:t>Principles of Marketing</a:t>
            </a:r>
            <a:br>
              <a:rPr lang="en-US"/>
            </a:b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82466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3/18/2025</a:t>
            </a:fld>
            <a:endParaRPr lang="en-US"/>
          </a:p>
        </p:txBody>
      </p:sp>
      <p:sp>
        <p:nvSpPr>
          <p:cNvPr id="5" name="Footer Placeholder 4"/>
          <p:cNvSpPr>
            <a:spLocks noGrp="1"/>
          </p:cNvSpPr>
          <p:nvPr>
            <p:ph type="ftr" sz="quarter" idx="11"/>
          </p:nvPr>
        </p:nvSpPr>
        <p:spPr/>
        <p:txBody>
          <a:bodyPr/>
          <a:lstStyle/>
          <a:p>
            <a:r>
              <a:rPr lang="en-US"/>
              <a:t>Principles of Marketing</a:t>
            </a:r>
            <a:br>
              <a:rPr lang="en-US"/>
            </a:b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1017476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3/18/2025</a:t>
            </a:fld>
            <a:endParaRPr lang="en-US"/>
          </a:p>
        </p:txBody>
      </p:sp>
      <p:sp>
        <p:nvSpPr>
          <p:cNvPr id="5" name="Footer Placeholder 4"/>
          <p:cNvSpPr>
            <a:spLocks noGrp="1"/>
          </p:cNvSpPr>
          <p:nvPr>
            <p:ph type="ftr" sz="quarter" idx="11"/>
          </p:nvPr>
        </p:nvSpPr>
        <p:spPr/>
        <p:txBody>
          <a:bodyPr/>
          <a:lstStyle/>
          <a:p>
            <a:r>
              <a:rPr lang="en-US"/>
              <a:t>Principles of Marketing</a:t>
            </a:r>
            <a:br>
              <a:rPr lang="en-US"/>
            </a:b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29989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3/18/2025</a:t>
            </a:fld>
            <a:endParaRPr lang="en-US"/>
          </a:p>
        </p:txBody>
      </p:sp>
      <p:sp>
        <p:nvSpPr>
          <p:cNvPr id="5" name="Footer Placeholder 4"/>
          <p:cNvSpPr>
            <a:spLocks noGrp="1"/>
          </p:cNvSpPr>
          <p:nvPr>
            <p:ph type="ftr" sz="quarter" idx="11"/>
          </p:nvPr>
        </p:nvSpPr>
        <p:spPr/>
        <p:txBody>
          <a:bodyPr/>
          <a:lstStyle/>
          <a:p>
            <a:r>
              <a:rPr lang="en-US"/>
              <a:t>Principles of Marketing</a:t>
            </a:r>
            <a:br>
              <a:rPr lang="en-US"/>
            </a:b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1457169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1F9CA3-105E-4857-9057-6DB6197DA786}"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61089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1F9CA3-105E-4857-9057-6DB6197DA786}"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522827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Slide Number Placeholder 2"/>
          <p:cNvSpPr txBox="1">
            <a:spLocks/>
          </p:cNvSpPr>
          <p:nvPr userDrawn="1"/>
        </p:nvSpPr>
        <p:spPr>
          <a:xfrm>
            <a:off x="6721475" y="6483350"/>
            <a:ext cx="2411413" cy="365125"/>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9FD9D570-796A-4176-8DEE-9A4459960181}" type="slidenum">
              <a:rPr lang="en-US" altLang="en-US" sz="1200" b="1" smtClean="0">
                <a:solidFill>
                  <a:srgbClr val="000000"/>
                </a:solidFill>
              </a:rPr>
              <a:pPr algn="r" eaLnBrk="1" hangingPunct="1">
                <a:defRPr/>
              </a:pPr>
              <a:t>‹#›</a:t>
            </a:fld>
            <a:endParaRPr lang="en-US" altLang="en-US" sz="1200" b="1">
              <a:solidFill>
                <a:srgbClr val="000000"/>
              </a:solidFill>
            </a:endParaRPr>
          </a:p>
        </p:txBody>
      </p:sp>
      <p:sp>
        <p:nvSpPr>
          <p:cNvPr id="6" name="Rectangle 5"/>
          <p:cNvSpPr/>
          <p:nvPr userDrawn="1"/>
        </p:nvSpPr>
        <p:spPr>
          <a:xfrm>
            <a:off x="0" y="368300"/>
            <a:ext cx="2600325" cy="584200"/>
          </a:xfrm>
          <a:prstGeom prst="rect">
            <a:avLst/>
          </a:prstGeom>
          <a:solidFill>
            <a:srgbClr val="5B8A3C"/>
          </a:solidFill>
          <a:ln>
            <a:solidFill>
              <a:srgbClr val="5B8A3C"/>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p:cNvSpPr txBox="1">
            <a:spLocks noChangeArrowheads="1"/>
          </p:cNvSpPr>
          <p:nvPr userDrawn="1"/>
        </p:nvSpPr>
        <p:spPr bwMode="auto">
          <a:xfrm>
            <a:off x="1588" y="368300"/>
            <a:ext cx="1450975" cy="584200"/>
          </a:xfrm>
          <a:prstGeom prst="rect">
            <a:avLst/>
          </a:prstGeom>
          <a:solidFill>
            <a:srgbClr val="5B8A3C"/>
          </a:solidFill>
          <a:ln w="9525">
            <a:solidFill>
              <a:srgbClr val="5B8A3C"/>
            </a:solidFill>
            <a:miter lim="800000"/>
            <a:headEnd/>
            <a:tailEnd/>
          </a:ln>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en-US" altLang="en-US" sz="3200" b="1">
                <a:solidFill>
                  <a:schemeClr val="bg1"/>
                </a:solidFill>
                <a:latin typeface="Franklin Gothic Medium" pitchFamily="34" charset="0"/>
                <a:ea typeface="Franklin Gothic Medium" pitchFamily="34" charset="0"/>
                <a:cs typeface="Franklin Gothic Medium" pitchFamily="34" charset="0"/>
              </a:rPr>
              <a:t>Exhibit</a:t>
            </a:r>
            <a:endParaRPr lang="en-US" altLang="en-US" sz="3200" b="1" i="1">
              <a:solidFill>
                <a:schemeClr val="bg1"/>
              </a:solidFill>
              <a:latin typeface="Franklin Gothic Medium" pitchFamily="34" charset="0"/>
              <a:ea typeface="Franklin Gothic Medium" pitchFamily="34" charset="0"/>
              <a:cs typeface="Franklin Gothic Medium" pitchFamily="34" charset="0"/>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SELL5 | CH7</a:t>
            </a:r>
            <a:endParaRPr lang="en-US" b="1" dirty="0">
              <a:solidFill>
                <a:srgbClr val="000000"/>
              </a:solidFill>
            </a:endParaRP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dirty="0"/>
              <a:t>Click to edit Master title style</a:t>
            </a:r>
          </a:p>
        </p:txBody>
      </p:sp>
      <p:sp>
        <p:nvSpPr>
          <p:cNvPr id="9" name="Date Placeholder 3"/>
          <p:cNvSpPr>
            <a:spLocks noGrp="1"/>
          </p:cNvSpPr>
          <p:nvPr>
            <p:ph type="dt" sz="half" idx="10"/>
          </p:nvPr>
        </p:nvSpPr>
        <p:spPr/>
        <p:txBody>
          <a:bodyPr/>
          <a:lstStyle>
            <a:lvl1pPr>
              <a:defRPr/>
            </a:lvl1pPr>
          </a:lstStyle>
          <a:p>
            <a:pPr>
              <a:defRPr/>
            </a:pPr>
            <a:fld id="{92BA8D2D-7C57-49CB-ABB3-91999DCE5961}" type="datetimeFigureOut">
              <a:rPr lang="en-US"/>
              <a:pPr>
                <a:defRPr/>
              </a:pPr>
              <a:t>3/18/2025</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47AEE60E-048C-465F-A7FD-3B727D0EC214}" type="slidenum">
              <a:rPr lang="en-US" altLang="en-US"/>
              <a:pPr>
                <a:defRPr/>
              </a:pPr>
              <a:t>‹#›</a:t>
            </a:fld>
            <a:endParaRPr lang="en-US" altLang="en-US"/>
          </a:p>
        </p:txBody>
      </p:sp>
      <p:sp>
        <p:nvSpPr>
          <p:cNvPr id="13" name="Footer Placeholder 1"/>
          <p:cNvSpPr txBox="1">
            <a:spLocks/>
          </p:cNvSpPr>
          <p:nvPr userDrawn="1"/>
        </p:nvSpPr>
        <p:spPr>
          <a:xfrm>
            <a:off x="300038" y="659143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schemeClr val="tx1"/>
                </a:solidFill>
                <a:latin typeface="Arial Narrow"/>
                <a:cs typeface="Arial Narrow"/>
              </a:rPr>
              <a:t>Copyright ©2017 Cengage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27332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1F9CA3-105E-4857-9057-6DB6197DA786}"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3469146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2915602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1F9CA3-105E-4857-9057-6DB6197DA786}" type="datetimeFigureOut">
              <a:rPr lang="en-US" smtClean="0"/>
              <a:t>3/18/2025</a:t>
            </a:fld>
            <a:endParaRPr lang="en-US"/>
          </a:p>
        </p:txBody>
      </p:sp>
      <p:sp>
        <p:nvSpPr>
          <p:cNvPr id="6" name="Footer Placeholder 5"/>
          <p:cNvSpPr>
            <a:spLocks noGrp="1"/>
          </p:cNvSpPr>
          <p:nvPr>
            <p:ph type="ftr" sz="quarter" idx="11"/>
          </p:nvPr>
        </p:nvSpPr>
        <p:spPr/>
        <p:txBody>
          <a:bodyPr/>
          <a:lstStyle/>
          <a:p>
            <a:r>
              <a:rPr lang="en-US"/>
              <a:t>Principles of Marketing</a:t>
            </a:r>
            <a:br>
              <a:rPr lang="en-US"/>
            </a:br>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371235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1F9CA3-105E-4857-9057-6DB6197DA786}" type="datetimeFigureOut">
              <a:rPr lang="en-US" smtClean="0"/>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2794839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1F9CA3-105E-4857-9057-6DB6197DA786}" type="datetimeFigureOut">
              <a:rPr lang="en-US" smtClean="0"/>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267534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3699298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3712451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3/18/2025</a:t>
            </a:fld>
            <a:endParaRPr lang="en-US"/>
          </a:p>
        </p:txBody>
      </p:sp>
      <p:sp>
        <p:nvSpPr>
          <p:cNvPr id="6" name="Footer Placeholder 5"/>
          <p:cNvSpPr>
            <a:spLocks noGrp="1"/>
          </p:cNvSpPr>
          <p:nvPr>
            <p:ph type="ftr" sz="quarter" idx="11"/>
          </p:nvPr>
        </p:nvSpPr>
        <p:spPr>
          <a:xfrm>
            <a:off x="533400" y="6172200"/>
            <a:ext cx="5811724" cy="365125"/>
          </a:xfrm>
        </p:spPr>
        <p:txBody>
          <a:bodyPr/>
          <a:lstStyle/>
          <a:p>
            <a:r>
              <a:rPr lang="en-US"/>
              <a:t>Principles of Marketing</a:t>
            </a:r>
            <a:br>
              <a:rPr lang="en-US"/>
            </a:br>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214382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01F9CA3-105E-4857-9057-6DB6197DA786}" type="datetimeFigureOut">
              <a:rPr lang="en-US" smtClean="0"/>
              <a:t>3/18/2025</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a:t>Principles of Marketing</a:t>
            </a:r>
            <a:br>
              <a:rPr lang="en-US"/>
            </a:br>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7F5CE407-6216-4202-80E4-A30DC2F709B2}" type="slidenum">
              <a:rPr lang="en-US" smtClean="0"/>
              <a:t>‹#›</a:t>
            </a:fld>
            <a:endParaRPr lang="en-US"/>
          </a:p>
        </p:txBody>
      </p:sp>
    </p:spTree>
    <p:extLst>
      <p:ext uri="{BB962C8B-B14F-4D97-AF65-F5344CB8AC3E}">
        <p14:creationId xmlns:p14="http://schemas.microsoft.com/office/powerpoint/2010/main" val="770051387"/>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954" y="2619634"/>
            <a:ext cx="6405602" cy="2625879"/>
          </a:xfrm>
        </p:spPr>
        <p:txBody>
          <a:bodyPr>
            <a:normAutofit fontScale="90000"/>
          </a:bodyPr>
          <a:lstStyle/>
          <a:p>
            <a:br>
              <a:rPr lang="en-US" sz="3600" dirty="0"/>
            </a:br>
            <a:r>
              <a:rPr lang="en-US" sz="3600" dirty="0"/>
              <a:t>Preparing for Presentation  </a:t>
            </a:r>
            <a:br>
              <a:rPr lang="en-US" sz="4000" dirty="0"/>
            </a:br>
            <a:br>
              <a:rPr lang="en-US" sz="4000" dirty="0"/>
            </a:br>
            <a:br>
              <a:rPr lang="en-US" sz="3100" dirty="0">
                <a:solidFill>
                  <a:srgbClr val="FFFF00"/>
                </a:solidFill>
              </a:rPr>
            </a:br>
            <a:br>
              <a:rPr lang="en-US" sz="3100" dirty="0">
                <a:solidFill>
                  <a:srgbClr val="FFFF00"/>
                </a:solidFill>
              </a:rPr>
            </a:br>
            <a:br>
              <a:rPr lang="en-US" sz="3600" dirty="0"/>
            </a:br>
            <a:br>
              <a:rPr lang="en-US" sz="4000" dirty="0"/>
            </a:br>
            <a:br>
              <a:rPr lang="en-US" sz="4000" dirty="0"/>
            </a:br>
            <a:endParaRPr lang="en-US" sz="4000" dirty="0"/>
          </a:p>
        </p:txBody>
      </p:sp>
    </p:spTree>
    <p:extLst>
      <p:ext uri="{BB962C8B-B14F-4D97-AF65-F5344CB8AC3E}">
        <p14:creationId xmlns:p14="http://schemas.microsoft.com/office/powerpoint/2010/main" val="1571742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6FFC0C-D982-7D04-E3D4-556B86D57876}"/>
              </a:ext>
            </a:extLst>
          </p:cNvPr>
          <p:cNvSpPr txBox="1"/>
          <p:nvPr/>
        </p:nvSpPr>
        <p:spPr>
          <a:xfrm>
            <a:off x="533400" y="1443841"/>
            <a:ext cx="7802526" cy="3785652"/>
          </a:xfrm>
          <a:prstGeom prst="rect">
            <a:avLst/>
          </a:prstGeom>
          <a:noFill/>
        </p:spPr>
        <p:txBody>
          <a:bodyPr wrap="square" rtlCol="0">
            <a:spAutoFit/>
          </a:bodyPr>
          <a:lstStyle/>
          <a:p>
            <a:pPr algn="l">
              <a:buFont typeface="+mj-lt"/>
              <a:buAutoNum type="arabicPeriod"/>
            </a:pPr>
            <a:r>
              <a:rPr lang="en-US" sz="2000" b="0" i="0" dirty="0">
                <a:solidFill>
                  <a:srgbClr val="2D3B45"/>
                </a:solidFill>
                <a:effectLst/>
                <a:latin typeface="Lato Extended"/>
              </a:rPr>
              <a:t>Who is your target market?  Please describe your target market using the four basis of market segmentation:  demographic, geographic, psychographic, and behavioristic.</a:t>
            </a:r>
            <a:br>
              <a:rPr lang="en-US" sz="2000" b="0" i="0" dirty="0">
                <a:solidFill>
                  <a:srgbClr val="2D3B45"/>
                </a:solidFill>
                <a:effectLst/>
                <a:latin typeface="Lato Extended"/>
              </a:rPr>
            </a:br>
            <a:endParaRPr lang="en-US" sz="2000" b="0" i="0" dirty="0">
              <a:solidFill>
                <a:srgbClr val="2D3B45"/>
              </a:solidFill>
              <a:effectLst/>
              <a:latin typeface="Lato Extended"/>
            </a:endParaRPr>
          </a:p>
          <a:p>
            <a:pPr algn="l">
              <a:buFont typeface="+mj-lt"/>
              <a:buAutoNum type="arabicPeriod"/>
            </a:pPr>
            <a:r>
              <a:rPr lang="en-US" sz="2000" b="0" i="0" dirty="0">
                <a:solidFill>
                  <a:srgbClr val="2D3B45"/>
                </a:solidFill>
                <a:effectLst/>
                <a:latin typeface="Lato Extended"/>
              </a:rPr>
              <a:t>Please give an estimate of the size of your target market, the potential demand, and the initial market capture rate.</a:t>
            </a:r>
            <a:br>
              <a:rPr lang="en-US" sz="2000" b="0" i="0" dirty="0">
                <a:solidFill>
                  <a:srgbClr val="2D3B45"/>
                </a:solidFill>
                <a:effectLst/>
                <a:latin typeface="Lato Extended"/>
              </a:rPr>
            </a:br>
            <a:endParaRPr lang="en-US" sz="2000" b="0" i="0" dirty="0">
              <a:solidFill>
                <a:srgbClr val="2D3B45"/>
              </a:solidFill>
              <a:effectLst/>
              <a:latin typeface="Lato Extended"/>
            </a:endParaRPr>
          </a:p>
          <a:p>
            <a:pPr algn="l">
              <a:buFont typeface="+mj-lt"/>
              <a:buAutoNum type="arabicPeriod"/>
            </a:pPr>
            <a:r>
              <a:rPr lang="en-US" sz="2000" b="0" i="0" dirty="0">
                <a:solidFill>
                  <a:srgbClr val="2D3B45"/>
                </a:solidFill>
                <a:effectLst/>
                <a:latin typeface="Lato Extended"/>
              </a:rPr>
              <a:t>Please identify your three major competitors, describe each of their strengths and weaknesses in the marketplace, and explain how you are different from them and the value that you will provide to entice your target market to choose you over each of your three major competitors</a:t>
            </a:r>
          </a:p>
        </p:txBody>
      </p:sp>
      <p:sp>
        <p:nvSpPr>
          <p:cNvPr id="4" name="Title 3">
            <a:extLst>
              <a:ext uri="{FF2B5EF4-FFF2-40B4-BE49-F238E27FC236}">
                <a16:creationId xmlns:a16="http://schemas.microsoft.com/office/drawing/2014/main" id="{727E3F9E-316D-2B7F-EE27-2FEFDB794A03}"/>
              </a:ext>
            </a:extLst>
          </p:cNvPr>
          <p:cNvSpPr>
            <a:spLocks noGrp="1"/>
          </p:cNvSpPr>
          <p:nvPr>
            <p:ph type="title"/>
          </p:nvPr>
        </p:nvSpPr>
        <p:spPr>
          <a:xfrm>
            <a:off x="533400" y="3313"/>
            <a:ext cx="6554867" cy="1524000"/>
          </a:xfrm>
        </p:spPr>
        <p:txBody>
          <a:bodyPr/>
          <a:lstStyle/>
          <a:p>
            <a:r>
              <a:rPr lang="en-US" dirty="0"/>
              <a:t>Slide #3 – Target Market</a:t>
            </a:r>
          </a:p>
        </p:txBody>
      </p:sp>
    </p:spTree>
    <p:extLst>
      <p:ext uri="{BB962C8B-B14F-4D97-AF65-F5344CB8AC3E}">
        <p14:creationId xmlns:p14="http://schemas.microsoft.com/office/powerpoint/2010/main" val="2302375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9031F-69EF-4BAB-924F-540721386515}"/>
              </a:ext>
            </a:extLst>
          </p:cNvPr>
          <p:cNvSpPr>
            <a:spLocks noGrp="1"/>
          </p:cNvSpPr>
          <p:nvPr>
            <p:ph type="title"/>
          </p:nvPr>
        </p:nvSpPr>
        <p:spPr/>
        <p:txBody>
          <a:bodyPr/>
          <a:lstStyle/>
          <a:p>
            <a:endParaRPr lang="en-US"/>
          </a:p>
        </p:txBody>
      </p:sp>
      <p:pic>
        <p:nvPicPr>
          <p:cNvPr id="5" name="Content Placeholder 4" descr="A close-up of several black and white labels&#10;&#10;Description automatically generated">
            <a:extLst>
              <a:ext uri="{FF2B5EF4-FFF2-40B4-BE49-F238E27FC236}">
                <a16:creationId xmlns:a16="http://schemas.microsoft.com/office/drawing/2014/main" id="{E94927BF-42CD-049F-86EC-E8503A1C09DD}"/>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589212" y="3355604"/>
            <a:ext cx="6554788" cy="3502396"/>
          </a:xfrm>
        </p:spPr>
      </p:pic>
      <p:pic>
        <p:nvPicPr>
          <p:cNvPr id="6" name="Content Placeholder 4" descr="A close-up of a graph&#10;&#10;Description automatically generated">
            <a:extLst>
              <a:ext uri="{FF2B5EF4-FFF2-40B4-BE49-F238E27FC236}">
                <a16:creationId xmlns:a16="http://schemas.microsoft.com/office/drawing/2014/main" id="{D24310A2-A0B6-8C75-F57F-A3170CD6EDF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6554788" cy="3656881"/>
          </a:xfrm>
          <a:prstGeom prst="rect">
            <a:avLst/>
          </a:prstGeom>
        </p:spPr>
      </p:pic>
    </p:spTree>
    <p:extLst>
      <p:ext uri="{BB962C8B-B14F-4D97-AF65-F5344CB8AC3E}">
        <p14:creationId xmlns:p14="http://schemas.microsoft.com/office/powerpoint/2010/main" val="2292176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87CF9-0BF8-F507-AB94-9B9462F971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9907E8-1F77-7C99-F28C-31AA6C5B2A28}"/>
              </a:ext>
            </a:extLst>
          </p:cNvPr>
          <p:cNvSpPr>
            <a:spLocks noGrp="1"/>
          </p:cNvSpPr>
          <p:nvPr>
            <p:ph type="ctrTitle"/>
          </p:nvPr>
        </p:nvSpPr>
        <p:spPr>
          <a:xfrm>
            <a:off x="3044951" y="1137866"/>
            <a:ext cx="5498727" cy="4892676"/>
          </a:xfrm>
        </p:spPr>
        <p:txBody>
          <a:bodyPr anchor="ctr">
            <a:normAutofit/>
          </a:bodyPr>
          <a:lstStyle/>
          <a:p>
            <a:pPr>
              <a:lnSpc>
                <a:spcPct val="90000"/>
              </a:lnSpc>
            </a:pPr>
            <a:br>
              <a:rPr lang="en-US" sz="3700" dirty="0"/>
            </a:br>
            <a:r>
              <a:rPr lang="en-US" sz="3700" dirty="0"/>
              <a:t>Slide #4</a:t>
            </a:r>
            <a:br>
              <a:rPr lang="en-US" sz="3700" dirty="0"/>
            </a:br>
            <a:r>
              <a:rPr lang="en-US" sz="3700" dirty="0"/>
              <a:t>Start up Costs</a:t>
            </a:r>
            <a:br>
              <a:rPr lang="en-US" sz="3700" dirty="0"/>
            </a:br>
            <a:br>
              <a:rPr lang="en-US" sz="3700" dirty="0"/>
            </a:br>
            <a:br>
              <a:rPr lang="en-US" sz="3700" dirty="0"/>
            </a:br>
            <a:br>
              <a:rPr lang="en-US" sz="3700" dirty="0"/>
            </a:br>
            <a:br>
              <a:rPr lang="en-US" sz="3700" dirty="0"/>
            </a:br>
            <a:br>
              <a:rPr lang="en-US" sz="3700" dirty="0"/>
            </a:br>
            <a:endParaRPr lang="en-US" sz="3700" dirty="0"/>
          </a:p>
        </p:txBody>
      </p:sp>
    </p:spTree>
    <p:extLst>
      <p:ext uri="{BB962C8B-B14F-4D97-AF65-F5344CB8AC3E}">
        <p14:creationId xmlns:p14="http://schemas.microsoft.com/office/powerpoint/2010/main" val="4282934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6FFC0C-D982-7D04-E3D4-556B86D57876}"/>
              </a:ext>
            </a:extLst>
          </p:cNvPr>
          <p:cNvSpPr txBox="1"/>
          <p:nvPr/>
        </p:nvSpPr>
        <p:spPr>
          <a:xfrm>
            <a:off x="533400" y="1443841"/>
            <a:ext cx="7802526" cy="3477875"/>
          </a:xfrm>
          <a:prstGeom prst="rect">
            <a:avLst/>
          </a:prstGeom>
          <a:noFill/>
        </p:spPr>
        <p:txBody>
          <a:bodyPr wrap="square" rtlCol="0">
            <a:spAutoFit/>
          </a:bodyPr>
          <a:lstStyle/>
          <a:p>
            <a:pPr algn="l">
              <a:buFont typeface="+mj-lt"/>
              <a:buAutoNum type="arabicPeriod"/>
            </a:pPr>
            <a:r>
              <a:rPr lang="en-US" sz="2000" b="0" i="0" dirty="0">
                <a:solidFill>
                  <a:srgbClr val="2D3B45"/>
                </a:solidFill>
                <a:effectLst/>
                <a:latin typeface="Lato Extended"/>
              </a:rPr>
              <a:t>What are the estimated start-up costs?</a:t>
            </a:r>
          </a:p>
          <a:p>
            <a:pPr algn="l">
              <a:buFont typeface="+mj-lt"/>
              <a:buAutoNum type="arabicPeriod"/>
            </a:pPr>
            <a:endParaRPr lang="en-US" sz="2000" b="0" i="0" dirty="0">
              <a:solidFill>
                <a:srgbClr val="2D3B45"/>
              </a:solidFill>
              <a:effectLst/>
              <a:latin typeface="Lato Extended"/>
            </a:endParaRPr>
          </a:p>
          <a:p>
            <a:pPr algn="l">
              <a:buFont typeface="+mj-lt"/>
              <a:buAutoNum type="arabicPeriod"/>
            </a:pPr>
            <a:r>
              <a:rPr lang="en-US" sz="2000" b="0" i="0" dirty="0">
                <a:solidFill>
                  <a:srgbClr val="2D3B45"/>
                </a:solidFill>
                <a:effectLst/>
                <a:latin typeface="Lato Extended"/>
              </a:rPr>
              <a:t>What are your revenue sources and your profit potential?</a:t>
            </a:r>
          </a:p>
          <a:p>
            <a:pPr algn="l">
              <a:buFont typeface="+mj-lt"/>
              <a:buAutoNum type="arabicPeriod"/>
            </a:pPr>
            <a:endParaRPr lang="en-US" sz="2000" b="0" i="0" dirty="0">
              <a:solidFill>
                <a:srgbClr val="2D3B45"/>
              </a:solidFill>
              <a:effectLst/>
              <a:latin typeface="Lato Extended"/>
            </a:endParaRPr>
          </a:p>
          <a:p>
            <a:pPr algn="l">
              <a:buFont typeface="+mj-lt"/>
              <a:buAutoNum type="arabicPeriod"/>
            </a:pPr>
            <a:r>
              <a:rPr lang="en-US" sz="2000" b="0" i="0" dirty="0">
                <a:solidFill>
                  <a:srgbClr val="2D3B45"/>
                </a:solidFill>
                <a:effectLst/>
                <a:latin typeface="Lato Extended"/>
              </a:rPr>
              <a:t>Why will your business be successful? </a:t>
            </a:r>
          </a:p>
          <a:p>
            <a:pPr algn="l"/>
            <a:endParaRPr lang="en-US" sz="2000" dirty="0">
              <a:solidFill>
                <a:srgbClr val="2D3B45"/>
              </a:solidFill>
              <a:latin typeface="Lato Extended"/>
            </a:endParaRPr>
          </a:p>
          <a:p>
            <a:pPr algn="l"/>
            <a:r>
              <a:rPr lang="en-US" sz="2000" b="0" i="0" dirty="0">
                <a:solidFill>
                  <a:srgbClr val="2D3B45"/>
                </a:solidFill>
                <a:effectLst/>
                <a:latin typeface="Lato Extended"/>
              </a:rPr>
              <a:t>(Please use the elements of a persuasive argument in stating your case:  present your position clearly, establish your authority with credentials and experience, support your position with evidence using facts, statistics, quotes, and examples,  disprove any opposing viewpoints, and state conclusions.</a:t>
            </a:r>
          </a:p>
        </p:txBody>
      </p:sp>
      <p:sp>
        <p:nvSpPr>
          <p:cNvPr id="4" name="Title 3">
            <a:extLst>
              <a:ext uri="{FF2B5EF4-FFF2-40B4-BE49-F238E27FC236}">
                <a16:creationId xmlns:a16="http://schemas.microsoft.com/office/drawing/2014/main" id="{727E3F9E-316D-2B7F-EE27-2FEFDB794A03}"/>
              </a:ext>
            </a:extLst>
          </p:cNvPr>
          <p:cNvSpPr>
            <a:spLocks noGrp="1"/>
          </p:cNvSpPr>
          <p:nvPr>
            <p:ph type="title"/>
          </p:nvPr>
        </p:nvSpPr>
        <p:spPr>
          <a:xfrm>
            <a:off x="533400" y="3313"/>
            <a:ext cx="6554867" cy="1524000"/>
          </a:xfrm>
        </p:spPr>
        <p:txBody>
          <a:bodyPr/>
          <a:lstStyle/>
          <a:p>
            <a:r>
              <a:rPr lang="en-US" dirty="0"/>
              <a:t>Slide #4 – Start up Costs</a:t>
            </a:r>
          </a:p>
        </p:txBody>
      </p:sp>
    </p:spTree>
    <p:extLst>
      <p:ext uri="{BB962C8B-B14F-4D97-AF65-F5344CB8AC3E}">
        <p14:creationId xmlns:p14="http://schemas.microsoft.com/office/powerpoint/2010/main" val="1319937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CB8CE-01A8-1DFE-BDC0-DEE79D4B682E}"/>
              </a:ext>
            </a:extLst>
          </p:cNvPr>
          <p:cNvSpPr>
            <a:spLocks noGrp="1"/>
          </p:cNvSpPr>
          <p:nvPr>
            <p:ph type="title"/>
          </p:nvPr>
        </p:nvSpPr>
        <p:spPr/>
        <p:txBody>
          <a:bodyPr/>
          <a:lstStyle/>
          <a:p>
            <a:endParaRPr lang="en-US"/>
          </a:p>
        </p:txBody>
      </p:sp>
      <p:pic>
        <p:nvPicPr>
          <p:cNvPr id="9" name="Picture 8">
            <a:extLst>
              <a:ext uri="{FF2B5EF4-FFF2-40B4-BE49-F238E27FC236}">
                <a16:creationId xmlns:a16="http://schemas.microsoft.com/office/drawing/2014/main" id="{E8BAEA63-AEEA-CD91-B8DB-381DB6FA9754}"/>
              </a:ext>
            </a:extLst>
          </p:cNvPr>
          <p:cNvPicPr>
            <a:picLocks noChangeAspect="1"/>
          </p:cNvPicPr>
          <p:nvPr/>
        </p:nvPicPr>
        <p:blipFill>
          <a:blip r:embed="rId2"/>
          <a:stretch>
            <a:fillRect/>
          </a:stretch>
        </p:blipFill>
        <p:spPr>
          <a:xfrm>
            <a:off x="2010376" y="3429001"/>
            <a:ext cx="7133624" cy="3508552"/>
          </a:xfrm>
          <a:prstGeom prst="rect">
            <a:avLst/>
          </a:prstGeom>
        </p:spPr>
      </p:pic>
      <p:pic>
        <p:nvPicPr>
          <p:cNvPr id="11" name="Picture 10">
            <a:extLst>
              <a:ext uri="{FF2B5EF4-FFF2-40B4-BE49-F238E27FC236}">
                <a16:creationId xmlns:a16="http://schemas.microsoft.com/office/drawing/2014/main" id="{39D220A7-4280-DBC6-F6BC-78532DA2EF60}"/>
              </a:ext>
            </a:extLst>
          </p:cNvPr>
          <p:cNvPicPr>
            <a:picLocks noChangeAspect="1"/>
          </p:cNvPicPr>
          <p:nvPr/>
        </p:nvPicPr>
        <p:blipFill>
          <a:blip r:embed="rId3"/>
          <a:stretch>
            <a:fillRect/>
          </a:stretch>
        </p:blipFill>
        <p:spPr>
          <a:xfrm>
            <a:off x="-4365" y="-1"/>
            <a:ext cx="6259188" cy="3508551"/>
          </a:xfrm>
          <a:prstGeom prst="rect">
            <a:avLst/>
          </a:prstGeom>
        </p:spPr>
      </p:pic>
    </p:spTree>
    <p:extLst>
      <p:ext uri="{BB962C8B-B14F-4D97-AF65-F5344CB8AC3E}">
        <p14:creationId xmlns:p14="http://schemas.microsoft.com/office/powerpoint/2010/main" val="449184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3" y="2"/>
            <a:ext cx="9143307"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141618"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34786" y="2298948"/>
            <a:ext cx="6400800" cy="1507067"/>
          </a:xfrm>
        </p:spPr>
        <p:txBody>
          <a:bodyPr>
            <a:noAutofit/>
          </a:bodyPr>
          <a:lstStyle/>
          <a:p>
            <a:br>
              <a:rPr lang="en-US" sz="1100" dirty="0"/>
            </a:br>
            <a:endParaRPr lang="en-US" sz="2800" dirty="0"/>
          </a:p>
        </p:txBody>
      </p:sp>
      <p:sp>
        <p:nvSpPr>
          <p:cNvPr id="5" name="TextBox 4">
            <a:extLst>
              <a:ext uri="{FF2B5EF4-FFF2-40B4-BE49-F238E27FC236}">
                <a16:creationId xmlns:a16="http://schemas.microsoft.com/office/drawing/2014/main" id="{C599769A-81D8-E21D-8F99-7FA80970AA46}"/>
              </a:ext>
            </a:extLst>
          </p:cNvPr>
          <p:cNvSpPr txBox="1"/>
          <p:nvPr/>
        </p:nvSpPr>
        <p:spPr>
          <a:xfrm>
            <a:off x="200721" y="220561"/>
            <a:ext cx="7248293" cy="2806987"/>
          </a:xfrm>
          <a:prstGeom prst="rect">
            <a:avLst/>
          </a:prstGeom>
          <a:noFill/>
        </p:spPr>
        <p:txBody>
          <a:bodyPr wrap="square">
            <a:spAutoFit/>
          </a:bodyPr>
          <a:lstStyle/>
          <a:p>
            <a:r>
              <a:rPr lang="en-US" sz="3200" b="1" dirty="0">
                <a:latin typeface="wfont_378632_4c4085713f9c4d0da28b3c86bbf808ea"/>
              </a:rPr>
              <a:t>Awards</a:t>
            </a:r>
          </a:p>
          <a:p>
            <a:endParaRPr lang="en-US" dirty="0">
              <a:latin typeface="wfont_378632_4c4085713f9c4d0da28b3c86bbf808ea"/>
            </a:endParaRPr>
          </a:p>
          <a:p>
            <a:pPr algn="l"/>
            <a:r>
              <a:rPr lang="en-US" dirty="0">
                <a:latin typeface="wfont_378632_4c4085713f9c4d0da28b3c86bbf808ea"/>
              </a:rPr>
              <a:t>o 1st Place $1,800</a:t>
            </a:r>
          </a:p>
          <a:p>
            <a:pPr algn="l"/>
            <a:r>
              <a:rPr lang="en-US" dirty="0">
                <a:latin typeface="wfont_378632_4c4085713f9c4d0da28b3c86bbf808ea"/>
              </a:rPr>
              <a:t>o 2nd Place $1,400</a:t>
            </a:r>
          </a:p>
          <a:p>
            <a:pPr algn="l"/>
            <a:r>
              <a:rPr lang="en-US" dirty="0">
                <a:latin typeface="wfont_378632_4c4085713f9c4d0da28b3c86bbf808ea"/>
              </a:rPr>
              <a:t>o 3rd Place $1,000</a:t>
            </a:r>
          </a:p>
          <a:p>
            <a:pPr algn="l"/>
            <a:r>
              <a:rPr lang="en-US" dirty="0">
                <a:latin typeface="wfont_378632_4c4085713f9c4d0da28b3c86bbf808ea"/>
              </a:rPr>
              <a:t>o 4th Place $800</a:t>
            </a:r>
          </a:p>
          <a:p>
            <a:pPr algn="l"/>
            <a:r>
              <a:rPr lang="en-US" dirty="0">
                <a:latin typeface="wfont_378632_4c4085713f9c4d0da28b3c86bbf808ea"/>
              </a:rPr>
              <a:t>o People’s Choice/Joss Award $400</a:t>
            </a:r>
          </a:p>
          <a:p>
            <a:pPr algn="l"/>
            <a:r>
              <a:rPr lang="en-US" dirty="0">
                <a:latin typeface="wfont_378632_4c4085713f9c4d0da28b3c86bbf808ea"/>
              </a:rPr>
              <a:t>O Betty Noble Entrepreneurship Award  $500</a:t>
            </a:r>
          </a:p>
          <a:p>
            <a:pPr marR="0">
              <a:lnSpc>
                <a:spcPct val="107000"/>
              </a:lnSpc>
              <a:spcBef>
                <a:spcPts val="0"/>
              </a:spcBef>
              <a:spcAft>
                <a:spcPts val="800"/>
              </a:spcAft>
            </a:pPr>
            <a:endParaRPr lang="en-US" dirty="0">
              <a:latin typeface="wfont_378632_4c4085713f9c4d0da28b3c86bbf808ea"/>
            </a:endParaRPr>
          </a:p>
        </p:txBody>
      </p:sp>
      <p:sp>
        <p:nvSpPr>
          <p:cNvPr id="6" name="Title 1">
            <a:extLst>
              <a:ext uri="{FF2B5EF4-FFF2-40B4-BE49-F238E27FC236}">
                <a16:creationId xmlns:a16="http://schemas.microsoft.com/office/drawing/2014/main" id="{0405FBFB-3753-9D7A-B2EB-45CFC2E7B8A8}"/>
              </a:ext>
            </a:extLst>
          </p:cNvPr>
          <p:cNvSpPr txBox="1">
            <a:spLocks/>
          </p:cNvSpPr>
          <p:nvPr/>
        </p:nvSpPr>
        <p:spPr>
          <a:xfrm>
            <a:off x="198339" y="5511809"/>
            <a:ext cx="64008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3500" dirty="0">
              <a:solidFill>
                <a:schemeClr val="tx2"/>
              </a:solidFill>
            </a:endParaRPr>
          </a:p>
        </p:txBody>
      </p:sp>
    </p:spTree>
    <p:extLst>
      <p:ext uri="{BB962C8B-B14F-4D97-AF65-F5344CB8AC3E}">
        <p14:creationId xmlns:p14="http://schemas.microsoft.com/office/powerpoint/2010/main" val="261944361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562600"/>
            <a:ext cx="6554867" cy="1524000"/>
          </a:xfrm>
        </p:spPr>
        <p:txBody>
          <a:bodyPr/>
          <a:lstStyle/>
          <a:p>
            <a:r>
              <a:rPr lang="en-US" dirty="0"/>
              <a:t>VOICE CHARACTERISTICS</a:t>
            </a:r>
          </a:p>
        </p:txBody>
      </p:sp>
      <p:sp>
        <p:nvSpPr>
          <p:cNvPr id="3" name="Content Placeholder 2"/>
          <p:cNvSpPr>
            <a:spLocks noGrp="1"/>
          </p:cNvSpPr>
          <p:nvPr>
            <p:ph idx="1"/>
          </p:nvPr>
        </p:nvSpPr>
        <p:spPr/>
        <p:txBody>
          <a:bodyPr>
            <a:noAutofit/>
          </a:bodyPr>
          <a:lstStyle/>
          <a:p>
            <a:r>
              <a:rPr lang="en-US" sz="2400" dirty="0">
                <a:solidFill>
                  <a:schemeClr val="tx1"/>
                </a:solidFill>
              </a:rPr>
              <a:t>The pitch and speed of speech.</a:t>
            </a:r>
            <a:br>
              <a:rPr lang="en-US" sz="2400" dirty="0">
                <a:solidFill>
                  <a:schemeClr val="tx1"/>
                </a:solidFill>
              </a:rPr>
            </a:br>
            <a:endParaRPr lang="en-US" sz="2400" dirty="0">
              <a:solidFill>
                <a:schemeClr val="tx1"/>
              </a:solidFill>
            </a:endParaRPr>
          </a:p>
          <a:p>
            <a:r>
              <a:rPr lang="en-US" sz="2400" dirty="0">
                <a:solidFill>
                  <a:schemeClr val="tx1"/>
                </a:solidFill>
              </a:rPr>
              <a:t>Voice quality can be used to </a:t>
            </a:r>
            <a:r>
              <a:rPr lang="en-US" sz="2400" b="1" dirty="0">
                <a:solidFill>
                  <a:schemeClr val="tx1"/>
                </a:solidFill>
              </a:rPr>
              <a:t>bring excitement and drama </a:t>
            </a:r>
            <a:r>
              <a:rPr lang="en-US" sz="2400" dirty="0">
                <a:solidFill>
                  <a:schemeClr val="tx1"/>
                </a:solidFill>
              </a:rPr>
              <a:t>to the presentation by doing three things:</a:t>
            </a:r>
          </a:p>
          <a:p>
            <a:pPr marL="806450" lvl="1" indent="-457200">
              <a:buFont typeface="+mj-lt"/>
              <a:buAutoNum type="arabicPeriod"/>
            </a:pPr>
            <a:r>
              <a:rPr lang="en-US" sz="2400" dirty="0">
                <a:solidFill>
                  <a:schemeClr val="tx1"/>
                </a:solidFill>
              </a:rPr>
              <a:t>varying the pitch</a:t>
            </a:r>
          </a:p>
          <a:p>
            <a:pPr marL="806450" lvl="1" indent="-457200">
              <a:buFont typeface="+mj-lt"/>
              <a:buAutoNum type="arabicPeriod"/>
            </a:pPr>
            <a:r>
              <a:rPr lang="en-US" sz="2400" dirty="0">
                <a:solidFill>
                  <a:schemeClr val="tx1"/>
                </a:solidFill>
              </a:rPr>
              <a:t>fluctuating the speed, and</a:t>
            </a:r>
          </a:p>
          <a:p>
            <a:pPr marL="806450" lvl="1" indent="-457200">
              <a:buFont typeface="+mj-lt"/>
              <a:buAutoNum type="arabicPeriod"/>
            </a:pPr>
            <a:r>
              <a:rPr lang="en-US" sz="2400" dirty="0">
                <a:solidFill>
                  <a:schemeClr val="tx1"/>
                </a:solidFill>
              </a:rPr>
              <a:t>altering the volume.</a:t>
            </a:r>
          </a:p>
        </p:txBody>
      </p:sp>
    </p:spTree>
    <p:extLst>
      <p:ext uri="{BB962C8B-B14F-4D97-AF65-F5344CB8AC3E}">
        <p14:creationId xmlns:p14="http://schemas.microsoft.com/office/powerpoint/2010/main" val="2798018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901" y="854529"/>
            <a:ext cx="3363685" cy="983201"/>
          </a:xfrm>
        </p:spPr>
        <p:txBody>
          <a:bodyPr>
            <a:normAutofit fontScale="90000"/>
          </a:bodyPr>
          <a:lstStyle/>
          <a:p>
            <a:pPr algn="r"/>
            <a:r>
              <a:rPr lang="en-US" dirty="0">
                <a:solidFill>
                  <a:schemeClr val="accent1">
                    <a:lumMod val="50000"/>
                  </a:schemeClr>
                </a:solidFill>
              </a:rPr>
              <a:t>Tips for Preparing Visual Materials</a:t>
            </a:r>
          </a:p>
        </p:txBody>
      </p:sp>
      <p:pic>
        <p:nvPicPr>
          <p:cNvPr id="3" name="Picture 2" descr="This exhibit lists the following content: &#10;• Visual materials should be kept simple.&#10;• When possible, use phrases and let the buyer’s mind complete the sentences.&#10;• Use the same layout and format throughout to tie the presentation together.&#10;• Check for typographical and spelling errors.&#10;• Use colors sparingly and for functional rather than decorative purposes.&#10;• Leave plenty of white space; do not crowd the page.&#10;• Each visual should present only one idea.&#10;• Target using a maximum of seven words per line and seven lines per visual.&#10;• Where possible, use graphics (charts and graphs) rather than tables.&#10;• Use bullet points to emphasize key points.&#10;• Never read the presentation directly from the visual.&#10;• Clearly label each visual with titles and headings to guide the prospective buyer" title="Exhibit 7.4 Tips for Preparing Visual Material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5588901" cy="6858000"/>
          </a:xfrm>
          <a:prstGeom prst="rect">
            <a:avLst/>
          </a:prstGeom>
        </p:spPr>
      </p:pic>
    </p:spTree>
    <p:extLst>
      <p:ext uri="{BB962C8B-B14F-4D97-AF65-F5344CB8AC3E}">
        <p14:creationId xmlns:p14="http://schemas.microsoft.com/office/powerpoint/2010/main" val="1060100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0164" y="685799"/>
            <a:ext cx="5308250" cy="4892676"/>
          </a:xfrm>
        </p:spPr>
        <p:txBody>
          <a:bodyPr anchor="ctr">
            <a:normAutofit/>
          </a:bodyPr>
          <a:lstStyle/>
          <a:p>
            <a:pPr>
              <a:lnSpc>
                <a:spcPct val="90000"/>
              </a:lnSpc>
            </a:pPr>
            <a:br>
              <a:rPr lang="en-US" sz="3700" dirty="0"/>
            </a:br>
            <a:r>
              <a:rPr lang="en-US" sz="3700" dirty="0"/>
              <a:t>Slide #1 and #2</a:t>
            </a:r>
            <a:br>
              <a:rPr lang="en-US" sz="3700" dirty="0"/>
            </a:br>
            <a:br>
              <a:rPr lang="en-US" sz="3700" dirty="0"/>
            </a:br>
            <a:br>
              <a:rPr lang="en-US" sz="3700" dirty="0"/>
            </a:br>
            <a:br>
              <a:rPr lang="en-US" sz="3700" dirty="0"/>
            </a:br>
            <a:br>
              <a:rPr lang="en-US" sz="3700" dirty="0"/>
            </a:br>
            <a:br>
              <a:rPr lang="en-US" sz="3700" dirty="0"/>
            </a:br>
            <a:endParaRPr lang="en-US" sz="3700" dirty="0"/>
          </a:p>
        </p:txBody>
      </p:sp>
    </p:spTree>
    <p:extLst>
      <p:ext uri="{BB962C8B-B14F-4D97-AF65-F5344CB8AC3E}">
        <p14:creationId xmlns:p14="http://schemas.microsoft.com/office/powerpoint/2010/main" val="3764292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23FFBA-8B4E-5364-C57F-EFB6E9A9B76A}"/>
              </a:ext>
            </a:extLst>
          </p:cNvPr>
          <p:cNvSpPr>
            <a:spLocks noGrp="1"/>
          </p:cNvSpPr>
          <p:nvPr>
            <p:ph type="title"/>
          </p:nvPr>
        </p:nvSpPr>
        <p:spPr>
          <a:xfrm>
            <a:off x="250902" y="2"/>
            <a:ext cx="8545286" cy="1524000"/>
          </a:xfrm>
        </p:spPr>
        <p:txBody>
          <a:bodyPr>
            <a:normAutofit/>
          </a:bodyPr>
          <a:lstStyle/>
          <a:p>
            <a:r>
              <a:rPr lang="en-US" sz="2700" b="1" dirty="0">
                <a:solidFill>
                  <a:srgbClr val="333333"/>
                </a:solidFill>
                <a:latin typeface="Neue Helvetica W01"/>
              </a:rPr>
              <a:t>Pitch Slides #1 &amp; #2</a:t>
            </a:r>
            <a:br>
              <a:rPr lang="en-US" b="1" i="0" dirty="0">
                <a:solidFill>
                  <a:srgbClr val="333333"/>
                </a:solidFill>
                <a:effectLst/>
                <a:latin typeface="Neue Helvetica W01"/>
              </a:rPr>
            </a:br>
            <a:endParaRPr lang="en-US" dirty="0"/>
          </a:p>
        </p:txBody>
      </p:sp>
      <p:sp>
        <p:nvSpPr>
          <p:cNvPr id="3" name="TextBox 2">
            <a:extLst>
              <a:ext uri="{FF2B5EF4-FFF2-40B4-BE49-F238E27FC236}">
                <a16:creationId xmlns:a16="http://schemas.microsoft.com/office/drawing/2014/main" id="{0EAFFDF6-AF45-94CD-BFC6-65DC44909CF9}"/>
              </a:ext>
            </a:extLst>
          </p:cNvPr>
          <p:cNvSpPr txBox="1"/>
          <p:nvPr/>
        </p:nvSpPr>
        <p:spPr>
          <a:xfrm>
            <a:off x="584472" y="982176"/>
            <a:ext cx="7096836" cy="5262979"/>
          </a:xfrm>
          <a:prstGeom prst="rect">
            <a:avLst/>
          </a:prstGeom>
          <a:noFill/>
        </p:spPr>
        <p:txBody>
          <a:bodyPr wrap="square" rtlCol="0">
            <a:spAutoFit/>
          </a:bodyPr>
          <a:lstStyle/>
          <a:p>
            <a:pPr algn="l">
              <a:buFont typeface="+mj-lt"/>
              <a:buAutoNum type="arabicPeriod"/>
            </a:pPr>
            <a:r>
              <a:rPr lang="en-US" sz="2400" b="0" i="0" dirty="0">
                <a:solidFill>
                  <a:srgbClr val="2D3B45"/>
                </a:solidFill>
                <a:effectLst/>
                <a:latin typeface="Lato Extended"/>
              </a:rPr>
              <a:t>Defines the problem that your business is solving.</a:t>
            </a:r>
          </a:p>
          <a:p>
            <a:pPr algn="l">
              <a:buFont typeface="+mj-lt"/>
              <a:buAutoNum type="arabicPeriod"/>
            </a:pPr>
            <a:endParaRPr lang="en-US" sz="2400" b="0" i="0" dirty="0">
              <a:solidFill>
                <a:srgbClr val="2D3B45"/>
              </a:solidFill>
              <a:effectLst/>
              <a:latin typeface="Lato Extended"/>
            </a:endParaRPr>
          </a:p>
          <a:p>
            <a:pPr algn="l">
              <a:buFont typeface="+mj-lt"/>
              <a:buAutoNum type="arabicPeriod"/>
            </a:pPr>
            <a:r>
              <a:rPr lang="en-US" sz="2400" b="0" i="0" dirty="0">
                <a:solidFill>
                  <a:srgbClr val="2D3B45"/>
                </a:solidFill>
                <a:effectLst/>
                <a:latin typeface="Lato Extended"/>
              </a:rPr>
              <a:t>Describes the situations and forces that are causing the problem and provides facts that further define the scale and scope of the problem.</a:t>
            </a:r>
          </a:p>
          <a:p>
            <a:pPr algn="l">
              <a:buFont typeface="+mj-lt"/>
              <a:buAutoNum type="arabicPeriod"/>
            </a:pPr>
            <a:endParaRPr lang="en-US" sz="2400" b="0" i="0" dirty="0">
              <a:solidFill>
                <a:srgbClr val="2D3B45"/>
              </a:solidFill>
              <a:effectLst/>
              <a:latin typeface="Lato Extended"/>
            </a:endParaRPr>
          </a:p>
          <a:p>
            <a:pPr algn="l">
              <a:buFont typeface="+mj-lt"/>
              <a:buAutoNum type="arabicPeriod"/>
            </a:pPr>
            <a:r>
              <a:rPr lang="en-US" sz="2400" b="0" i="0" dirty="0">
                <a:solidFill>
                  <a:srgbClr val="2D3B45"/>
                </a:solidFill>
                <a:effectLst/>
                <a:latin typeface="Lato Extended"/>
              </a:rPr>
              <a:t>Identifies the stakeholders to the problem and describe how the problem is affecting them. (potential customers, community)</a:t>
            </a:r>
          </a:p>
          <a:p>
            <a:pPr algn="l">
              <a:buFont typeface="+mj-lt"/>
              <a:buAutoNum type="arabicPeriod"/>
            </a:pPr>
            <a:endParaRPr lang="en-US" sz="2400" b="0" i="0" dirty="0">
              <a:solidFill>
                <a:srgbClr val="2D3B45"/>
              </a:solidFill>
              <a:effectLst/>
              <a:latin typeface="Lato Extended"/>
            </a:endParaRPr>
          </a:p>
          <a:p>
            <a:pPr algn="l">
              <a:buFont typeface="+mj-lt"/>
              <a:buAutoNum type="arabicPeriod"/>
            </a:pPr>
            <a:r>
              <a:rPr lang="en-US" sz="2400" b="0" i="0" dirty="0">
                <a:solidFill>
                  <a:srgbClr val="2D3B45"/>
                </a:solidFill>
                <a:effectLst/>
                <a:latin typeface="Lato Extended"/>
              </a:rPr>
              <a:t>Explains how your business will provide a solution to the problem and how this is different than what is currently available, and how your solution provides value to your customers.</a:t>
            </a:r>
          </a:p>
        </p:txBody>
      </p:sp>
    </p:spTree>
    <p:extLst>
      <p:ext uri="{BB962C8B-B14F-4D97-AF65-F5344CB8AC3E}">
        <p14:creationId xmlns:p14="http://schemas.microsoft.com/office/powerpoint/2010/main" val="481245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32CC9-FBA5-69D4-39CA-3A36F0257314}"/>
              </a:ext>
            </a:extLst>
          </p:cNvPr>
          <p:cNvSpPr>
            <a:spLocks noGrp="1"/>
          </p:cNvSpPr>
          <p:nvPr>
            <p:ph type="title"/>
          </p:nvPr>
        </p:nvSpPr>
        <p:spPr/>
        <p:txBody>
          <a:bodyPr/>
          <a:lstStyle/>
          <a:p>
            <a:endParaRPr lang="en-US"/>
          </a:p>
        </p:txBody>
      </p:sp>
      <p:pic>
        <p:nvPicPr>
          <p:cNvPr id="7" name="Picture 6" descr="A collage of a person and a dog&#10;&#10;Description automatically generated">
            <a:extLst>
              <a:ext uri="{FF2B5EF4-FFF2-40B4-BE49-F238E27FC236}">
                <a16:creationId xmlns:a16="http://schemas.microsoft.com/office/drawing/2014/main" id="{FE7D51CB-567E-DEF8-288D-E871805BCB7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40765" y="3432921"/>
            <a:ext cx="6092688" cy="3425079"/>
          </a:xfrm>
          <a:prstGeom prst="rect">
            <a:avLst/>
          </a:prstGeom>
        </p:spPr>
      </p:pic>
      <p:sp>
        <p:nvSpPr>
          <p:cNvPr id="9" name="Content Placeholder 8">
            <a:extLst>
              <a:ext uri="{FF2B5EF4-FFF2-40B4-BE49-F238E27FC236}">
                <a16:creationId xmlns:a16="http://schemas.microsoft.com/office/drawing/2014/main" id="{B6A14A87-2C2A-BE86-8B72-0D16EE33EEAA}"/>
              </a:ext>
            </a:extLst>
          </p:cNvPr>
          <p:cNvSpPr>
            <a:spLocks noGrp="1"/>
          </p:cNvSpPr>
          <p:nvPr>
            <p:ph idx="1"/>
          </p:nvPr>
        </p:nvSpPr>
        <p:spPr/>
        <p:txBody>
          <a:bodyPr/>
          <a:lstStyle/>
          <a:p>
            <a:endParaRPr lang="en-US"/>
          </a:p>
        </p:txBody>
      </p:sp>
      <p:pic>
        <p:nvPicPr>
          <p:cNvPr id="10" name="Picture 9" descr="A person eating food and a red and white text&#10;&#10;Description automatically generated">
            <a:extLst>
              <a:ext uri="{FF2B5EF4-FFF2-40B4-BE49-F238E27FC236}">
                <a16:creationId xmlns:a16="http://schemas.microsoft.com/office/drawing/2014/main" id="{8868A2A5-CAA9-2038-CA8B-131C7C95910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69" y="0"/>
            <a:ext cx="6271591" cy="3497806"/>
          </a:xfrm>
          <a:prstGeom prst="rect">
            <a:avLst/>
          </a:prstGeom>
        </p:spPr>
      </p:pic>
    </p:spTree>
    <p:extLst>
      <p:ext uri="{BB962C8B-B14F-4D97-AF65-F5344CB8AC3E}">
        <p14:creationId xmlns:p14="http://schemas.microsoft.com/office/powerpoint/2010/main" val="563013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9F082-853A-127E-5ACF-5C643860ECF0}"/>
              </a:ext>
            </a:extLst>
          </p:cNvPr>
          <p:cNvSpPr>
            <a:spLocks noGrp="1"/>
          </p:cNvSpPr>
          <p:nvPr>
            <p:ph type="title"/>
          </p:nvPr>
        </p:nvSpPr>
        <p:spPr/>
        <p:txBody>
          <a:bodyPr/>
          <a:lstStyle/>
          <a:p>
            <a:endParaRPr lang="en-US"/>
          </a:p>
        </p:txBody>
      </p:sp>
      <p:pic>
        <p:nvPicPr>
          <p:cNvPr id="5" name="Content Placeholder 4" descr="A screen shot of a computer&#10;&#10;Description automatically generated">
            <a:extLst>
              <a:ext uri="{FF2B5EF4-FFF2-40B4-BE49-F238E27FC236}">
                <a16:creationId xmlns:a16="http://schemas.microsoft.com/office/drawing/2014/main" id="{3E05B344-8B34-EFEB-D2C1-0D045A9755B4}"/>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0" y="-51356"/>
            <a:ext cx="6728791" cy="3690305"/>
          </a:xfrm>
        </p:spPr>
      </p:pic>
      <p:pic>
        <p:nvPicPr>
          <p:cNvPr id="7" name="Picture 6" descr="A person with facial contours&#10;&#10;Description automatically generated">
            <a:extLst>
              <a:ext uri="{FF2B5EF4-FFF2-40B4-BE49-F238E27FC236}">
                <a16:creationId xmlns:a16="http://schemas.microsoft.com/office/drawing/2014/main" id="{6424C713-7C57-9F47-4792-D0891C91195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52530" y="3297573"/>
            <a:ext cx="6291470" cy="3560427"/>
          </a:xfrm>
          <a:prstGeom prst="rect">
            <a:avLst/>
          </a:prstGeom>
        </p:spPr>
      </p:pic>
    </p:spTree>
    <p:extLst>
      <p:ext uri="{BB962C8B-B14F-4D97-AF65-F5344CB8AC3E}">
        <p14:creationId xmlns:p14="http://schemas.microsoft.com/office/powerpoint/2010/main" val="1838414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4951" y="1137866"/>
            <a:ext cx="5498727" cy="4892676"/>
          </a:xfrm>
        </p:spPr>
        <p:txBody>
          <a:bodyPr anchor="ctr">
            <a:normAutofit/>
          </a:bodyPr>
          <a:lstStyle/>
          <a:p>
            <a:pPr>
              <a:lnSpc>
                <a:spcPct val="90000"/>
              </a:lnSpc>
            </a:pPr>
            <a:r>
              <a:rPr lang="en-US" sz="3700" dirty="0"/>
              <a:t>Slide #3</a:t>
            </a:r>
            <a:br>
              <a:rPr lang="en-US" sz="3700" dirty="0"/>
            </a:br>
            <a:r>
              <a:rPr lang="en-US" sz="3700" dirty="0"/>
              <a:t>Target Market</a:t>
            </a:r>
            <a:br>
              <a:rPr lang="en-US" sz="3700" dirty="0"/>
            </a:br>
            <a:br>
              <a:rPr lang="en-US" sz="3700" dirty="0"/>
            </a:br>
            <a:br>
              <a:rPr lang="en-US" sz="3700" dirty="0"/>
            </a:br>
            <a:br>
              <a:rPr lang="en-US" sz="3700" dirty="0"/>
            </a:br>
            <a:br>
              <a:rPr lang="en-US" sz="3700" dirty="0"/>
            </a:br>
            <a:br>
              <a:rPr lang="en-US" sz="3700" dirty="0"/>
            </a:br>
            <a:br>
              <a:rPr lang="en-US" sz="3700" dirty="0"/>
            </a:br>
            <a:endParaRPr lang="en-US" sz="3700" dirty="0"/>
          </a:p>
        </p:txBody>
      </p:sp>
    </p:spTree>
    <p:extLst>
      <p:ext uri="{BB962C8B-B14F-4D97-AF65-F5344CB8AC3E}">
        <p14:creationId xmlns:p14="http://schemas.microsoft.com/office/powerpoint/2010/main" val="365182633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Slice</Template>
  <TotalTime>87</TotalTime>
  <Words>474</Words>
  <Application>Microsoft Office PowerPoint</Application>
  <PresentationFormat>On-screen Show (4:3)</PresentationFormat>
  <Paragraphs>58</Paragraphs>
  <Slides>14</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 Narrow</vt:lpstr>
      <vt:lpstr>Calibri</vt:lpstr>
      <vt:lpstr>Century Gothic</vt:lpstr>
      <vt:lpstr>Franklin Gothic Medium</vt:lpstr>
      <vt:lpstr>Lato Extended</vt:lpstr>
      <vt:lpstr>Neue Helvetica W01</vt:lpstr>
      <vt:lpstr>Times New Roman</vt:lpstr>
      <vt:lpstr>wfont_378632_4c4085713f9c4d0da28b3c86bbf808ea</vt:lpstr>
      <vt:lpstr>Wingdings 3</vt:lpstr>
      <vt:lpstr>Slice</vt:lpstr>
      <vt:lpstr> Preparing for Presentation         </vt:lpstr>
      <vt:lpstr> </vt:lpstr>
      <vt:lpstr>VOICE CHARACTERISTICS</vt:lpstr>
      <vt:lpstr>Tips for Preparing Visual Materials</vt:lpstr>
      <vt:lpstr> Slide #1 and #2      </vt:lpstr>
      <vt:lpstr>Pitch Slides #1 &amp; #2 </vt:lpstr>
      <vt:lpstr>PowerPoint Presentation</vt:lpstr>
      <vt:lpstr>PowerPoint Presentation</vt:lpstr>
      <vt:lpstr>Slide #3 Target Market       </vt:lpstr>
      <vt:lpstr>Slide #3 – Target Market</vt:lpstr>
      <vt:lpstr>PowerPoint Presentation</vt:lpstr>
      <vt:lpstr> Slide #4 Start up Costs      </vt:lpstr>
      <vt:lpstr>Slide #4 – Start up Costs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BMGT-130   Principles of Marketing   Pick a person, share your name, major, &amp; why you are taking this class</dc:title>
  <dc:creator>Helen Rose</dc:creator>
  <cp:lastModifiedBy>Helen Rose</cp:lastModifiedBy>
  <cp:revision>51</cp:revision>
  <cp:lastPrinted>2024-10-09T12:33:57Z</cp:lastPrinted>
  <dcterms:created xsi:type="dcterms:W3CDTF">2019-01-20T11:38:51Z</dcterms:created>
  <dcterms:modified xsi:type="dcterms:W3CDTF">2025-03-19T04:12:08Z</dcterms:modified>
</cp:coreProperties>
</file>