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Lst>
  <p:notesMasterIdLst>
    <p:notesMasterId r:id="rId16"/>
  </p:notesMasterIdLst>
  <p:sldIdLst>
    <p:sldId id="276" r:id="rId3"/>
    <p:sldId id="296" r:id="rId4"/>
    <p:sldId id="297" r:id="rId5"/>
    <p:sldId id="278" r:id="rId6"/>
    <p:sldId id="286" r:id="rId7"/>
    <p:sldId id="303" r:id="rId8"/>
    <p:sldId id="304" r:id="rId9"/>
    <p:sldId id="305" r:id="rId10"/>
    <p:sldId id="306" r:id="rId11"/>
    <p:sldId id="307" r:id="rId12"/>
    <p:sldId id="292" r:id="rId13"/>
    <p:sldId id="293" r:id="rId14"/>
    <p:sldId id="29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B5EA81-A851-4363-87A5-92D3EE6E8C43}" type="datetimeFigureOut">
              <a:rPr lang="en-US" smtClean="0"/>
              <a:t>12/19/2017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2C8F00-E7BB-4913-A6FB-CC753CEEAD40}" type="slidenum">
              <a:rPr lang="en-US" smtClean="0"/>
              <a:t>‹#›</a:t>
            </a:fld>
            <a:endParaRPr lang="en-US"/>
          </a:p>
        </p:txBody>
      </p:sp>
    </p:spTree>
    <p:extLst>
      <p:ext uri="{BB962C8B-B14F-4D97-AF65-F5344CB8AC3E}">
        <p14:creationId xmlns:p14="http://schemas.microsoft.com/office/powerpoint/2010/main" val="1533079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JW</a:t>
            </a:r>
            <a:endParaRPr lang="en-US" dirty="0"/>
          </a:p>
        </p:txBody>
      </p:sp>
      <p:sp>
        <p:nvSpPr>
          <p:cNvPr id="4" name="Slide Number Placeholder 3"/>
          <p:cNvSpPr>
            <a:spLocks noGrp="1"/>
          </p:cNvSpPr>
          <p:nvPr>
            <p:ph type="sldNum" sz="quarter" idx="10"/>
          </p:nvPr>
        </p:nvSpPr>
        <p:spPr/>
        <p:txBody>
          <a:bodyPr/>
          <a:lstStyle/>
          <a:p>
            <a:fld id="{5389A5B9-5996-46B0-ACDF-DA0149767BF6}" type="slidenum">
              <a:rPr lang="en-US" smtClean="0"/>
              <a:t>2</a:t>
            </a:fld>
            <a:endParaRPr lang="en-US"/>
          </a:p>
        </p:txBody>
      </p:sp>
    </p:spTree>
    <p:extLst>
      <p:ext uri="{BB962C8B-B14F-4D97-AF65-F5344CB8AC3E}">
        <p14:creationId xmlns:p14="http://schemas.microsoft.com/office/powerpoint/2010/main" val="3675064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9EDFCA-04B9-4BBF-8A63-27CA3DFD6AE6}"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8604726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6858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698252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41600" y="274638"/>
            <a:ext cx="8940800" cy="11430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093168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59200"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3759200"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3759200"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724006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359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2800" y="274638"/>
            <a:ext cx="8229600" cy="1143000"/>
          </a:xfrm>
        </p:spPr>
        <p:txBody>
          <a:bodyPr>
            <a:normAutofit/>
          </a:bodyPr>
          <a:lstStyle>
            <a:lvl1pPr algn="l">
              <a:defRPr sz="40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352800" y="1600201"/>
            <a:ext cx="8229600" cy="45259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9404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43200" y="274638"/>
            <a:ext cx="9042400" cy="639762"/>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sz="half" idx="1"/>
          </p:nvPr>
        </p:nvSpPr>
        <p:spPr>
          <a:xfrm>
            <a:off x="2743200" y="1143001"/>
            <a:ext cx="4368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7416800" y="1143001"/>
            <a:ext cx="4368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501029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641600" y="274638"/>
            <a:ext cx="8940800" cy="1143000"/>
          </a:xfrm>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063790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59200"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3759200"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3759200"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71573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253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8534400" cy="6858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11891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352800" y="274638"/>
            <a:ext cx="8229600" cy="1143000"/>
          </a:xfrm>
        </p:spPr>
        <p:txBody>
          <a:bodyPr>
            <a:normAutofit/>
          </a:bodyPr>
          <a:lstStyle>
            <a:lvl1pPr algn="l">
              <a:defRPr sz="4000">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352800" y="1600201"/>
            <a:ext cx="8229600" cy="4525963"/>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658288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43200" y="274638"/>
            <a:ext cx="9042400" cy="639762"/>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sz="half" idx="1"/>
          </p:nvPr>
        </p:nvSpPr>
        <p:spPr>
          <a:xfrm>
            <a:off x="2743200" y="1143001"/>
            <a:ext cx="4368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7416800" y="1143001"/>
            <a:ext cx="4368800" cy="49831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688707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00230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571039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Title IX </a:t>
            </a:r>
            <a:r>
              <a:rPr lang="en-US" dirty="0" smtClean="0"/>
              <a:t>Response</a:t>
            </a:r>
            <a:endParaRPr lang="en-US" dirty="0"/>
          </a:p>
        </p:txBody>
      </p:sp>
      <p:sp>
        <p:nvSpPr>
          <p:cNvPr id="5" name="Subtitle 4"/>
          <p:cNvSpPr>
            <a:spLocks noGrp="1"/>
          </p:cNvSpPr>
          <p:nvPr>
            <p:ph type="subTitle" idx="1"/>
          </p:nvPr>
        </p:nvSpPr>
        <p:spPr/>
        <p:txBody>
          <a:bodyPr/>
          <a:lstStyle/>
          <a:p>
            <a:r>
              <a:rPr lang="en-US" dirty="0" smtClean="0"/>
              <a:t>Presented by: </a:t>
            </a:r>
            <a:r>
              <a:rPr lang="en-US" dirty="0" smtClean="0"/>
              <a:t>Dave </a:t>
            </a:r>
            <a:r>
              <a:rPr lang="en-US" dirty="0" smtClean="0"/>
              <a:t>Tiscione</a:t>
            </a:r>
            <a:endParaRPr lang="en-US" dirty="0"/>
          </a:p>
        </p:txBody>
      </p:sp>
    </p:spTree>
    <p:extLst>
      <p:ext uri="{BB962C8B-B14F-4D97-AF65-F5344CB8AC3E}">
        <p14:creationId xmlns:p14="http://schemas.microsoft.com/office/powerpoint/2010/main" val="1671652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err="1" smtClean="0"/>
              <a:t>Clery</a:t>
            </a:r>
            <a:r>
              <a:rPr lang="en-US" dirty="0" smtClean="0"/>
              <a:t> reporting</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47395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a:bodyPr>
          <a:lstStyle/>
          <a:p>
            <a:r>
              <a:rPr lang="en-US" dirty="0" smtClean="0"/>
              <a:t>Howardcc.edu/</a:t>
            </a:r>
            <a:r>
              <a:rPr lang="en-US" dirty="0" err="1" smtClean="0"/>
              <a:t>titleix</a:t>
            </a:r>
            <a:endParaRPr lang="en-US" dirty="0" smtClean="0"/>
          </a:p>
          <a:p>
            <a:r>
              <a:rPr lang="en-US" dirty="0" smtClean="0"/>
              <a:t>Student Handbook</a:t>
            </a:r>
          </a:p>
          <a:p>
            <a:r>
              <a:rPr lang="en-US" dirty="0" err="1" smtClean="0"/>
              <a:t>Hopeworks</a:t>
            </a:r>
            <a:endParaRPr lang="en-US" dirty="0" smtClean="0"/>
          </a:p>
          <a:p>
            <a:pPr lvl="1"/>
            <a:r>
              <a:rPr lang="en-US" u="sng" dirty="0" smtClean="0">
                <a:solidFill>
                  <a:schemeClr val="bg2"/>
                </a:solidFill>
              </a:rPr>
              <a:t>www.wearehopeworks.org</a:t>
            </a:r>
            <a:endParaRPr lang="en-US" u="sng" dirty="0">
              <a:solidFill>
                <a:schemeClr val="bg2"/>
              </a:solidFill>
            </a:endParaRPr>
          </a:p>
          <a:p>
            <a:r>
              <a:rPr lang="en-US" dirty="0" smtClean="0"/>
              <a:t>Title IX Coordinators</a:t>
            </a:r>
            <a:endParaRPr lang="en-US" dirty="0"/>
          </a:p>
        </p:txBody>
      </p:sp>
    </p:spTree>
    <p:extLst>
      <p:ext uri="{BB962C8B-B14F-4D97-AF65-F5344CB8AC3E}">
        <p14:creationId xmlns:p14="http://schemas.microsoft.com/office/powerpoint/2010/main" val="2910665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lstStyle/>
          <a:p>
            <a:r>
              <a:rPr lang="en-US" dirty="0" smtClean="0"/>
              <a:t>Title IX Coordinators</a:t>
            </a:r>
          </a:p>
          <a:p>
            <a:pPr lvl="1"/>
            <a:r>
              <a:rPr lang="en-US" dirty="0" smtClean="0"/>
              <a:t>Dr. Cynthia </a:t>
            </a:r>
            <a:r>
              <a:rPr lang="en-US" dirty="0" err="1" smtClean="0"/>
              <a:t>Peterka</a:t>
            </a:r>
            <a:endParaRPr lang="en-US" dirty="0" smtClean="0"/>
          </a:p>
          <a:p>
            <a:pPr lvl="1"/>
            <a:r>
              <a:rPr lang="en-US" dirty="0" smtClean="0"/>
              <a:t>David Jordan</a:t>
            </a:r>
          </a:p>
          <a:p>
            <a:r>
              <a:rPr lang="en-US" dirty="0" smtClean="0"/>
              <a:t>Title IX Deputy Coordinators</a:t>
            </a:r>
          </a:p>
          <a:p>
            <a:pPr lvl="1"/>
            <a:r>
              <a:rPr lang="en-US" dirty="0" smtClean="0"/>
              <a:t>Dr. </a:t>
            </a:r>
            <a:r>
              <a:rPr lang="en-US" dirty="0" err="1" smtClean="0"/>
              <a:t>Llatetra</a:t>
            </a:r>
            <a:r>
              <a:rPr lang="en-US" dirty="0" smtClean="0"/>
              <a:t> Esters</a:t>
            </a:r>
          </a:p>
          <a:p>
            <a:pPr lvl="1"/>
            <a:r>
              <a:rPr lang="en-US" dirty="0" smtClean="0"/>
              <a:t>David Tiscione</a:t>
            </a:r>
            <a:endParaRPr lang="en-US" dirty="0"/>
          </a:p>
        </p:txBody>
      </p:sp>
    </p:spTree>
    <p:extLst>
      <p:ext uri="{BB962C8B-B14F-4D97-AF65-F5344CB8AC3E}">
        <p14:creationId xmlns:p14="http://schemas.microsoft.com/office/powerpoint/2010/main" val="19159866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sz="16600" dirty="0" smtClean="0"/>
              <a:t>Q+A</a:t>
            </a:r>
            <a:endParaRPr lang="en-US" sz="16600" dirty="0"/>
          </a:p>
        </p:txBody>
      </p:sp>
    </p:spTree>
    <p:extLst>
      <p:ext uri="{BB962C8B-B14F-4D97-AF65-F5344CB8AC3E}">
        <p14:creationId xmlns:p14="http://schemas.microsoft.com/office/powerpoint/2010/main" val="3171809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Title IX?</a:t>
            </a:r>
            <a:endParaRPr lang="en-US" dirty="0"/>
          </a:p>
        </p:txBody>
      </p:sp>
      <p:sp>
        <p:nvSpPr>
          <p:cNvPr id="3" name="Content Placeholder 2"/>
          <p:cNvSpPr>
            <a:spLocks noGrp="1"/>
          </p:cNvSpPr>
          <p:nvPr>
            <p:ph sz="quarter" idx="1"/>
          </p:nvPr>
        </p:nvSpPr>
        <p:spPr>
          <a:xfrm>
            <a:off x="1825752" y="1527048"/>
            <a:ext cx="8503920" cy="4873752"/>
          </a:xfrm>
        </p:spPr>
        <p:txBody>
          <a:bodyPr>
            <a:normAutofit/>
          </a:bodyPr>
          <a:lstStyle/>
          <a:p>
            <a:pPr marL="0" indent="0">
              <a:buNone/>
            </a:pPr>
            <a:endParaRPr lang="en-US" dirty="0"/>
          </a:p>
          <a:p>
            <a:pPr marL="0" indent="0">
              <a:buNone/>
            </a:pPr>
            <a:endParaRPr lang="en-US" dirty="0"/>
          </a:p>
          <a:p>
            <a:pPr marL="0" indent="0">
              <a:buNone/>
            </a:pPr>
            <a:endParaRPr lang="en-US" dirty="0"/>
          </a:p>
        </p:txBody>
      </p:sp>
      <p:sp>
        <p:nvSpPr>
          <p:cNvPr id="4" name="Rectangle 3"/>
          <p:cNvSpPr/>
          <p:nvPr/>
        </p:nvSpPr>
        <p:spPr>
          <a:xfrm>
            <a:off x="2892552" y="1981200"/>
            <a:ext cx="6400800" cy="3385542"/>
          </a:xfrm>
          <a:prstGeom prst="rect">
            <a:avLst/>
          </a:prstGeom>
        </p:spPr>
        <p:txBody>
          <a:bodyPr wrap="square">
            <a:spAutoFit/>
          </a:bodyPr>
          <a:lstStyle/>
          <a:p>
            <a:r>
              <a:rPr lang="en-US" sz="2800" dirty="0">
                <a:solidFill>
                  <a:schemeClr val="bg1"/>
                </a:solidFill>
              </a:rPr>
              <a:t>“No person in the United States shall, on the basis of sex, be excluded from participation in, be denied the benefits of, or be subjected to discrimination under any education program or activity receiving Federal financial assistance.”</a:t>
            </a:r>
          </a:p>
          <a:p>
            <a:endParaRPr lang="en-US" sz="2800" dirty="0">
              <a:solidFill>
                <a:schemeClr val="bg1"/>
              </a:solidFill>
            </a:endParaRPr>
          </a:p>
          <a:p>
            <a:r>
              <a:rPr lang="en-US" dirty="0">
                <a:solidFill>
                  <a:schemeClr val="bg1"/>
                </a:solidFill>
              </a:rPr>
              <a:t>- Title IX of the Education Amendments of 1972</a:t>
            </a:r>
          </a:p>
        </p:txBody>
      </p:sp>
    </p:spTree>
    <p:extLst>
      <p:ext uri="{BB962C8B-B14F-4D97-AF65-F5344CB8AC3E}">
        <p14:creationId xmlns:p14="http://schemas.microsoft.com/office/powerpoint/2010/main" val="2803778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sexual misconduct?</a:t>
            </a:r>
          </a:p>
        </p:txBody>
      </p:sp>
      <p:sp>
        <p:nvSpPr>
          <p:cNvPr id="3" name="Content Placeholder 2"/>
          <p:cNvSpPr>
            <a:spLocks noGrp="1"/>
          </p:cNvSpPr>
          <p:nvPr>
            <p:ph idx="1"/>
          </p:nvPr>
        </p:nvSpPr>
        <p:spPr/>
        <p:txBody>
          <a:bodyPr>
            <a:normAutofit lnSpcReduction="10000"/>
          </a:bodyPr>
          <a:lstStyle/>
          <a:p>
            <a:r>
              <a:rPr lang="en-US" dirty="0" smtClean="0"/>
              <a:t>Title IX:</a:t>
            </a:r>
          </a:p>
          <a:p>
            <a:pPr lvl="1"/>
            <a:r>
              <a:rPr lang="en-US" dirty="0" smtClean="0"/>
              <a:t>Prohibits discrimination on the basis of sex</a:t>
            </a:r>
          </a:p>
          <a:p>
            <a:pPr lvl="1"/>
            <a:r>
              <a:rPr lang="en-US" dirty="0" smtClean="0"/>
              <a:t>Prohibits sexual misconduct and harassment</a:t>
            </a:r>
          </a:p>
          <a:p>
            <a:pPr lvl="1"/>
            <a:r>
              <a:rPr lang="en-US" dirty="0" smtClean="0"/>
              <a:t>Sex includes gender identity</a:t>
            </a:r>
          </a:p>
          <a:p>
            <a:pPr lvl="1"/>
            <a:r>
              <a:rPr lang="en-US" dirty="0" smtClean="0"/>
              <a:t>Includes any educational activity and any community member</a:t>
            </a:r>
          </a:p>
          <a:p>
            <a:pPr lvl="2"/>
            <a:r>
              <a:rPr lang="en-US" dirty="0"/>
              <a:t>Admissions, Recruitment, Financial Aid, Academic Programs, Student Treatment and Services, Counseling and Guidance, Discipline, Classroom Assignment, Grading, Vocational Education, Recreation, Physical Education, Athletics, Housing, Employment, and …</a:t>
            </a:r>
          </a:p>
        </p:txBody>
      </p:sp>
    </p:spTree>
    <p:extLst>
      <p:ext uri="{BB962C8B-B14F-4D97-AF65-F5344CB8AC3E}">
        <p14:creationId xmlns:p14="http://schemas.microsoft.com/office/powerpoint/2010/main" val="1084862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Sexual Harassment </a:t>
            </a:r>
            <a:endParaRPr lang="en-US" dirty="0"/>
          </a:p>
        </p:txBody>
      </p:sp>
      <p:sp>
        <p:nvSpPr>
          <p:cNvPr id="3" name="Content Placeholder 2"/>
          <p:cNvSpPr>
            <a:spLocks noGrp="1"/>
          </p:cNvSpPr>
          <p:nvPr>
            <p:ph idx="1"/>
          </p:nvPr>
        </p:nvSpPr>
        <p:spPr/>
        <p:txBody>
          <a:bodyPr>
            <a:normAutofit/>
          </a:bodyPr>
          <a:lstStyle/>
          <a:p>
            <a:r>
              <a:rPr lang="en-US" dirty="0" smtClean="0"/>
              <a:t>Sexual harassment</a:t>
            </a:r>
          </a:p>
          <a:p>
            <a:r>
              <a:rPr lang="en-US" dirty="0" smtClean="0"/>
              <a:t>Sexual assault</a:t>
            </a:r>
          </a:p>
          <a:p>
            <a:pPr lvl="1"/>
            <a:r>
              <a:rPr lang="en-US" dirty="0" smtClean="0"/>
              <a:t>Non consensual sexual touching</a:t>
            </a:r>
          </a:p>
          <a:p>
            <a:pPr lvl="1"/>
            <a:r>
              <a:rPr lang="en-US" dirty="0" smtClean="0"/>
              <a:t>Non consensual sexual intercourse</a:t>
            </a:r>
          </a:p>
          <a:p>
            <a:pPr lvl="1"/>
            <a:r>
              <a:rPr lang="en-US" dirty="0" smtClean="0"/>
              <a:t>Incest</a:t>
            </a:r>
          </a:p>
          <a:p>
            <a:r>
              <a:rPr lang="en-US" dirty="0" smtClean="0"/>
              <a:t>Sexual exploitation</a:t>
            </a:r>
          </a:p>
          <a:p>
            <a:r>
              <a:rPr lang="en-US" dirty="0" smtClean="0"/>
              <a:t>Stalking</a:t>
            </a:r>
          </a:p>
          <a:p>
            <a:r>
              <a:rPr lang="en-US" dirty="0" smtClean="0"/>
              <a:t>Domestic/dating violence</a:t>
            </a:r>
            <a:endParaRPr lang="en-US" dirty="0" smtClean="0"/>
          </a:p>
        </p:txBody>
      </p:sp>
    </p:spTree>
    <p:extLst>
      <p:ext uri="{BB962C8B-B14F-4D97-AF65-F5344CB8AC3E}">
        <p14:creationId xmlns:p14="http://schemas.microsoft.com/office/powerpoint/2010/main" val="2649200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Confidential resources</a:t>
            </a:r>
            <a:endParaRPr lang="en-US" dirty="0"/>
          </a:p>
        </p:txBody>
      </p:sp>
      <p:sp>
        <p:nvSpPr>
          <p:cNvPr id="3" name="Content Placeholder 2"/>
          <p:cNvSpPr>
            <a:spLocks noGrp="1"/>
          </p:cNvSpPr>
          <p:nvPr>
            <p:ph idx="1"/>
          </p:nvPr>
        </p:nvSpPr>
        <p:spPr/>
        <p:txBody>
          <a:bodyPr/>
          <a:lstStyle/>
          <a:p>
            <a:r>
              <a:rPr lang="en-US" dirty="0" smtClean="0"/>
              <a:t>HCC Counseling Center or other counseling services</a:t>
            </a:r>
          </a:p>
          <a:p>
            <a:pPr lvl="1"/>
            <a:r>
              <a:rPr lang="en-US" dirty="0" smtClean="0"/>
              <a:t>What information are you required to report?</a:t>
            </a:r>
          </a:p>
          <a:p>
            <a:r>
              <a:rPr lang="en-US" dirty="0" err="1" smtClean="0"/>
              <a:t>Hopeworks</a:t>
            </a:r>
            <a:endParaRPr lang="en-US" dirty="0" smtClean="0"/>
          </a:p>
          <a:p>
            <a:r>
              <a:rPr lang="en-US" dirty="0" smtClean="0"/>
              <a:t>Medical staff operating in a medical capacity</a:t>
            </a:r>
          </a:p>
          <a:p>
            <a:endParaRPr lang="en-US" dirty="0" smtClean="0"/>
          </a:p>
          <a:p>
            <a:endParaRPr lang="en-US" dirty="0"/>
          </a:p>
        </p:txBody>
      </p:sp>
    </p:spTree>
    <p:extLst>
      <p:ext uri="{BB962C8B-B14F-4D97-AF65-F5344CB8AC3E}">
        <p14:creationId xmlns:p14="http://schemas.microsoft.com/office/powerpoint/2010/main" val="3612730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Interacting with Complainant</a:t>
            </a:r>
            <a:endParaRPr lang="en-US" dirty="0"/>
          </a:p>
        </p:txBody>
      </p:sp>
      <p:sp>
        <p:nvSpPr>
          <p:cNvPr id="3" name="Content Placeholder 2"/>
          <p:cNvSpPr>
            <a:spLocks noGrp="1"/>
          </p:cNvSpPr>
          <p:nvPr>
            <p:ph sz="quarter" idx="1"/>
          </p:nvPr>
        </p:nvSpPr>
        <p:spPr/>
        <p:txBody>
          <a:bodyPr>
            <a:normAutofit/>
          </a:bodyPr>
          <a:lstStyle/>
          <a:p>
            <a:r>
              <a:rPr lang="en-US" dirty="0" smtClean="0"/>
              <a:t>Show empathy</a:t>
            </a:r>
          </a:p>
          <a:p>
            <a:pPr lvl="1"/>
            <a:r>
              <a:rPr lang="en-US" dirty="0" smtClean="0"/>
              <a:t>Believe them</a:t>
            </a:r>
          </a:p>
          <a:p>
            <a:pPr lvl="1"/>
            <a:r>
              <a:rPr lang="en-US" dirty="0" smtClean="0"/>
              <a:t>Say things like “I’m sorry this happened to you”</a:t>
            </a:r>
          </a:p>
          <a:p>
            <a:r>
              <a:rPr lang="en-US" dirty="0" smtClean="0"/>
              <a:t>Remember everyone deals with trauma differently</a:t>
            </a:r>
          </a:p>
          <a:p>
            <a:r>
              <a:rPr lang="en-US" dirty="0" smtClean="0"/>
              <a:t>Avoid showing doubt</a:t>
            </a:r>
          </a:p>
          <a:p>
            <a:r>
              <a:rPr lang="en-US" dirty="0" smtClean="0"/>
              <a:t>Only promise our process</a:t>
            </a:r>
          </a:p>
        </p:txBody>
      </p:sp>
    </p:spTree>
    <p:extLst>
      <p:ext uri="{BB962C8B-B14F-4D97-AF65-F5344CB8AC3E}">
        <p14:creationId xmlns:p14="http://schemas.microsoft.com/office/powerpoint/2010/main" val="19612784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Interacting with Complainant</a:t>
            </a:r>
            <a:endParaRPr lang="en-US" dirty="0"/>
          </a:p>
        </p:txBody>
      </p:sp>
      <p:sp>
        <p:nvSpPr>
          <p:cNvPr id="3" name="Content Placeholder 2"/>
          <p:cNvSpPr>
            <a:spLocks noGrp="1"/>
          </p:cNvSpPr>
          <p:nvPr>
            <p:ph sz="quarter" idx="1"/>
          </p:nvPr>
        </p:nvSpPr>
        <p:spPr/>
        <p:txBody>
          <a:bodyPr>
            <a:normAutofit/>
          </a:bodyPr>
          <a:lstStyle/>
          <a:p>
            <a:r>
              <a:rPr lang="en-US" dirty="0" smtClean="0"/>
              <a:t>Trauma informed</a:t>
            </a:r>
          </a:p>
          <a:p>
            <a:pPr lvl="1"/>
            <a:r>
              <a:rPr lang="en-US" dirty="0" smtClean="0"/>
              <a:t>Complainant may have experienced trauma</a:t>
            </a:r>
          </a:p>
          <a:p>
            <a:pPr lvl="1"/>
            <a:r>
              <a:rPr lang="en-US" dirty="0" smtClean="0"/>
              <a:t>Science of the brain may affect actions in the moment of sexual violence and memory afterward</a:t>
            </a:r>
          </a:p>
          <a:p>
            <a:pPr lvl="1"/>
            <a:r>
              <a:rPr lang="en-US" dirty="0" smtClean="0"/>
              <a:t>Memory is not linear, may remember peripheral details which can help recall memories</a:t>
            </a:r>
          </a:p>
        </p:txBody>
      </p:sp>
    </p:spTree>
    <p:extLst>
      <p:ext uri="{BB962C8B-B14F-4D97-AF65-F5344CB8AC3E}">
        <p14:creationId xmlns:p14="http://schemas.microsoft.com/office/powerpoint/2010/main" val="2678424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3" name="Content Placeholder 2"/>
          <p:cNvSpPr>
            <a:spLocks noGrp="1"/>
          </p:cNvSpPr>
          <p:nvPr>
            <p:ph idx="1"/>
          </p:nvPr>
        </p:nvSpPr>
        <p:spPr>
          <a:xfrm>
            <a:off x="3327400" y="1566334"/>
            <a:ext cx="8229600" cy="4525963"/>
          </a:xfrm>
        </p:spPr>
        <p:txBody>
          <a:bodyPr/>
          <a:lstStyle/>
          <a:p>
            <a:r>
              <a:rPr lang="en-US" dirty="0" smtClean="0"/>
              <a:t>Taylor comes to you and says, “umm can I talk to you about something? A guy in my English class has been making me feel uncomfortable…”</a:t>
            </a:r>
          </a:p>
          <a:p>
            <a:pPr lvl="1"/>
            <a:r>
              <a:rPr lang="en-US" dirty="0" smtClean="0"/>
              <a:t>What do you do?</a:t>
            </a:r>
          </a:p>
        </p:txBody>
      </p:sp>
    </p:spTree>
    <p:extLst>
      <p:ext uri="{BB962C8B-B14F-4D97-AF65-F5344CB8AC3E}">
        <p14:creationId xmlns:p14="http://schemas.microsoft.com/office/powerpoint/2010/main" val="3083960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US" dirty="0"/>
          </a:p>
        </p:txBody>
      </p:sp>
      <p:sp>
        <p:nvSpPr>
          <p:cNvPr id="3" name="Content Placeholder 2"/>
          <p:cNvSpPr>
            <a:spLocks noGrp="1"/>
          </p:cNvSpPr>
          <p:nvPr>
            <p:ph idx="1"/>
          </p:nvPr>
        </p:nvSpPr>
        <p:spPr/>
        <p:txBody>
          <a:bodyPr/>
          <a:lstStyle/>
          <a:p>
            <a:r>
              <a:rPr lang="en-US" dirty="0" smtClean="0"/>
              <a:t>Taylor wants to report and says “the guy gets to class as the same time as me, he follows me to the bathroom on breaks, and he walks to my car with me.  I’ve started trying to walk different routes to my car and class to avoid him”</a:t>
            </a:r>
          </a:p>
          <a:p>
            <a:pPr lvl="1"/>
            <a:r>
              <a:rPr lang="en-US" dirty="0" smtClean="0"/>
              <a:t>Is this stalking?</a:t>
            </a:r>
          </a:p>
          <a:p>
            <a:pPr lvl="1"/>
            <a:r>
              <a:rPr lang="en-US" dirty="0" smtClean="0"/>
              <a:t>What is </a:t>
            </a:r>
            <a:r>
              <a:rPr lang="en-US" dirty="0"/>
              <a:t>T</a:t>
            </a:r>
            <a:r>
              <a:rPr lang="en-US" dirty="0" smtClean="0"/>
              <a:t>aylor’s gender?</a:t>
            </a:r>
            <a:endParaRPr lang="en-US" dirty="0"/>
          </a:p>
        </p:txBody>
      </p:sp>
    </p:spTree>
    <p:extLst>
      <p:ext uri="{BB962C8B-B14F-4D97-AF65-F5344CB8AC3E}">
        <p14:creationId xmlns:p14="http://schemas.microsoft.com/office/powerpoint/2010/main" val="395004484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C_Simple">
      <a:majorFont>
        <a:latin typeface="Goudy Old Style"/>
        <a:ea typeface=""/>
        <a:cs typeface=""/>
      </a:majorFont>
      <a:minorFont>
        <a:latin typeface="Goudy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CC_Simple">
      <a:majorFont>
        <a:latin typeface="Goudy Old Style"/>
        <a:ea typeface=""/>
        <a:cs typeface=""/>
      </a:majorFont>
      <a:minorFont>
        <a:latin typeface="Goudy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391</Words>
  <Application>Microsoft Office PowerPoint</Application>
  <PresentationFormat>Widescreen</PresentationFormat>
  <Paragraphs>65</Paragraphs>
  <Slides>13</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Goudy Old Style</vt:lpstr>
      <vt:lpstr>1_Office Theme</vt:lpstr>
      <vt:lpstr>Office Theme</vt:lpstr>
      <vt:lpstr>Title IX Response</vt:lpstr>
      <vt:lpstr>What Is Title IX?</vt:lpstr>
      <vt:lpstr>What is sexual misconduct?</vt:lpstr>
      <vt:lpstr>Sexual Harassment </vt:lpstr>
      <vt:lpstr>Confidential resources</vt:lpstr>
      <vt:lpstr>Interacting with Complainant</vt:lpstr>
      <vt:lpstr>Interacting with Complainant</vt:lpstr>
      <vt:lpstr>Case study</vt:lpstr>
      <vt:lpstr>Case study</vt:lpstr>
      <vt:lpstr>Clery reporting</vt:lpstr>
      <vt:lpstr>Resources</vt:lpstr>
      <vt:lpstr>Resources</vt:lpstr>
      <vt:lpstr>Q+A</vt:lpstr>
    </vt:vector>
  </TitlesOfParts>
  <Company>Howard Community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IX Overview</dc:title>
  <dc:creator>Tiscione, David</dc:creator>
  <cp:lastModifiedBy>Tiscione, David</cp:lastModifiedBy>
  <cp:revision>14</cp:revision>
  <dcterms:created xsi:type="dcterms:W3CDTF">2016-11-03T21:07:30Z</dcterms:created>
  <dcterms:modified xsi:type="dcterms:W3CDTF">2017-12-19T13:57:58Z</dcterms:modified>
</cp:coreProperties>
</file>