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6" r:id="rId2"/>
    <p:sldId id="277" r:id="rId3"/>
    <p:sldId id="295" r:id="rId4"/>
    <p:sldId id="278" r:id="rId5"/>
    <p:sldId id="279" r:id="rId6"/>
    <p:sldId id="280" r:id="rId7"/>
    <p:sldId id="299" r:id="rId8"/>
    <p:sldId id="281" r:id="rId9"/>
    <p:sldId id="282" r:id="rId10"/>
    <p:sldId id="283" r:id="rId11"/>
    <p:sldId id="284" r:id="rId12"/>
    <p:sldId id="285" r:id="rId13"/>
    <p:sldId id="286" r:id="rId14"/>
    <p:sldId id="287" r:id="rId15"/>
    <p:sldId id="289" r:id="rId16"/>
    <p:sldId id="290" r:id="rId17"/>
    <p:sldId id="291" r:id="rId18"/>
    <p:sldId id="300" r:id="rId19"/>
    <p:sldId id="301" r:id="rId20"/>
    <p:sldId id="302" r:id="rId21"/>
    <p:sldId id="303" r:id="rId22"/>
    <p:sldId id="292" r:id="rId23"/>
    <p:sldId id="293"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5EA81-A851-4363-87A5-92D3EE6E8C43}" type="datetimeFigureOut">
              <a:rPr lang="en-US" smtClean="0"/>
              <a:t>8/12/2019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C8F00-E7BB-4913-A6FB-CC753CEEAD40}" type="slidenum">
              <a:rPr lang="en-US" smtClean="0"/>
              <a:t>‹#›</a:t>
            </a:fld>
            <a:endParaRPr lang="en-US"/>
          </a:p>
        </p:txBody>
      </p:sp>
    </p:spTree>
    <p:extLst>
      <p:ext uri="{BB962C8B-B14F-4D97-AF65-F5344CB8AC3E}">
        <p14:creationId xmlns:p14="http://schemas.microsoft.com/office/powerpoint/2010/main" val="153307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Coercion is unreasonable</a:t>
            </a:r>
            <a:r>
              <a:rPr lang="en-US" baseline="0" dirty="0" smtClean="0"/>
              <a:t> pressure</a:t>
            </a:r>
          </a:p>
          <a:p>
            <a:r>
              <a:rPr lang="en-US" baseline="0" dirty="0" smtClean="0"/>
              <a:t>Force is physical violence or threat of physical violence</a:t>
            </a:r>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6959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pieces of information in our policy</a:t>
            </a:r>
            <a:r>
              <a:rPr lang="en-US" baseline="0" dirty="0" smtClean="0"/>
              <a:t> that were missing from this video- 1) Active not passive 2) Specific permission for each activity</a:t>
            </a:r>
            <a:endParaRPr lang="en-US" dirty="0"/>
          </a:p>
        </p:txBody>
      </p:sp>
      <p:sp>
        <p:nvSpPr>
          <p:cNvPr id="4" name="Slide Number Placeholder 3"/>
          <p:cNvSpPr>
            <a:spLocks noGrp="1"/>
          </p:cNvSpPr>
          <p:nvPr>
            <p:ph type="sldNum" sz="quarter" idx="10"/>
          </p:nvPr>
        </p:nvSpPr>
        <p:spPr/>
        <p:txBody>
          <a:bodyPr/>
          <a:lstStyle/>
          <a:p>
            <a:fld id="{AB9EDFCA-04B9-4BBF-8A63-27CA3DFD6AE6}" type="slidenum">
              <a:rPr lang="en-US" smtClean="0"/>
              <a:t>7</a:t>
            </a:fld>
            <a:endParaRPr lang="en-US"/>
          </a:p>
        </p:txBody>
      </p:sp>
    </p:spTree>
    <p:extLst>
      <p:ext uri="{BB962C8B-B14F-4D97-AF65-F5344CB8AC3E}">
        <p14:creationId xmlns:p14="http://schemas.microsoft.com/office/powerpoint/2010/main" val="6976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a:t>
            </a:r>
            <a:endParaRPr lang="en-US" dirty="0"/>
          </a:p>
        </p:txBody>
      </p:sp>
      <p:sp>
        <p:nvSpPr>
          <p:cNvPr id="4" name="Slide Number Placeholder 3"/>
          <p:cNvSpPr>
            <a:spLocks noGrp="1"/>
          </p:cNvSpPr>
          <p:nvPr>
            <p:ph type="sldNum" sz="quarter" idx="10"/>
          </p:nvPr>
        </p:nvSpPr>
        <p:spPr/>
        <p:txBody>
          <a:bodyPr/>
          <a:lstStyle/>
          <a:p>
            <a:fld id="{5389A5B9-5996-46B0-ACDF-DA0149767BF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6906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JW</a:t>
            </a:r>
            <a:endParaRPr lang="en-US" dirty="0"/>
          </a:p>
        </p:txBody>
      </p:sp>
      <p:sp>
        <p:nvSpPr>
          <p:cNvPr id="4" name="Slide Number Placeholder 3"/>
          <p:cNvSpPr>
            <a:spLocks noGrp="1"/>
          </p:cNvSpPr>
          <p:nvPr>
            <p:ph type="sldNum" sz="quarter" idx="10"/>
          </p:nvPr>
        </p:nvSpPr>
        <p:spPr/>
        <p:txBody>
          <a:bodyPr/>
          <a:lstStyle/>
          <a:p>
            <a:fld id="{5389A5B9-5996-46B0-ACDF-DA0149767BF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3381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t>Merriam </a:t>
            </a:r>
            <a:r>
              <a:rPr lang="en-US" sz="1400" dirty="0" err="1" smtClean="0"/>
              <a:t>webster</a:t>
            </a:r>
            <a:r>
              <a:rPr lang="en-US" sz="1400" dirty="0" smtClean="0"/>
              <a:t> definition</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18</a:t>
            </a:fld>
            <a:endParaRPr lang="en-US"/>
          </a:p>
        </p:txBody>
      </p:sp>
    </p:spTree>
    <p:extLst>
      <p:ext uri="{BB962C8B-B14F-4D97-AF65-F5344CB8AC3E}">
        <p14:creationId xmlns:p14="http://schemas.microsoft.com/office/powerpoint/2010/main" val="304995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t>Bystander</a:t>
            </a:r>
            <a:r>
              <a:rPr lang="en-US" sz="1400" baseline="0" dirty="0" smtClean="0"/>
              <a:t> intervention has been in the news recently around college campuses.  Often these swooping in to save the day stories are what makes the news, and while these are awesome acts, they are not the main way to intervene and prevent harm.</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19</a:t>
            </a:fld>
            <a:endParaRPr lang="en-US"/>
          </a:p>
        </p:txBody>
      </p:sp>
    </p:spTree>
    <p:extLst>
      <p:ext uri="{BB962C8B-B14F-4D97-AF65-F5344CB8AC3E}">
        <p14:creationId xmlns:p14="http://schemas.microsoft.com/office/powerpoint/2010/main" val="14225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t>The goal is to notice situations or events before they go to full blown,</a:t>
            </a:r>
            <a:r>
              <a:rPr lang="en-US" sz="1400" baseline="0" dirty="0" smtClean="0"/>
              <a:t> super hero level emergencies so the harm doesn’t get close to happening and to intervene in situations where they are emergencies</a:t>
            </a:r>
          </a:p>
          <a:p>
            <a:pPr marL="228600" indent="-228600">
              <a:lnSpc>
                <a:spcPct val="150000"/>
              </a:lnSpc>
              <a:buAutoNum type="arabicParenR"/>
            </a:pPr>
            <a:r>
              <a:rPr lang="en-US" sz="1400" baseline="0" dirty="0" smtClean="0"/>
              <a:t>Notice the event- Two reasons people don’t notice the event- 1) Distractions like </a:t>
            </a:r>
            <a:r>
              <a:rPr lang="en-US" sz="1400" baseline="0" dirty="0" err="1" smtClean="0"/>
              <a:t>Pokemon</a:t>
            </a:r>
            <a:r>
              <a:rPr lang="en-US" sz="1400" baseline="0" dirty="0" smtClean="0"/>
              <a:t> Go or alcohol or bass 2) Don’t want to know because you’re busy. So, be aware of surroundings</a:t>
            </a:r>
          </a:p>
          <a:p>
            <a:pPr marL="228600" indent="-228600">
              <a:lnSpc>
                <a:spcPct val="150000"/>
              </a:lnSpc>
              <a:buAutoNum type="arabicParenR"/>
            </a:pPr>
            <a:r>
              <a:rPr lang="en-US" sz="1400" baseline="0" dirty="0" smtClean="0"/>
              <a:t>Interpret as potentially a problem- Sometimes things are ambiguous or you might be looking to others to see if they think things are potentially a problem.  There’s a famous study with smoke in a room and if there is one person and smoke fills the room, he’ll leave.  But if smoke fills the room and there are multiple people not reacting like it’s a problem, he stays.  Sometimes where there’s smoke there’s fire… sometimes it’s fog.  If it looks like it could be, you have to go to the next step</a:t>
            </a:r>
          </a:p>
          <a:p>
            <a:pPr marL="228600" indent="-228600">
              <a:lnSpc>
                <a:spcPct val="150000"/>
              </a:lnSpc>
              <a:buAutoNum type="arabicParenR"/>
            </a:pPr>
            <a:r>
              <a:rPr lang="en-US" sz="1400" baseline="0" dirty="0" smtClean="0"/>
              <a:t>Assume responsibility- There are barriers to intervening like our mood, thinking that someone else will do it, thinking it was their fault, not wanting to help people who are not like us.  So, we have to be aware of those barriers and think, what would I want someone to do if that was me?</a:t>
            </a:r>
          </a:p>
          <a:p>
            <a:pPr marL="228600" indent="-228600">
              <a:lnSpc>
                <a:spcPct val="150000"/>
              </a:lnSpc>
              <a:buAutoNum type="arabicParenR"/>
            </a:pPr>
            <a:r>
              <a:rPr lang="en-US" sz="1400" baseline="0" dirty="0" smtClean="0"/>
              <a:t>Know how to help, which I’ll go over in the next  </a:t>
            </a:r>
          </a:p>
          <a:p>
            <a:pPr marL="228600" indent="-228600">
              <a:lnSpc>
                <a:spcPct val="150000"/>
              </a:lnSpc>
              <a:buAutoNum type="arabicParenR"/>
            </a:pPr>
            <a:r>
              <a:rPr lang="en-US" sz="1400" baseline="0" dirty="0" smtClean="0"/>
              <a:t>Then lastly, step up and help!</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20</a:t>
            </a:fld>
            <a:endParaRPr lang="en-US"/>
          </a:p>
        </p:txBody>
      </p:sp>
    </p:spTree>
    <p:extLst>
      <p:ext uri="{BB962C8B-B14F-4D97-AF65-F5344CB8AC3E}">
        <p14:creationId xmlns:p14="http://schemas.microsoft.com/office/powerpoint/2010/main" val="4150842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t>Make sure to determine the</a:t>
            </a:r>
            <a:r>
              <a:rPr lang="en-US" sz="1400" baseline="0" dirty="0" smtClean="0"/>
              <a:t> safest way to intervene</a:t>
            </a:r>
            <a:endParaRPr lang="en-US" sz="1400" dirty="0"/>
          </a:p>
        </p:txBody>
      </p:sp>
      <p:sp>
        <p:nvSpPr>
          <p:cNvPr id="4" name="Slide Number Placeholder 3"/>
          <p:cNvSpPr>
            <a:spLocks noGrp="1"/>
          </p:cNvSpPr>
          <p:nvPr>
            <p:ph type="sldNum" sz="quarter" idx="10"/>
          </p:nvPr>
        </p:nvSpPr>
        <p:spPr/>
        <p:txBody>
          <a:bodyPr/>
          <a:lstStyle/>
          <a:p>
            <a:fld id="{AB9EDFCA-04B9-4BBF-8A63-27CA3DFD6AE6}" type="slidenum">
              <a:rPr lang="en-US" smtClean="0"/>
              <a:t>21</a:t>
            </a:fld>
            <a:endParaRPr lang="en-US"/>
          </a:p>
        </p:txBody>
      </p:sp>
    </p:spTree>
    <p:extLst>
      <p:ext uri="{BB962C8B-B14F-4D97-AF65-F5344CB8AC3E}">
        <p14:creationId xmlns:p14="http://schemas.microsoft.com/office/powerpoint/2010/main" val="2950500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6858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9825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2800" y="274638"/>
            <a:ext cx="8229600" cy="1143000"/>
          </a:xfrm>
        </p:spPr>
        <p:txBody>
          <a:bodyPr>
            <a:normAutofit/>
          </a:bodyPr>
          <a:lstStyle>
            <a:lvl1pPr algn="l">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52800" y="1600201"/>
            <a:ext cx="8229600"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404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9042400" cy="639762"/>
          </a:xfrm>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2743200" y="1143001"/>
            <a:ext cx="4368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416800" y="1143001"/>
            <a:ext cx="4368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102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1600" y="274638"/>
            <a:ext cx="89408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6379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9200"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759200"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592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157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5342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230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gif"/><Relationship Id="rId4" Type="http://schemas.openxmlformats.org/officeDocument/2006/relationships/image" Target="../media/image1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Title IX Overview</a:t>
            </a:r>
            <a:endParaRPr lang="en-US" dirty="0"/>
          </a:p>
        </p:txBody>
      </p:sp>
      <p:sp>
        <p:nvSpPr>
          <p:cNvPr id="5" name="Subtitle 4"/>
          <p:cNvSpPr>
            <a:spLocks noGrp="1"/>
          </p:cNvSpPr>
          <p:nvPr>
            <p:ph type="subTitle" idx="1"/>
          </p:nvPr>
        </p:nvSpPr>
        <p:spPr>
          <a:xfrm>
            <a:off x="1828800" y="3886199"/>
            <a:ext cx="9127958" cy="1471863"/>
          </a:xfrm>
        </p:spPr>
        <p:txBody>
          <a:bodyPr>
            <a:normAutofit fontScale="77500" lnSpcReduction="20000"/>
          </a:bodyPr>
          <a:lstStyle/>
          <a:p>
            <a:r>
              <a:rPr lang="en-US" dirty="0" smtClean="0"/>
              <a:t>Geoffrey Colbert</a:t>
            </a:r>
          </a:p>
          <a:p>
            <a:endParaRPr lang="en-US" dirty="0"/>
          </a:p>
          <a:p>
            <a:r>
              <a:rPr lang="en-US" dirty="0" smtClean="0"/>
              <a:t>Senior Director, Athletics, Student Conduct and Executive Associate to the Vice President of Student Services</a:t>
            </a:r>
            <a:endParaRPr lang="en-US" dirty="0"/>
          </a:p>
        </p:txBody>
      </p:sp>
    </p:spTree>
    <p:extLst>
      <p:ext uri="{BB962C8B-B14F-4D97-AF65-F5344CB8AC3E}">
        <p14:creationId xmlns:p14="http://schemas.microsoft.com/office/powerpoint/2010/main" val="167165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Stalking </a:t>
            </a:r>
            <a:endParaRPr lang="en-US" dirty="0"/>
          </a:p>
        </p:txBody>
      </p:sp>
      <p:sp>
        <p:nvSpPr>
          <p:cNvPr id="3" name="Content Placeholder 2"/>
          <p:cNvSpPr>
            <a:spLocks noGrp="1"/>
          </p:cNvSpPr>
          <p:nvPr>
            <p:ph idx="1"/>
          </p:nvPr>
        </p:nvSpPr>
        <p:spPr/>
        <p:txBody>
          <a:bodyPr>
            <a:normAutofit/>
          </a:bodyPr>
          <a:lstStyle/>
          <a:p>
            <a:r>
              <a:rPr lang="en-US" dirty="0" smtClean="0"/>
              <a:t>Course </a:t>
            </a:r>
            <a:r>
              <a:rPr lang="en-US" dirty="0"/>
              <a:t>of conduct that alarms or seriously annoys the person or makes them fear for their safety or that of family or friends</a:t>
            </a:r>
          </a:p>
          <a:p>
            <a:r>
              <a:rPr lang="en-US" dirty="0" smtClean="0"/>
              <a:t>Includes </a:t>
            </a:r>
            <a:r>
              <a:rPr lang="en-US" dirty="0"/>
              <a:t>cyber-stalking. </a:t>
            </a:r>
            <a:endParaRPr lang="en-US" dirty="0" smtClean="0"/>
          </a:p>
          <a:p>
            <a:r>
              <a:rPr lang="en-US" dirty="0" smtClean="0"/>
              <a:t>Intentionally </a:t>
            </a:r>
            <a:r>
              <a:rPr lang="en-US" dirty="0"/>
              <a:t>following another person </a:t>
            </a:r>
            <a:r>
              <a:rPr lang="en-US" dirty="0" smtClean="0"/>
              <a:t>without </a:t>
            </a:r>
            <a:r>
              <a:rPr lang="en-US" dirty="0"/>
              <a:t>their consent </a:t>
            </a:r>
            <a:endParaRPr lang="en-US" dirty="0" smtClean="0"/>
          </a:p>
        </p:txBody>
      </p:sp>
    </p:spTree>
    <p:extLst>
      <p:ext uri="{BB962C8B-B14F-4D97-AF65-F5344CB8AC3E}">
        <p14:creationId xmlns:p14="http://schemas.microsoft.com/office/powerpoint/2010/main" val="3060037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if sexual misconduct occurs?</a:t>
            </a:r>
            <a:endParaRPr lang="en-US" dirty="0"/>
          </a:p>
        </p:txBody>
      </p:sp>
      <p:sp>
        <p:nvSpPr>
          <p:cNvPr id="3" name="Content Placeholder 2"/>
          <p:cNvSpPr>
            <a:spLocks noGrp="1"/>
          </p:cNvSpPr>
          <p:nvPr>
            <p:ph idx="1"/>
          </p:nvPr>
        </p:nvSpPr>
        <p:spPr/>
        <p:txBody>
          <a:bodyPr>
            <a:normAutofit/>
          </a:bodyPr>
          <a:lstStyle/>
          <a:p>
            <a:r>
              <a:rPr lang="en-US" dirty="0" smtClean="0"/>
              <a:t>Report it to HCC</a:t>
            </a:r>
          </a:p>
          <a:p>
            <a:pPr lvl="1"/>
            <a:r>
              <a:rPr lang="en-US" dirty="0" smtClean="0"/>
              <a:t>Any employee</a:t>
            </a:r>
          </a:p>
          <a:p>
            <a:pPr lvl="1"/>
            <a:r>
              <a:rPr lang="en-US" dirty="0" smtClean="0"/>
              <a:t>Public Safety</a:t>
            </a:r>
          </a:p>
          <a:p>
            <a:pPr lvl="1"/>
            <a:r>
              <a:rPr lang="en-US" dirty="0" smtClean="0"/>
              <a:t>Title IX Coordinators</a:t>
            </a:r>
          </a:p>
          <a:p>
            <a:r>
              <a:rPr lang="en-US" dirty="0" smtClean="0"/>
              <a:t>Report it to police</a:t>
            </a:r>
          </a:p>
          <a:p>
            <a:r>
              <a:rPr lang="en-US" dirty="0" smtClean="0"/>
              <a:t>Report it to both</a:t>
            </a:r>
          </a:p>
          <a:p>
            <a:r>
              <a:rPr lang="en-US" dirty="0" smtClean="0"/>
              <a:t>Consult with confidential resources</a:t>
            </a:r>
          </a:p>
          <a:p>
            <a:r>
              <a:rPr lang="en-US" dirty="0" smtClean="0"/>
              <a:t>Third party reporting</a:t>
            </a:r>
            <a:endParaRPr lang="en-US" dirty="0"/>
          </a:p>
          <a:p>
            <a:pPr lvl="1"/>
            <a:endParaRPr lang="en-US" dirty="0"/>
          </a:p>
        </p:txBody>
      </p:sp>
    </p:spTree>
    <p:extLst>
      <p:ext uri="{BB962C8B-B14F-4D97-AF65-F5344CB8AC3E}">
        <p14:creationId xmlns:p14="http://schemas.microsoft.com/office/powerpoint/2010/main" val="1254328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Title IX mean for you?</a:t>
            </a:r>
            <a:endParaRPr lang="en-US" dirty="0"/>
          </a:p>
        </p:txBody>
      </p:sp>
      <p:sp>
        <p:nvSpPr>
          <p:cNvPr id="3" name="Content Placeholder 2"/>
          <p:cNvSpPr>
            <a:spLocks noGrp="1"/>
          </p:cNvSpPr>
          <p:nvPr>
            <p:ph sz="quarter" idx="1"/>
          </p:nvPr>
        </p:nvSpPr>
        <p:spPr/>
        <p:txBody>
          <a:bodyPr>
            <a:normAutofit/>
          </a:bodyPr>
          <a:lstStyle/>
          <a:p>
            <a:r>
              <a:rPr lang="en-US" sz="2700" dirty="0" smtClean="0"/>
              <a:t>Staff/Faculty/ Student Leaders, etc…</a:t>
            </a:r>
            <a:r>
              <a:rPr lang="en-US" sz="2700" dirty="0" smtClean="0"/>
              <a:t> </a:t>
            </a:r>
            <a:r>
              <a:rPr lang="en-US" sz="2700" b="1" dirty="0"/>
              <a:t>“responsible employee”</a:t>
            </a:r>
          </a:p>
          <a:p>
            <a:pPr lvl="1"/>
            <a:r>
              <a:rPr lang="en-US" sz="2325" dirty="0"/>
              <a:t>Tell people you want to get them help, but let them know your responsibilities</a:t>
            </a:r>
          </a:p>
          <a:p>
            <a:pPr lvl="1"/>
            <a:r>
              <a:rPr lang="en-US" sz="2325" dirty="0"/>
              <a:t>Student could believe you can do something about harassment</a:t>
            </a:r>
          </a:p>
          <a:p>
            <a:pPr lvl="1"/>
            <a:r>
              <a:rPr lang="en-US" sz="2325" dirty="0"/>
              <a:t>Report information to supervisor and Title IX coordinator</a:t>
            </a:r>
          </a:p>
          <a:p>
            <a:r>
              <a:rPr lang="en-US" sz="2700" dirty="0"/>
              <a:t>Consult, consult, consult!</a:t>
            </a:r>
          </a:p>
        </p:txBody>
      </p:sp>
    </p:spTree>
    <p:extLst>
      <p:ext uri="{BB962C8B-B14F-4D97-AF65-F5344CB8AC3E}">
        <p14:creationId xmlns:p14="http://schemas.microsoft.com/office/powerpoint/2010/main" val="1576093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 resources</a:t>
            </a:r>
            <a:endParaRPr lang="en-US" dirty="0"/>
          </a:p>
        </p:txBody>
      </p:sp>
      <p:sp>
        <p:nvSpPr>
          <p:cNvPr id="3" name="Content Placeholder 2"/>
          <p:cNvSpPr>
            <a:spLocks noGrp="1"/>
          </p:cNvSpPr>
          <p:nvPr>
            <p:ph idx="1"/>
          </p:nvPr>
        </p:nvSpPr>
        <p:spPr/>
        <p:txBody>
          <a:bodyPr/>
          <a:lstStyle/>
          <a:p>
            <a:r>
              <a:rPr lang="en-US" dirty="0" smtClean="0"/>
              <a:t>HCC Counseling Center or other counseling services</a:t>
            </a:r>
          </a:p>
          <a:p>
            <a:r>
              <a:rPr lang="en-US" dirty="0" err="1" smtClean="0"/>
              <a:t>Hopeworks</a:t>
            </a:r>
            <a:endParaRPr lang="en-US" dirty="0" smtClean="0"/>
          </a:p>
          <a:p>
            <a:r>
              <a:rPr lang="en-US" dirty="0" smtClean="0"/>
              <a:t>Medical staff operating in a medical capacity</a:t>
            </a:r>
          </a:p>
          <a:p>
            <a:endParaRPr lang="en-US" dirty="0" smtClean="0"/>
          </a:p>
          <a:p>
            <a:endParaRPr lang="en-US" dirty="0"/>
          </a:p>
        </p:txBody>
      </p:sp>
    </p:spTree>
    <p:extLst>
      <p:ext uri="{BB962C8B-B14F-4D97-AF65-F5344CB8AC3E}">
        <p14:creationId xmlns:p14="http://schemas.microsoft.com/office/powerpoint/2010/main" val="3612730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if sexual misconduct occurs?</a:t>
            </a:r>
            <a:endParaRPr lang="en-US" dirty="0"/>
          </a:p>
        </p:txBody>
      </p:sp>
      <p:sp>
        <p:nvSpPr>
          <p:cNvPr id="3" name="Content Placeholder 2"/>
          <p:cNvSpPr>
            <a:spLocks noGrp="1"/>
          </p:cNvSpPr>
          <p:nvPr>
            <p:ph idx="1"/>
          </p:nvPr>
        </p:nvSpPr>
        <p:spPr/>
        <p:txBody>
          <a:bodyPr>
            <a:normAutofit fontScale="92500"/>
          </a:bodyPr>
          <a:lstStyle/>
          <a:p>
            <a:r>
              <a:rPr lang="en-US" dirty="0" smtClean="0"/>
              <a:t>Interim Measures</a:t>
            </a:r>
          </a:p>
          <a:p>
            <a:r>
              <a:rPr lang="en-US" dirty="0" smtClean="0"/>
              <a:t>HCC investigates</a:t>
            </a:r>
          </a:p>
          <a:p>
            <a:pPr lvl="1"/>
            <a:r>
              <a:rPr lang="en-US" dirty="0" smtClean="0"/>
              <a:t>Potentially meets with:</a:t>
            </a:r>
          </a:p>
          <a:p>
            <a:pPr lvl="2"/>
            <a:r>
              <a:rPr lang="en-US" dirty="0" smtClean="0"/>
              <a:t>Complainant</a:t>
            </a:r>
          </a:p>
          <a:p>
            <a:pPr lvl="2"/>
            <a:r>
              <a:rPr lang="en-US" dirty="0" smtClean="0"/>
              <a:t>Respondent</a:t>
            </a:r>
          </a:p>
          <a:p>
            <a:pPr lvl="2"/>
            <a:r>
              <a:rPr lang="en-US" dirty="0" smtClean="0"/>
              <a:t>Witnesses</a:t>
            </a:r>
          </a:p>
          <a:p>
            <a:r>
              <a:rPr lang="en-US" dirty="0" smtClean="0"/>
              <a:t>Decision is made about whether policy is violated</a:t>
            </a:r>
          </a:p>
          <a:p>
            <a:r>
              <a:rPr lang="en-US" dirty="0" smtClean="0"/>
              <a:t>Deliver outcome including sanctions</a:t>
            </a:r>
          </a:p>
          <a:p>
            <a:r>
              <a:rPr lang="en-US" dirty="0" smtClean="0"/>
              <a:t>Appeal if necessary </a:t>
            </a:r>
          </a:p>
          <a:p>
            <a:endParaRPr lang="en-US" dirty="0"/>
          </a:p>
        </p:txBody>
      </p:sp>
    </p:spTree>
    <p:extLst>
      <p:ext uri="{BB962C8B-B14F-4D97-AF65-F5344CB8AC3E}">
        <p14:creationId xmlns:p14="http://schemas.microsoft.com/office/powerpoint/2010/main" val="4231212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harlottestories.com/wp-content/uploads/2016/08/gender-unico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320" y="550258"/>
            <a:ext cx="9395879" cy="5970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39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 Identity</a:t>
            </a:r>
            <a:endParaRPr lang="en-US" dirty="0"/>
          </a:p>
        </p:txBody>
      </p:sp>
      <p:sp>
        <p:nvSpPr>
          <p:cNvPr id="3" name="Content Placeholder 2"/>
          <p:cNvSpPr>
            <a:spLocks noGrp="1"/>
          </p:cNvSpPr>
          <p:nvPr>
            <p:ph sz="quarter" idx="1"/>
          </p:nvPr>
        </p:nvSpPr>
        <p:spPr/>
        <p:txBody>
          <a:bodyPr>
            <a:normAutofit/>
          </a:bodyPr>
          <a:lstStyle/>
          <a:p>
            <a:pPr marL="0" indent="0">
              <a:buNone/>
            </a:pPr>
            <a:endParaRPr lang="en-US" dirty="0" smtClean="0"/>
          </a:p>
          <a:p>
            <a:r>
              <a:rPr lang="en-US" dirty="0" smtClean="0"/>
              <a:t>For Title IX, sex=gender identity</a:t>
            </a:r>
          </a:p>
          <a:p>
            <a:r>
              <a:rPr lang="en-US" dirty="0" smtClean="0"/>
              <a:t>“…a school generally must treat transgender students consistent with their gender identity”</a:t>
            </a:r>
          </a:p>
          <a:p>
            <a:endParaRPr lang="en-US" dirty="0"/>
          </a:p>
        </p:txBody>
      </p:sp>
    </p:spTree>
    <p:extLst>
      <p:ext uri="{BB962C8B-B14F-4D97-AF65-F5344CB8AC3E}">
        <p14:creationId xmlns:p14="http://schemas.microsoft.com/office/powerpoint/2010/main" val="385619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Gender Identity at HCC</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Do not discriminate on the basis of a student’s gender (sex, gender identity, or expression)</a:t>
            </a:r>
          </a:p>
          <a:p>
            <a:endParaRPr lang="en-US" dirty="0" smtClean="0"/>
          </a:p>
          <a:p>
            <a:r>
              <a:rPr lang="en-US" dirty="0" smtClean="0"/>
              <a:t>If they or HCC inform you of their gender or preferred name, refer to them as the gender or preferred name</a:t>
            </a:r>
          </a:p>
          <a:p>
            <a:endParaRPr lang="en-US" dirty="0"/>
          </a:p>
          <a:p>
            <a:r>
              <a:rPr lang="en-US" dirty="0" smtClean="0"/>
              <a:t>Do not disclose information about their gender identity</a:t>
            </a:r>
          </a:p>
          <a:p>
            <a:pPr marL="0" indent="0">
              <a:buNone/>
            </a:pPr>
            <a:endParaRPr lang="en-US" dirty="0" smtClean="0"/>
          </a:p>
          <a:p>
            <a:r>
              <a:rPr lang="en-US" dirty="0" smtClean="0"/>
              <a:t>HCC is working on policies and procedures related to gender identity including facilities and records</a:t>
            </a:r>
            <a:endParaRPr lang="en-US" dirty="0"/>
          </a:p>
        </p:txBody>
      </p:sp>
    </p:spTree>
    <p:extLst>
      <p:ext uri="{BB962C8B-B14F-4D97-AF65-F5344CB8AC3E}">
        <p14:creationId xmlns:p14="http://schemas.microsoft.com/office/powerpoint/2010/main" val="2152798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Bystander</a:t>
            </a:r>
            <a:endParaRPr lang="en-US" dirty="0"/>
          </a:p>
        </p:txBody>
      </p:sp>
      <p:sp>
        <p:nvSpPr>
          <p:cNvPr id="4" name="Content Placeholder 2"/>
          <p:cNvSpPr>
            <a:spLocks noGrp="1"/>
          </p:cNvSpPr>
          <p:nvPr/>
        </p:nvSpPr>
        <p:spPr>
          <a:xfrm>
            <a:off x="3810000" y="1295400"/>
            <a:ext cx="8229600" cy="9509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Clr>
                <a:schemeClr val="bg2">
                  <a:lumMod val="50000"/>
                </a:schemeClr>
              </a:buClr>
              <a:buNone/>
            </a:pPr>
            <a:r>
              <a:rPr lang="en-US" b="1" dirty="0">
                <a:solidFill>
                  <a:schemeClr val="bg1"/>
                </a:solidFill>
              </a:rPr>
              <a:t>Someone who is present at an event without participating in it</a:t>
            </a:r>
          </a:p>
        </p:txBody>
      </p:sp>
      <p:sp>
        <p:nvSpPr>
          <p:cNvPr id="5" name="TextBox 9"/>
          <p:cNvSpPr txBox="1"/>
          <p:nvPr/>
        </p:nvSpPr>
        <p:spPr>
          <a:xfrm>
            <a:off x="3886200" y="1731944"/>
            <a:ext cx="6705600"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                              </a:t>
            </a:r>
            <a:r>
              <a:rPr lang="en-US" sz="2800" b="1" dirty="0">
                <a:solidFill>
                  <a:schemeClr val="bg1"/>
                </a:solidFill>
              </a:rPr>
              <a:t>with the opportunity to        participate or intervene</a:t>
            </a:r>
          </a:p>
        </p:txBody>
      </p:sp>
      <p:cxnSp>
        <p:nvCxnSpPr>
          <p:cNvPr id="7" name="Straight Connector 6"/>
          <p:cNvCxnSpPr/>
          <p:nvPr/>
        </p:nvCxnSpPr>
        <p:spPr>
          <a:xfrm>
            <a:off x="9296400" y="1600200"/>
            <a:ext cx="1097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62400" y="2057400"/>
            <a:ext cx="2560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4038600" y="2514600"/>
            <a:ext cx="6172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a:solidFill>
                  <a:schemeClr val="bg1"/>
                </a:solidFill>
                <a:latin typeface="+mj-lt"/>
                <a:ea typeface="+mj-ea"/>
                <a:cs typeface="+mj-cs"/>
              </a:defRPr>
            </a:lvl1pPr>
          </a:lstStyle>
          <a:p>
            <a:r>
              <a:rPr lang="en-US" dirty="0"/>
              <a:t>Active Bystander</a:t>
            </a:r>
          </a:p>
        </p:txBody>
      </p:sp>
      <p:sp>
        <p:nvSpPr>
          <p:cNvPr id="11" name="Content Placeholder 2"/>
          <p:cNvSpPr>
            <a:spLocks noGrp="1"/>
          </p:cNvSpPr>
          <p:nvPr/>
        </p:nvSpPr>
        <p:spPr>
          <a:xfrm>
            <a:off x="3886200" y="3429000"/>
            <a:ext cx="8229600" cy="950976"/>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Clr>
                <a:schemeClr val="bg2">
                  <a:lumMod val="50000"/>
                </a:schemeClr>
              </a:buClr>
              <a:buNone/>
            </a:pPr>
            <a:r>
              <a:rPr lang="en-US" b="1" dirty="0">
                <a:solidFill>
                  <a:schemeClr val="bg1"/>
                </a:solidFill>
              </a:rPr>
              <a:t>Someone who is present at an event and</a:t>
            </a:r>
          </a:p>
          <a:p>
            <a:pPr marL="109728" indent="0">
              <a:buClr>
                <a:schemeClr val="bg2">
                  <a:lumMod val="50000"/>
                </a:schemeClr>
              </a:buClr>
              <a:buNone/>
            </a:pPr>
            <a:r>
              <a:rPr lang="en-US" b="1" dirty="0">
                <a:solidFill>
                  <a:schemeClr val="bg1"/>
                </a:solidFill>
              </a:rPr>
              <a:t>intervenes</a:t>
            </a:r>
          </a:p>
        </p:txBody>
      </p:sp>
    </p:spTree>
    <p:extLst>
      <p:ext uri="{BB962C8B-B14F-4D97-AF65-F5344CB8AC3E}">
        <p14:creationId xmlns:p14="http://schemas.microsoft.com/office/powerpoint/2010/main" val="3204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9" presetClass="emph" presetSubtype="0" nodeType="afterEffect">
                                  <p:stCondLst>
                                    <p:cond delay="0"/>
                                  </p:stCondLst>
                                  <p:childTnLst>
                                    <p:set>
                                      <p:cBhvr rctx="PPT">
                                        <p:cTn id="27" dur="indefinite"/>
                                        <p:tgtEl>
                                          <p:spTgt spid="7"/>
                                        </p:tgtEl>
                                        <p:attrNameLst>
                                          <p:attrName>style.opacity</p:attrName>
                                        </p:attrNameLst>
                                      </p:cBhvr>
                                      <p:to>
                                        <p:strVal val="0.25"/>
                                      </p:to>
                                    </p:set>
                                    <p:animEffect filter="image" prLst="opacity: 0.25">
                                      <p:cBhvr rctx="IE">
                                        <p:cTn id="28" dur="indefinite"/>
                                        <p:tgtEl>
                                          <p:spTgt spid="7"/>
                                        </p:tgtEl>
                                      </p:cBhvr>
                                    </p:animEffect>
                                  </p:childTnLst>
                                </p:cTn>
                              </p:par>
                            </p:childTnLst>
                          </p:cTn>
                        </p:par>
                        <p:par>
                          <p:cTn id="29" fill="hold">
                            <p:stCondLst>
                              <p:cond delay="500"/>
                            </p:stCondLst>
                            <p:childTnLst>
                              <p:par>
                                <p:cTn id="30" presetID="9" presetClass="emph" presetSubtype="0" nodeType="afterEffect">
                                  <p:stCondLst>
                                    <p:cond delay="0"/>
                                  </p:stCondLst>
                                  <p:childTnLst>
                                    <p:set>
                                      <p:cBhvr rctx="PPT">
                                        <p:cTn id="31" dur="indefinite"/>
                                        <p:tgtEl>
                                          <p:spTgt spid="9"/>
                                        </p:tgtEl>
                                        <p:attrNameLst>
                                          <p:attrName>style.opacity</p:attrName>
                                        </p:attrNameLst>
                                      </p:cBhvr>
                                      <p:to>
                                        <p:strVal val="0.25"/>
                                      </p:to>
                                    </p:set>
                                    <p:animEffect filter="image" prLst="opacity: 0.25">
                                      <p:cBhvr rctx="IE">
                                        <p:cTn id="32" dur="indefinite"/>
                                        <p:tgtEl>
                                          <p:spTgt spid="9"/>
                                        </p:tgtEl>
                                      </p:cBhvr>
                                    </p:animEffect>
                                  </p:childTnLst>
                                </p:cTn>
                              </p:par>
                            </p:childTnLst>
                          </p:cTn>
                        </p:par>
                        <p:par>
                          <p:cTn id="33" fill="hold">
                            <p:stCondLst>
                              <p:cond delay="500"/>
                            </p:stCondLst>
                            <p:childTnLst>
                              <p:par>
                                <p:cTn id="34" presetID="9" presetClass="emph" presetSubtype="0" grpId="1" nodeType="afterEffect">
                                  <p:stCondLst>
                                    <p:cond delay="0"/>
                                  </p:stCondLst>
                                  <p:childTnLst>
                                    <p:set>
                                      <p:cBhvr rctx="PPT">
                                        <p:cTn id="35" dur="indefinite"/>
                                        <p:tgtEl>
                                          <p:spTgt spid="5"/>
                                        </p:tgtEl>
                                        <p:attrNameLst>
                                          <p:attrName>style.opacity</p:attrName>
                                        </p:attrNameLst>
                                      </p:cBhvr>
                                      <p:to>
                                        <p:strVal val="0.25"/>
                                      </p:to>
                                    </p:set>
                                    <p:animEffect filter="image" prLst="opacity: 0.25">
                                      <p:cBhvr rctx="IE">
                                        <p:cTn id="36" dur="indefinite"/>
                                        <p:tgtEl>
                                          <p:spTgt spid="5"/>
                                        </p:tgtEl>
                                      </p:cBhvr>
                                    </p:animEffect>
                                  </p:childTnLst>
                                </p:cTn>
                              </p:par>
                            </p:childTnLst>
                          </p:cTn>
                        </p:par>
                        <p:par>
                          <p:cTn id="37" fill="hold">
                            <p:stCondLst>
                              <p:cond delay="500"/>
                            </p:stCondLst>
                            <p:childTnLst>
                              <p:par>
                                <p:cTn id="38" presetID="9" presetClass="emph" presetSubtype="0" grpId="0" nodeType="afterEffect">
                                  <p:stCondLst>
                                    <p:cond delay="0"/>
                                  </p:stCondLst>
                                  <p:childTnLst>
                                    <p:set>
                                      <p:cBhvr rctx="PPT">
                                        <p:cTn id="39" dur="indefinite"/>
                                        <p:tgtEl>
                                          <p:spTgt spid="2"/>
                                        </p:tgtEl>
                                        <p:attrNameLst>
                                          <p:attrName>style.opacity</p:attrName>
                                        </p:attrNameLst>
                                      </p:cBhvr>
                                      <p:to>
                                        <p:strVal val="0.25"/>
                                      </p:to>
                                    </p:set>
                                    <p:animEffect filter="image" prLst="opacity: 0.25">
                                      <p:cBhvr rctx="IE">
                                        <p:cTn id="40" dur="indefinite"/>
                                        <p:tgtEl>
                                          <p:spTgt spid="2"/>
                                        </p:tgtEl>
                                      </p:cBhvr>
                                    </p:animEffect>
                                  </p:childTnLst>
                                </p:cTn>
                              </p:par>
                            </p:childTnLst>
                          </p:cTn>
                        </p:par>
                        <p:par>
                          <p:cTn id="41" fill="hold">
                            <p:stCondLst>
                              <p:cond delay="500"/>
                            </p:stCondLst>
                            <p:childTnLst>
                              <p:par>
                                <p:cTn id="42" presetID="9" presetClass="emph" presetSubtype="0" grpId="0" nodeType="afterEffect">
                                  <p:stCondLst>
                                    <p:cond delay="0"/>
                                  </p:stCondLst>
                                  <p:childTnLst>
                                    <p:set>
                                      <p:cBhvr rctx="PPT">
                                        <p:cTn id="43" dur="indefinite"/>
                                        <p:tgtEl>
                                          <p:spTgt spid="4"/>
                                        </p:tgtEl>
                                        <p:attrNameLst>
                                          <p:attrName>style.opacity</p:attrName>
                                        </p:attrNameLst>
                                      </p:cBhvr>
                                      <p:to>
                                        <p:strVal val="0.25"/>
                                      </p:to>
                                    </p:set>
                                    <p:animEffect filter="image" prLst="opacity: 0.25">
                                      <p:cBhvr rctx="IE">
                                        <p:cTn id="44"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5" grpId="1"/>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33121">
            <a:off x="1973585" y="2445637"/>
            <a:ext cx="4553116" cy="3906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3388">
            <a:off x="5540759" y="759676"/>
            <a:ext cx="4768655" cy="3467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653814" y="76200"/>
            <a:ext cx="3819572" cy="1754326"/>
          </a:xfrm>
          <a:prstGeom prst="rect">
            <a:avLst/>
          </a:prstGeom>
          <a:solidFill>
            <a:srgbClr val="860038"/>
          </a:solidFill>
        </p:spPr>
        <p:txBody>
          <a:bodyPr wrap="none" lIns="91440" tIns="45720" rIns="91440" bIns="45720">
            <a:spAutoFit/>
          </a:bodyPr>
          <a:lstStyle/>
          <a:p>
            <a:pPr algn="ctr"/>
            <a:r>
              <a:rPr lang="en-US" sz="5400" b="1" dirty="0">
                <a:ln w="1905"/>
                <a:solidFill>
                  <a:schemeClr val="bg1"/>
                </a:solidFill>
                <a:effectLst>
                  <a:innerShdw blurRad="69850" dist="43180" dir="5400000">
                    <a:srgbClr val="000000">
                      <a:alpha val="65000"/>
                    </a:srgbClr>
                  </a:innerShdw>
                </a:effectLst>
              </a:rPr>
              <a:t>Bystander</a:t>
            </a:r>
          </a:p>
          <a:p>
            <a:pPr algn="ctr"/>
            <a:r>
              <a:rPr lang="en-US" sz="5400" b="1" dirty="0">
                <a:ln w="1905"/>
                <a:solidFill>
                  <a:schemeClr val="bg1"/>
                </a:solidFill>
                <a:effectLst>
                  <a:innerShdw blurRad="69850" dist="43180" dir="5400000">
                    <a:srgbClr val="000000">
                      <a:alpha val="65000"/>
                    </a:srgbClr>
                  </a:innerShdw>
                </a:effectLst>
              </a:rPr>
              <a:t>Intervention</a:t>
            </a:r>
          </a:p>
        </p:txBody>
      </p:sp>
    </p:spTree>
    <p:extLst>
      <p:ext uri="{BB962C8B-B14F-4D97-AF65-F5344CB8AC3E}">
        <p14:creationId xmlns:p14="http://schemas.microsoft.com/office/powerpoint/2010/main" val="8244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 calcmode="lin" valueType="num">
                                      <p:cBhvr>
                                        <p:cTn id="16" dur="1000" fill="hold"/>
                                        <p:tgtEl>
                                          <p:spTgt spid="1027"/>
                                        </p:tgtEl>
                                        <p:attrNameLst>
                                          <p:attrName>style.rotation</p:attrName>
                                        </p:attrNameLst>
                                      </p:cBhvr>
                                      <p:tavLst>
                                        <p:tav tm="0">
                                          <p:val>
                                            <p:fltVal val="90"/>
                                          </p:val>
                                        </p:tav>
                                        <p:tav tm="100000">
                                          <p:val>
                                            <p:fltVal val="0"/>
                                          </p:val>
                                        </p:tav>
                                      </p:tavLst>
                                    </p:anim>
                                    <p:animEffect transition="in" filter="fade">
                                      <p:cBhvr>
                                        <p:cTn id="17"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Definitions</a:t>
            </a:r>
          </a:p>
          <a:p>
            <a:r>
              <a:rPr lang="en-US" dirty="0" smtClean="0"/>
              <a:t>Reporting options</a:t>
            </a:r>
          </a:p>
          <a:p>
            <a:r>
              <a:rPr lang="en-US" dirty="0" smtClean="0"/>
              <a:t>Responsible Employee</a:t>
            </a:r>
          </a:p>
          <a:p>
            <a:r>
              <a:rPr lang="en-US" dirty="0" smtClean="0"/>
              <a:t>Sexual misconduct process</a:t>
            </a:r>
          </a:p>
          <a:p>
            <a:r>
              <a:rPr lang="en-US" dirty="0" smtClean="0"/>
              <a:t>Gender Identity</a:t>
            </a:r>
          </a:p>
          <a:p>
            <a:r>
              <a:rPr lang="en-US" dirty="0" smtClean="0"/>
              <a:t>Q+A</a:t>
            </a:r>
            <a:endParaRPr lang="en-US" dirty="0"/>
          </a:p>
        </p:txBody>
      </p:sp>
    </p:spTree>
    <p:extLst>
      <p:ext uri="{BB962C8B-B14F-4D97-AF65-F5344CB8AC3E}">
        <p14:creationId xmlns:p14="http://schemas.microsoft.com/office/powerpoint/2010/main" val="361359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can you do to prevent sexual misconduct?</a:t>
            </a:r>
            <a:endParaRPr lang="en-US" dirty="0"/>
          </a:p>
        </p:txBody>
      </p:sp>
      <p:sp>
        <p:nvSpPr>
          <p:cNvPr id="3" name="Content Placeholder 2"/>
          <p:cNvSpPr>
            <a:spLocks noGrp="1"/>
          </p:cNvSpPr>
          <p:nvPr>
            <p:ph idx="1"/>
          </p:nvPr>
        </p:nvSpPr>
        <p:spPr/>
        <p:txBody>
          <a:bodyPr/>
          <a:lstStyle/>
          <a:p>
            <a:r>
              <a:rPr lang="en-US" dirty="0" smtClean="0"/>
              <a:t>Notice the event</a:t>
            </a:r>
          </a:p>
          <a:p>
            <a:r>
              <a:rPr lang="en-US" dirty="0" smtClean="0"/>
              <a:t>Interpret it as potentially a problem</a:t>
            </a:r>
          </a:p>
          <a:p>
            <a:r>
              <a:rPr lang="en-US" dirty="0" smtClean="0"/>
              <a:t>Assume responsibility</a:t>
            </a:r>
          </a:p>
          <a:p>
            <a:r>
              <a:rPr lang="en-US" dirty="0" smtClean="0"/>
              <a:t>Know how to help</a:t>
            </a:r>
          </a:p>
          <a:p>
            <a:r>
              <a:rPr lang="en-US" dirty="0" smtClean="0"/>
              <a:t>Step up and help!</a:t>
            </a:r>
            <a:endParaRPr lang="en-US" dirty="0"/>
          </a:p>
        </p:txBody>
      </p:sp>
      <p:sp>
        <p:nvSpPr>
          <p:cNvPr id="4" name="TextBox 3"/>
          <p:cNvSpPr txBox="1"/>
          <p:nvPr/>
        </p:nvSpPr>
        <p:spPr>
          <a:xfrm>
            <a:off x="4495800" y="6248401"/>
            <a:ext cx="4953000" cy="646331"/>
          </a:xfrm>
          <a:prstGeom prst="rect">
            <a:avLst/>
          </a:prstGeom>
          <a:noFill/>
        </p:spPr>
        <p:txBody>
          <a:bodyPr wrap="square" rtlCol="0">
            <a:spAutoFit/>
          </a:bodyPr>
          <a:lstStyle/>
          <a:p>
            <a:r>
              <a:rPr lang="en-US" dirty="0"/>
              <a:t>(</a:t>
            </a:r>
            <a:r>
              <a:rPr lang="en-US" dirty="0" err="1"/>
              <a:t>Latane</a:t>
            </a:r>
            <a:r>
              <a:rPr lang="en-US" dirty="0"/>
              <a:t> and Darley, 1968)</a:t>
            </a:r>
          </a:p>
          <a:p>
            <a:endParaRPr lang="en-US" dirty="0"/>
          </a:p>
        </p:txBody>
      </p:sp>
    </p:spTree>
    <p:extLst>
      <p:ext uri="{BB962C8B-B14F-4D97-AF65-F5344CB8AC3E}">
        <p14:creationId xmlns:p14="http://schemas.microsoft.com/office/powerpoint/2010/main" val="205219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6477001"/>
            <a:ext cx="4953000" cy="646331"/>
          </a:xfrm>
          <a:prstGeom prst="rect">
            <a:avLst/>
          </a:prstGeom>
          <a:noFill/>
        </p:spPr>
        <p:txBody>
          <a:bodyPr wrap="square" rtlCol="0">
            <a:spAutoFit/>
          </a:bodyPr>
          <a:lstStyle/>
          <a:p>
            <a:r>
              <a:rPr lang="en-US" dirty="0"/>
              <a:t>(Green Dot 2.0, 2014)</a:t>
            </a:r>
          </a:p>
          <a:p>
            <a:endParaRPr lang="en-US" dirty="0"/>
          </a:p>
        </p:txBody>
      </p:sp>
      <p:sp>
        <p:nvSpPr>
          <p:cNvPr id="7" name="Rectangle 6"/>
          <p:cNvSpPr/>
          <p:nvPr/>
        </p:nvSpPr>
        <p:spPr>
          <a:xfrm>
            <a:off x="1676400" y="838200"/>
            <a:ext cx="1888210" cy="923330"/>
          </a:xfrm>
          <a:prstGeom prst="rect">
            <a:avLst/>
          </a:prstGeom>
          <a:noFill/>
        </p:spPr>
        <p:txBody>
          <a:bodyPr wrap="none" lIns="91440" tIns="45720" rIns="91440" bIns="45720">
            <a:spAutoFit/>
          </a:bodyPr>
          <a:lstStyle/>
          <a:p>
            <a:pPr algn="ctr"/>
            <a:r>
              <a:rPr lang="en-US" sz="5400" dirty="0">
                <a:ln w="18415" cmpd="sng">
                  <a:noFill/>
                  <a:prstDash val="solid"/>
                </a:ln>
                <a:solidFill>
                  <a:srgbClr val="860038"/>
                </a:solidFill>
                <a:effectLst>
                  <a:outerShdw blurRad="63500" dir="3600000" algn="tl" rotWithShape="0">
                    <a:srgbClr val="000000">
                      <a:alpha val="70000"/>
                    </a:srgbClr>
                  </a:outerShdw>
                </a:effectLst>
              </a:rPr>
              <a:t>Direct</a:t>
            </a:r>
          </a:p>
        </p:txBody>
      </p:sp>
      <p:sp>
        <p:nvSpPr>
          <p:cNvPr id="8" name="Rectangle 7"/>
          <p:cNvSpPr/>
          <p:nvPr/>
        </p:nvSpPr>
        <p:spPr>
          <a:xfrm>
            <a:off x="7391401" y="1952602"/>
            <a:ext cx="2338269" cy="923330"/>
          </a:xfrm>
          <a:prstGeom prst="rect">
            <a:avLst/>
          </a:prstGeom>
          <a:noFill/>
        </p:spPr>
        <p:txBody>
          <a:bodyPr wrap="none" lIns="91440" tIns="45720" rIns="91440" bIns="45720">
            <a:spAutoFit/>
          </a:bodyPr>
          <a:lstStyle/>
          <a:p>
            <a:pPr algn="ctr"/>
            <a:r>
              <a:rPr lang="en-US" sz="5400" dirty="0">
                <a:ln w="18415" cmpd="sng">
                  <a:noFill/>
                  <a:prstDash val="solid"/>
                </a:ln>
                <a:solidFill>
                  <a:srgbClr val="860038"/>
                </a:solidFill>
                <a:effectLst>
                  <a:outerShdw blurRad="63500" dir="3600000" algn="tl" rotWithShape="0">
                    <a:srgbClr val="000000">
                      <a:alpha val="70000"/>
                    </a:srgbClr>
                  </a:outerShdw>
                </a:effectLst>
              </a:rPr>
              <a:t>Distract</a:t>
            </a:r>
          </a:p>
        </p:txBody>
      </p:sp>
      <p:sp>
        <p:nvSpPr>
          <p:cNvPr id="9" name="Rectangle 8"/>
          <p:cNvSpPr/>
          <p:nvPr/>
        </p:nvSpPr>
        <p:spPr>
          <a:xfrm>
            <a:off x="1676400" y="3505200"/>
            <a:ext cx="2534476" cy="923330"/>
          </a:xfrm>
          <a:prstGeom prst="rect">
            <a:avLst/>
          </a:prstGeom>
          <a:noFill/>
        </p:spPr>
        <p:txBody>
          <a:bodyPr wrap="none" lIns="91440" tIns="45720" rIns="91440" bIns="45720">
            <a:spAutoFit/>
          </a:bodyPr>
          <a:lstStyle/>
          <a:p>
            <a:pPr algn="ctr"/>
            <a:r>
              <a:rPr lang="en-US" sz="5400" dirty="0">
                <a:ln w="18415" cmpd="sng">
                  <a:noFill/>
                  <a:prstDash val="solid"/>
                </a:ln>
                <a:solidFill>
                  <a:srgbClr val="860038"/>
                </a:solidFill>
                <a:effectLst>
                  <a:outerShdw blurRad="63500" dir="3600000" algn="tl" rotWithShape="0">
                    <a:srgbClr val="000000">
                      <a:alpha val="70000"/>
                    </a:srgbClr>
                  </a:outerShdw>
                </a:effectLst>
              </a:rPr>
              <a:t>Delegate</a:t>
            </a:r>
          </a:p>
        </p:txBody>
      </p:sp>
      <p:pic>
        <p:nvPicPr>
          <p:cNvPr id="3074" name="Picture 2" descr="tina fey stop calm down cool it you need to cool i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3981831" cy="17520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als teamwor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738" y="4429124"/>
            <a:ext cx="3343873" cy="2047876"/>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1512570" y="76200"/>
            <a:ext cx="915543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860038"/>
                </a:solidFill>
              </a:rPr>
              <a:t>Know how to help…</a:t>
            </a:r>
          </a:p>
        </p:txBody>
      </p:sp>
      <p:cxnSp>
        <p:nvCxnSpPr>
          <p:cNvPr id="13" name="Straight Connector 12"/>
          <p:cNvCxnSpPr/>
          <p:nvPr/>
        </p:nvCxnSpPr>
        <p:spPr>
          <a:xfrm>
            <a:off x="1512570" y="914400"/>
            <a:ext cx="9155430" cy="0"/>
          </a:xfrm>
          <a:prstGeom prst="line">
            <a:avLst/>
          </a:prstGeom>
          <a:ln w="41275">
            <a:solidFill>
              <a:srgbClr val="860038"/>
            </a:solidFill>
          </a:ln>
        </p:spPr>
        <p:style>
          <a:lnRef idx="1">
            <a:schemeClr val="accent1"/>
          </a:lnRef>
          <a:fillRef idx="0">
            <a:schemeClr val="accent1"/>
          </a:fillRef>
          <a:effectRef idx="0">
            <a:schemeClr val="accent1"/>
          </a:effectRef>
          <a:fontRef idx="minor">
            <a:schemeClr val="tx1"/>
          </a:fontRef>
        </p:style>
      </p:cxnSp>
      <p:pic>
        <p:nvPicPr>
          <p:cNvPr id="3078" name="Picture 6" descr="http://i.imgur.com/z0jLJ4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2962278"/>
            <a:ext cx="3837857" cy="267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4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1" nodeType="clickEffect">
                                  <p:stCondLst>
                                    <p:cond delay="0"/>
                                  </p:stCondLst>
                                  <p:childTnLst>
                                    <p:set>
                                      <p:cBhvr rctx="PPT">
                                        <p:cTn id="14" dur="indefinite"/>
                                        <p:tgtEl>
                                          <p:spTgt spid="7"/>
                                        </p:tgtEl>
                                        <p:attrNameLst>
                                          <p:attrName>style.opacity</p:attrName>
                                        </p:attrNameLst>
                                      </p:cBhvr>
                                      <p:to>
                                        <p:strVal val="0.25"/>
                                      </p:to>
                                    </p:set>
                                    <p:animEffect filter="image" prLst="opacity: 0.25">
                                      <p:cBhvr rctx="IE">
                                        <p:cTn id="15" dur="indefinite"/>
                                        <p:tgtEl>
                                          <p:spTgt spid="7"/>
                                        </p:tgtEl>
                                      </p:cBhvr>
                                    </p:animEffect>
                                  </p:childTnLst>
                                </p:cTn>
                              </p:par>
                              <p:par>
                                <p:cTn id="16" presetID="9" presetClass="emph" presetSubtype="0" nodeType="withEffect">
                                  <p:stCondLst>
                                    <p:cond delay="0"/>
                                  </p:stCondLst>
                                  <p:childTnLst>
                                    <p:set>
                                      <p:cBhvr rctx="PPT">
                                        <p:cTn id="17" dur="indefinite"/>
                                        <p:tgtEl>
                                          <p:spTgt spid="3074"/>
                                        </p:tgtEl>
                                        <p:attrNameLst>
                                          <p:attrName>style.opacity</p:attrName>
                                        </p:attrNameLst>
                                      </p:cBhvr>
                                      <p:to>
                                        <p:strVal val="0.25"/>
                                      </p:to>
                                    </p:set>
                                    <p:animEffect filter="image" prLst="opacity: 0.25">
                                      <p:cBhvr rctx="IE">
                                        <p:cTn id="18" dur="indefinite"/>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076"/>
                                        </p:tgtEl>
                                        <p:attrNameLst>
                                          <p:attrName>style.opacity</p:attrName>
                                        </p:attrNameLst>
                                      </p:cBhvr>
                                      <p:to>
                                        <p:strVal val="0.25"/>
                                      </p:to>
                                    </p:set>
                                    <p:animEffect filter="image" prLst="opacity: 0.25">
                                      <p:cBhvr rctx="IE">
                                        <p:cTn id="29" dur="indefinite"/>
                                        <p:tgtEl>
                                          <p:spTgt spid="3076"/>
                                        </p:tgtEl>
                                      </p:cBhvr>
                                    </p:animEffect>
                                  </p:childTnLst>
                                </p:cTn>
                              </p:par>
                              <p:par>
                                <p:cTn id="30" presetID="9" presetClass="emph" presetSubtype="0" grpId="1" nodeType="withEffect">
                                  <p:stCondLst>
                                    <p:cond delay="0"/>
                                  </p:stCondLst>
                                  <p:childTnLst>
                                    <p:set>
                                      <p:cBhvr rctx="PPT">
                                        <p:cTn id="31" dur="indefinite"/>
                                        <p:tgtEl>
                                          <p:spTgt spid="9"/>
                                        </p:tgtEl>
                                        <p:attrNameLst>
                                          <p:attrName>style.opacity</p:attrName>
                                        </p:attrNameLst>
                                      </p:cBhvr>
                                      <p:to>
                                        <p:strVal val="0.25"/>
                                      </p:to>
                                    </p:set>
                                    <p:animEffect filter="image" prLst="opacity: 0.25">
                                      <p:cBhvr rctx="IE">
                                        <p:cTn id="32" dur="indefinite"/>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3078"/>
                                        </p:tgtEl>
                                        <p:attrNameLst>
                                          <p:attrName>style.visibility</p:attrName>
                                        </p:attrNameLst>
                                      </p:cBhvr>
                                      <p:to>
                                        <p:strVal val="visible"/>
                                      </p:to>
                                    </p:set>
                                    <p:animEffect transition="in" filter="fade">
                                      <p:cBhvr>
                                        <p:cTn id="38" dur="500"/>
                                        <p:tgtEl>
                                          <p:spTgt spid="307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grpId="2" nodeType="clickEffect">
                                  <p:stCondLst>
                                    <p:cond delay="0"/>
                                  </p:stCondLst>
                                  <p:childTnLst>
                                    <p:set>
                                      <p:cBhvr rctx="PPT">
                                        <p:cTn id="42" dur="indefinite"/>
                                        <p:tgtEl>
                                          <p:spTgt spid="7"/>
                                        </p:tgtEl>
                                        <p:attrNameLst>
                                          <p:attrName>style.opacity</p:attrName>
                                        </p:attrNameLst>
                                      </p:cBhvr>
                                      <p:to>
                                        <p:strVal val="0.99"/>
                                      </p:to>
                                    </p:set>
                                    <p:animEffect filter="image" prLst="opacity: 0.99">
                                      <p:cBhvr rctx="IE">
                                        <p:cTn id="43" dur="indefinite"/>
                                        <p:tgtEl>
                                          <p:spTgt spid="7"/>
                                        </p:tgtEl>
                                      </p:cBhvr>
                                    </p:animEffect>
                                  </p:childTnLst>
                                </p:cTn>
                              </p:par>
                              <p:par>
                                <p:cTn id="44" presetID="9" presetClass="emph" presetSubtype="0" nodeType="withEffect">
                                  <p:stCondLst>
                                    <p:cond delay="0"/>
                                  </p:stCondLst>
                                  <p:childTnLst>
                                    <p:set>
                                      <p:cBhvr rctx="PPT">
                                        <p:cTn id="45" dur="indefinite"/>
                                        <p:tgtEl>
                                          <p:spTgt spid="3074"/>
                                        </p:tgtEl>
                                        <p:attrNameLst>
                                          <p:attrName>style.opacity</p:attrName>
                                        </p:attrNameLst>
                                      </p:cBhvr>
                                      <p:to>
                                        <p:strVal val="0.99"/>
                                      </p:to>
                                    </p:set>
                                    <p:animEffect filter="image" prLst="opacity: 0.99">
                                      <p:cBhvr rctx="IE">
                                        <p:cTn id="46" dur="indefinite"/>
                                        <p:tgtEl>
                                          <p:spTgt spid="3074"/>
                                        </p:tgtEl>
                                      </p:cBhvr>
                                    </p:animEffect>
                                  </p:childTnLst>
                                </p:cTn>
                              </p:par>
                              <p:par>
                                <p:cTn id="47" presetID="9" presetClass="emph" presetSubtype="0" nodeType="withEffect">
                                  <p:stCondLst>
                                    <p:cond delay="0"/>
                                  </p:stCondLst>
                                  <p:childTnLst>
                                    <p:set>
                                      <p:cBhvr rctx="PPT">
                                        <p:cTn id="48" dur="indefinite"/>
                                        <p:tgtEl>
                                          <p:spTgt spid="3076"/>
                                        </p:tgtEl>
                                        <p:attrNameLst>
                                          <p:attrName>style.opacity</p:attrName>
                                        </p:attrNameLst>
                                      </p:cBhvr>
                                      <p:to>
                                        <p:strVal val="0.99"/>
                                      </p:to>
                                    </p:set>
                                    <p:animEffect filter="image" prLst="opacity: 0.99">
                                      <p:cBhvr rctx="IE">
                                        <p:cTn id="49" dur="indefinite"/>
                                        <p:tgtEl>
                                          <p:spTgt spid="3076"/>
                                        </p:tgtEl>
                                      </p:cBhvr>
                                    </p:animEffect>
                                  </p:childTnLst>
                                </p:cTn>
                              </p:par>
                              <p:par>
                                <p:cTn id="50" presetID="9" presetClass="emph" presetSubtype="0" grpId="2" nodeType="withEffect">
                                  <p:stCondLst>
                                    <p:cond delay="0"/>
                                  </p:stCondLst>
                                  <p:childTnLst>
                                    <p:set>
                                      <p:cBhvr rctx="PPT">
                                        <p:cTn id="51" dur="indefinite"/>
                                        <p:tgtEl>
                                          <p:spTgt spid="9"/>
                                        </p:tgtEl>
                                        <p:attrNameLst>
                                          <p:attrName>style.opacity</p:attrName>
                                        </p:attrNameLst>
                                      </p:cBhvr>
                                      <p:to>
                                        <p:strVal val="0.99"/>
                                      </p:to>
                                    </p:set>
                                    <p:animEffect filter="image" prLst="opacity: 0.99">
                                      <p:cBhvr rctx="IE">
                                        <p:cTn id="52" dur="indefinite"/>
                                        <p:tgtEl>
                                          <p:spTgt spid="9"/>
                                        </p:tgtEl>
                                      </p:cBhvr>
                                    </p:animEffect>
                                  </p:childTnLst>
                                </p:cTn>
                              </p:par>
                              <p:par>
                                <p:cTn id="53" presetID="9" presetClass="emph" presetSubtype="0" grpId="1" nodeType="withEffect">
                                  <p:stCondLst>
                                    <p:cond delay="0"/>
                                  </p:stCondLst>
                                  <p:childTnLst>
                                    <p:set>
                                      <p:cBhvr rctx="PPT">
                                        <p:cTn id="54" dur="indefinite"/>
                                        <p:tgtEl>
                                          <p:spTgt spid="8"/>
                                        </p:tgtEl>
                                        <p:attrNameLst>
                                          <p:attrName>style.opacity</p:attrName>
                                        </p:attrNameLst>
                                      </p:cBhvr>
                                      <p:to>
                                        <p:strVal val="0.99"/>
                                      </p:to>
                                    </p:set>
                                    <p:animEffect filter="image" prLst="opacity: 0.99">
                                      <p:cBhvr rctx="IE">
                                        <p:cTn id="55" dur="indefinite"/>
                                        <p:tgtEl>
                                          <p:spTgt spid="8"/>
                                        </p:tgtEl>
                                      </p:cBhvr>
                                    </p:animEffect>
                                  </p:childTnLst>
                                </p:cTn>
                              </p:par>
                              <p:par>
                                <p:cTn id="56" presetID="9" presetClass="emph" presetSubtype="0" nodeType="withEffect">
                                  <p:stCondLst>
                                    <p:cond delay="0"/>
                                  </p:stCondLst>
                                  <p:childTnLst>
                                    <p:set>
                                      <p:cBhvr rctx="PPT">
                                        <p:cTn id="57" dur="indefinite"/>
                                        <p:tgtEl>
                                          <p:spTgt spid="3078"/>
                                        </p:tgtEl>
                                        <p:attrNameLst>
                                          <p:attrName>style.opacity</p:attrName>
                                        </p:attrNameLst>
                                      </p:cBhvr>
                                      <p:to>
                                        <p:strVal val="0.99"/>
                                      </p:to>
                                    </p:set>
                                    <p:animEffect filter="image" prLst="opacity: 0.99">
                                      <p:cBhvr rctx="IE">
                                        <p:cTn id="58" dur="indefinite"/>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9" grpId="0"/>
      <p:bldP spid="9" grpId="1"/>
      <p:bldP spid="9"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r>
              <a:rPr lang="en-US" dirty="0" smtClean="0"/>
              <a:t>Howardcc.edu/</a:t>
            </a:r>
            <a:r>
              <a:rPr lang="en-US" dirty="0" err="1" smtClean="0"/>
              <a:t>titleix</a:t>
            </a:r>
            <a:endParaRPr lang="en-US" dirty="0" smtClean="0"/>
          </a:p>
          <a:p>
            <a:r>
              <a:rPr lang="en-US" dirty="0" smtClean="0"/>
              <a:t>Student Handbook</a:t>
            </a:r>
          </a:p>
          <a:p>
            <a:r>
              <a:rPr lang="en-US" dirty="0" err="1" smtClean="0"/>
              <a:t>Hopeworks</a:t>
            </a:r>
            <a:endParaRPr lang="en-US" dirty="0" smtClean="0"/>
          </a:p>
          <a:p>
            <a:pPr lvl="1"/>
            <a:r>
              <a:rPr lang="en-US" u="sng" dirty="0" smtClean="0">
                <a:solidFill>
                  <a:schemeClr val="bg2"/>
                </a:solidFill>
              </a:rPr>
              <a:t>www.wearehopeworks.org</a:t>
            </a:r>
            <a:endParaRPr lang="en-US" u="sng" dirty="0">
              <a:solidFill>
                <a:schemeClr val="bg2"/>
              </a:solidFill>
            </a:endParaRPr>
          </a:p>
          <a:p>
            <a:r>
              <a:rPr lang="en-US" dirty="0" smtClean="0"/>
              <a:t>Title IX Coordinators</a:t>
            </a:r>
            <a:endParaRPr lang="en-US" dirty="0"/>
          </a:p>
        </p:txBody>
      </p:sp>
    </p:spTree>
    <p:extLst>
      <p:ext uri="{BB962C8B-B14F-4D97-AF65-F5344CB8AC3E}">
        <p14:creationId xmlns:p14="http://schemas.microsoft.com/office/powerpoint/2010/main" val="2910665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Title IX Coordinators</a:t>
            </a:r>
          </a:p>
          <a:p>
            <a:pPr lvl="1"/>
            <a:r>
              <a:rPr lang="en-US" dirty="0" smtClean="0"/>
              <a:t>Dr. Cynthia </a:t>
            </a:r>
            <a:r>
              <a:rPr lang="en-US" dirty="0" err="1" smtClean="0"/>
              <a:t>Peterka</a:t>
            </a:r>
            <a:endParaRPr lang="en-US" dirty="0" smtClean="0"/>
          </a:p>
          <a:p>
            <a:pPr lvl="1"/>
            <a:r>
              <a:rPr lang="en-US" dirty="0" smtClean="0"/>
              <a:t>Joseph Pettiford</a:t>
            </a:r>
          </a:p>
          <a:p>
            <a:r>
              <a:rPr lang="en-US" dirty="0" smtClean="0"/>
              <a:t>Title IX Deputy Coordinators</a:t>
            </a:r>
          </a:p>
          <a:p>
            <a:pPr lvl="1"/>
            <a:r>
              <a:rPr lang="en-US" dirty="0" smtClean="0"/>
              <a:t>Geoffrey Colbert</a:t>
            </a:r>
          </a:p>
          <a:p>
            <a:pPr lvl="1"/>
            <a:r>
              <a:rPr lang="en-US" dirty="0" smtClean="0"/>
              <a:t>Christy Lee Koontz</a:t>
            </a:r>
            <a:endParaRPr lang="en-US" dirty="0"/>
          </a:p>
        </p:txBody>
      </p:sp>
    </p:spTree>
    <p:extLst>
      <p:ext uri="{BB962C8B-B14F-4D97-AF65-F5344CB8AC3E}">
        <p14:creationId xmlns:p14="http://schemas.microsoft.com/office/powerpoint/2010/main" val="1915986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16600" dirty="0" smtClean="0"/>
              <a:t>Q+A</a:t>
            </a:r>
            <a:endParaRPr lang="en-US" sz="16600" dirty="0"/>
          </a:p>
        </p:txBody>
      </p:sp>
    </p:spTree>
    <p:extLst>
      <p:ext uri="{BB962C8B-B14F-4D97-AF65-F5344CB8AC3E}">
        <p14:creationId xmlns:p14="http://schemas.microsoft.com/office/powerpoint/2010/main" val="317180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79801" y="1384263"/>
            <a:ext cx="8422820" cy="3706320"/>
          </a:xfrm>
          <a:prstGeom prst="rect">
            <a:avLst/>
          </a:prstGeom>
        </p:spPr>
      </p:pic>
    </p:spTree>
    <p:extLst>
      <p:ext uri="{BB962C8B-B14F-4D97-AF65-F5344CB8AC3E}">
        <p14:creationId xmlns:p14="http://schemas.microsoft.com/office/powerpoint/2010/main" val="3472676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Harassment </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Any </a:t>
            </a:r>
            <a:r>
              <a:rPr lang="en-US" dirty="0"/>
              <a:t>unwelcome sexual advance, unwelcome request for sexual favors, or other unwelcome verbal or physical conduct of a sexual nature when: </a:t>
            </a:r>
            <a:endParaRPr lang="en-US" dirty="0" smtClean="0"/>
          </a:p>
          <a:p>
            <a:pPr marL="385763" indent="-385763">
              <a:buAutoNum type="arabicParenBoth"/>
            </a:pPr>
            <a:r>
              <a:rPr lang="en-US" dirty="0" smtClean="0"/>
              <a:t>Quid quo pro</a:t>
            </a:r>
          </a:p>
          <a:p>
            <a:pPr marL="385763" indent="-385763">
              <a:buAutoNum type="arabicParenBoth"/>
            </a:pPr>
            <a:r>
              <a:rPr lang="en-US" dirty="0" smtClean="0"/>
              <a:t>Has the </a:t>
            </a:r>
            <a:r>
              <a:rPr lang="en-US" dirty="0"/>
              <a:t>purpose or effect of unreasonably interfering with an individual’s work or academic </a:t>
            </a:r>
            <a:r>
              <a:rPr lang="en-US" dirty="0" smtClean="0"/>
              <a:t>performance</a:t>
            </a:r>
            <a:endParaRPr lang="en-US" dirty="0"/>
          </a:p>
        </p:txBody>
      </p:sp>
    </p:spTree>
    <p:extLst>
      <p:ext uri="{BB962C8B-B14F-4D97-AF65-F5344CB8AC3E}">
        <p14:creationId xmlns:p14="http://schemas.microsoft.com/office/powerpoint/2010/main" val="2649200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Assault</a:t>
            </a:r>
            <a:endParaRPr lang="en-US" dirty="0"/>
          </a:p>
        </p:txBody>
      </p:sp>
      <p:sp>
        <p:nvSpPr>
          <p:cNvPr id="3" name="Content Placeholder 2"/>
          <p:cNvSpPr>
            <a:spLocks noGrp="1"/>
          </p:cNvSpPr>
          <p:nvPr>
            <p:ph idx="1"/>
          </p:nvPr>
        </p:nvSpPr>
        <p:spPr/>
        <p:txBody>
          <a:bodyPr/>
          <a:lstStyle/>
          <a:p>
            <a:r>
              <a:rPr lang="en-US" dirty="0" smtClean="0"/>
              <a:t>Any </a:t>
            </a:r>
            <a:r>
              <a:rPr lang="en-US" dirty="0"/>
              <a:t>type of sexual contact or behavior that occurs without the explicit consent of the </a:t>
            </a:r>
            <a:r>
              <a:rPr lang="en-US" dirty="0" smtClean="0"/>
              <a:t>recipient</a:t>
            </a:r>
          </a:p>
          <a:p>
            <a:pPr lvl="1"/>
            <a:r>
              <a:rPr lang="en-US" dirty="0" smtClean="0"/>
              <a:t>Non-consensual sexual contact</a:t>
            </a:r>
          </a:p>
          <a:p>
            <a:pPr lvl="2"/>
            <a:r>
              <a:rPr lang="en-US" dirty="0" smtClean="0"/>
              <a:t>Touching of intimate body parts</a:t>
            </a:r>
          </a:p>
          <a:p>
            <a:pPr lvl="1"/>
            <a:r>
              <a:rPr lang="en-US" dirty="0" smtClean="0"/>
              <a:t>Non-consensual sexual intercourse</a:t>
            </a:r>
          </a:p>
          <a:p>
            <a:pPr lvl="2"/>
            <a:r>
              <a:rPr lang="en-US" dirty="0" smtClean="0"/>
              <a:t>Penetration</a:t>
            </a:r>
            <a:endParaRPr lang="en-US" dirty="0"/>
          </a:p>
        </p:txBody>
      </p:sp>
    </p:spTree>
    <p:extLst>
      <p:ext uri="{BB962C8B-B14F-4D97-AF65-F5344CB8AC3E}">
        <p14:creationId xmlns:p14="http://schemas.microsoft.com/office/powerpoint/2010/main" val="1739518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Consent</a:t>
            </a:r>
            <a:endParaRPr lang="en-US" dirty="0"/>
          </a:p>
        </p:txBody>
      </p:sp>
      <p:sp>
        <p:nvSpPr>
          <p:cNvPr id="3" name="Content Placeholder 2"/>
          <p:cNvSpPr>
            <a:spLocks noGrp="1"/>
          </p:cNvSpPr>
          <p:nvPr>
            <p:ph idx="1"/>
          </p:nvPr>
        </p:nvSpPr>
        <p:spPr/>
        <p:txBody>
          <a:bodyPr>
            <a:normAutofit/>
          </a:bodyPr>
          <a:lstStyle/>
          <a:p>
            <a:r>
              <a:rPr lang="en-US" dirty="0" smtClean="0"/>
              <a:t>Permission </a:t>
            </a:r>
            <a:r>
              <a:rPr lang="en-US" dirty="0"/>
              <a:t>to </a:t>
            </a:r>
            <a:r>
              <a:rPr lang="en-US" dirty="0" smtClean="0"/>
              <a:t>act through words or actions</a:t>
            </a:r>
          </a:p>
          <a:p>
            <a:r>
              <a:rPr lang="en-US" dirty="0" smtClean="0"/>
              <a:t>Clear, voluntary, mutually understood, for each act</a:t>
            </a:r>
          </a:p>
          <a:p>
            <a:r>
              <a:rPr lang="en-US" dirty="0" smtClean="0"/>
              <a:t>Active not passive</a:t>
            </a:r>
          </a:p>
          <a:p>
            <a:r>
              <a:rPr lang="en-US" dirty="0" smtClean="0"/>
              <a:t>Given freely, no use of force or coercion</a:t>
            </a:r>
          </a:p>
          <a:p>
            <a:r>
              <a:rPr lang="en-US" dirty="0" smtClean="0"/>
              <a:t>Knowingly, cannot be under 16 or incapacitated</a:t>
            </a:r>
          </a:p>
          <a:p>
            <a:r>
              <a:rPr lang="en-US" dirty="0" smtClean="0"/>
              <a:t>Specific- permission for each activity</a:t>
            </a:r>
            <a:endParaRPr lang="en-US" dirty="0"/>
          </a:p>
        </p:txBody>
      </p:sp>
    </p:spTree>
    <p:extLst>
      <p:ext uri="{BB962C8B-B14F-4D97-AF65-F5344CB8AC3E}">
        <p14:creationId xmlns:p14="http://schemas.microsoft.com/office/powerpoint/2010/main" val="1752192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ycling Through Consent">
            <a:hlinkClick r:id="" action="ppaction://media"/>
          </p:cNvPr>
          <p:cNvPicPr>
            <a:picLocks noChangeAspect="1"/>
          </p:cNvPicPr>
          <p:nvPr>
            <a:videoFile r:link="rId1"/>
            <p:extLst>
              <p:ext uri="{DAA4B4D4-6D71-4841-9C94-3DE7FCFB9230}">
                <p14:media xmlns:p14="http://schemas.microsoft.com/office/powerpoint/2010/main" r:embed="rId2">
                  <p14:trim st="6642" end="30388.3333"/>
                </p14:media>
              </p:ext>
            </p:extLst>
          </p:nvPr>
        </p:nvPicPr>
        <p:blipFill>
          <a:blip r:embed="rId5"/>
          <a:stretch>
            <a:fillRect/>
          </a:stretch>
        </p:blipFill>
        <p:spPr>
          <a:xfrm>
            <a:off x="1524000" y="857250"/>
            <a:ext cx="9144000" cy="5143500"/>
          </a:xfrm>
          <a:prstGeom prst="rect">
            <a:avLst/>
          </a:prstGeom>
        </p:spPr>
      </p:pic>
      <p:sp>
        <p:nvSpPr>
          <p:cNvPr id="7" name="TextBox 6"/>
          <p:cNvSpPr txBox="1"/>
          <p:nvPr/>
        </p:nvSpPr>
        <p:spPr>
          <a:xfrm>
            <a:off x="1524000" y="6488668"/>
            <a:ext cx="9144000" cy="369332"/>
          </a:xfrm>
          <a:prstGeom prst="rect">
            <a:avLst/>
          </a:prstGeom>
          <a:noFill/>
        </p:spPr>
        <p:txBody>
          <a:bodyPr wrap="square" rtlCol="0">
            <a:spAutoFit/>
          </a:bodyPr>
          <a:lstStyle/>
          <a:p>
            <a:pPr algn="ctr"/>
            <a:r>
              <a:rPr lang="en-US" dirty="0"/>
              <a:t>(Western University)</a:t>
            </a:r>
          </a:p>
        </p:txBody>
      </p:sp>
    </p:spTree>
    <p:extLst>
      <p:ext uri="{BB962C8B-B14F-4D97-AF65-F5344CB8AC3E}">
        <p14:creationId xmlns:p14="http://schemas.microsoft.com/office/powerpoint/2010/main" val="3776927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exploitation</a:t>
            </a:r>
            <a:endParaRPr lang="en-US" dirty="0"/>
          </a:p>
        </p:txBody>
      </p:sp>
      <p:sp>
        <p:nvSpPr>
          <p:cNvPr id="3" name="Content Placeholder 2"/>
          <p:cNvSpPr>
            <a:spLocks noGrp="1"/>
          </p:cNvSpPr>
          <p:nvPr>
            <p:ph idx="1"/>
          </p:nvPr>
        </p:nvSpPr>
        <p:spPr/>
        <p:txBody>
          <a:bodyPr/>
          <a:lstStyle/>
          <a:p>
            <a:r>
              <a:rPr lang="en-US" dirty="0" smtClean="0"/>
              <a:t>Taking </a:t>
            </a:r>
            <a:r>
              <a:rPr lang="en-US" dirty="0"/>
              <a:t>non-consensual or abusive sexual advantage of another to benefit anyone other than the person being exploited</a:t>
            </a:r>
          </a:p>
        </p:txBody>
      </p:sp>
    </p:spTree>
    <p:extLst>
      <p:ext uri="{BB962C8B-B14F-4D97-AF65-F5344CB8AC3E}">
        <p14:creationId xmlns:p14="http://schemas.microsoft.com/office/powerpoint/2010/main" val="2111691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Dating/Domestic Violence</a:t>
            </a:r>
            <a:endParaRPr lang="en-US" dirty="0"/>
          </a:p>
        </p:txBody>
      </p:sp>
      <p:sp>
        <p:nvSpPr>
          <p:cNvPr id="3" name="Content Placeholder 2"/>
          <p:cNvSpPr>
            <a:spLocks noGrp="1"/>
          </p:cNvSpPr>
          <p:nvPr>
            <p:ph idx="1"/>
          </p:nvPr>
        </p:nvSpPr>
        <p:spPr/>
        <p:txBody>
          <a:bodyPr/>
          <a:lstStyle/>
          <a:p>
            <a:r>
              <a:rPr lang="en-US" dirty="0" smtClean="0"/>
              <a:t>Violence </a:t>
            </a:r>
            <a:r>
              <a:rPr lang="en-US" dirty="0"/>
              <a:t>or threat of violence between </a:t>
            </a:r>
            <a:r>
              <a:rPr lang="en-US" dirty="0" smtClean="0"/>
              <a:t>individuals:</a:t>
            </a:r>
          </a:p>
          <a:p>
            <a:pPr lvl="1"/>
            <a:r>
              <a:rPr lang="en-US" dirty="0"/>
              <a:t>I</a:t>
            </a:r>
            <a:r>
              <a:rPr lang="en-US" dirty="0" smtClean="0"/>
              <a:t>n </a:t>
            </a:r>
            <a:r>
              <a:rPr lang="en-US" dirty="0"/>
              <a:t>a personal and private social relationship of a romantic or intimate </a:t>
            </a:r>
            <a:r>
              <a:rPr lang="en-US" dirty="0" smtClean="0"/>
              <a:t>nature</a:t>
            </a:r>
          </a:p>
          <a:p>
            <a:pPr lvl="1"/>
            <a:r>
              <a:rPr lang="en-US" dirty="0"/>
              <a:t>C</a:t>
            </a:r>
            <a:r>
              <a:rPr lang="en-US" dirty="0" smtClean="0"/>
              <a:t>urrent or former spouse</a:t>
            </a:r>
          </a:p>
          <a:p>
            <a:pPr lvl="1"/>
            <a:r>
              <a:rPr lang="en-US" dirty="0" smtClean="0"/>
              <a:t>Person with whom a child is shared</a:t>
            </a:r>
          </a:p>
          <a:p>
            <a:pPr lvl="1"/>
            <a:r>
              <a:rPr lang="en-US" dirty="0" smtClean="0"/>
              <a:t>Person cohabitating</a:t>
            </a:r>
          </a:p>
        </p:txBody>
      </p:sp>
    </p:spTree>
    <p:extLst>
      <p:ext uri="{BB962C8B-B14F-4D97-AF65-F5344CB8AC3E}">
        <p14:creationId xmlns:p14="http://schemas.microsoft.com/office/powerpoint/2010/main" val="1405488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CC_Simple">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947</Words>
  <Application>Microsoft Office PowerPoint</Application>
  <PresentationFormat>Widescreen</PresentationFormat>
  <Paragraphs>138</Paragraphs>
  <Slides>24</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Goudy Old Style</vt:lpstr>
      <vt:lpstr>1_Office Theme</vt:lpstr>
      <vt:lpstr>Title IX Overview</vt:lpstr>
      <vt:lpstr>Overview</vt:lpstr>
      <vt:lpstr>PowerPoint Presentation</vt:lpstr>
      <vt:lpstr>Sexual Harassment </vt:lpstr>
      <vt:lpstr>Sexual Assault</vt:lpstr>
      <vt:lpstr>Consent</vt:lpstr>
      <vt:lpstr>PowerPoint Presentation</vt:lpstr>
      <vt:lpstr>Sexual exploitation</vt:lpstr>
      <vt:lpstr>Dating/Domestic Violence</vt:lpstr>
      <vt:lpstr>Stalking </vt:lpstr>
      <vt:lpstr>What happens if sexual misconduct occurs?</vt:lpstr>
      <vt:lpstr>What does Title IX mean for you?</vt:lpstr>
      <vt:lpstr>Confidential resources</vt:lpstr>
      <vt:lpstr>What happens if sexual misconduct occurs?</vt:lpstr>
      <vt:lpstr>PowerPoint Presentation</vt:lpstr>
      <vt:lpstr>Gender Identity</vt:lpstr>
      <vt:lpstr>Gender Identity at HCC</vt:lpstr>
      <vt:lpstr>Bystander</vt:lpstr>
      <vt:lpstr>PowerPoint Presentation</vt:lpstr>
      <vt:lpstr>What can you do to prevent sexual misconduct?</vt:lpstr>
      <vt:lpstr>PowerPoint Presentation</vt:lpstr>
      <vt:lpstr>Resources</vt:lpstr>
      <vt:lpstr>Resources</vt:lpstr>
      <vt:lpstr>Q+A</vt:lpstr>
    </vt:vector>
  </TitlesOfParts>
  <Company>Howard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Overview</dc:title>
  <dc:creator>Tiscione, David</dc:creator>
  <cp:lastModifiedBy>Colbert, Geoffrey</cp:lastModifiedBy>
  <cp:revision>8</cp:revision>
  <dcterms:created xsi:type="dcterms:W3CDTF">2016-11-03T21:07:30Z</dcterms:created>
  <dcterms:modified xsi:type="dcterms:W3CDTF">2019-08-12T11:55:00Z</dcterms:modified>
</cp:coreProperties>
</file>