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77" r:id="rId3"/>
    <p:sldId id="295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90" r:id="rId16"/>
    <p:sldId id="291" r:id="rId17"/>
    <p:sldId id="292" r:id="rId18"/>
    <p:sldId id="293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5EA81-A851-4363-87A5-92D3EE6E8C4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C8F00-E7BB-4913-A6FB-CC753CEEA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Coercion is unreasonable</a:t>
            </a:r>
            <a:r>
              <a:rPr lang="en-US" baseline="0" dirty="0" smtClean="0"/>
              <a:t> pressure</a:t>
            </a:r>
          </a:p>
          <a:p>
            <a:r>
              <a:rPr lang="en-US" baseline="0" dirty="0" smtClean="0"/>
              <a:t>Force is physical violence or threat of physical violence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EDFCA-04B9-4BBF-8A63-27CA3DFD6AE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9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A5B9-5996-46B0-ACDF-DA0149767BF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69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A5B9-5996-46B0-ACDF-DA0149767BF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1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685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5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1"/>
            <a:ext cx="8229600" cy="4525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4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9042400" cy="6397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1143001"/>
            <a:ext cx="4368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6800" y="1143001"/>
            <a:ext cx="43688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2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600" y="274638"/>
            <a:ext cx="8940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79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5920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592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5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5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IX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Dave Jordan and Dave Tiscione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52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sexual misconduct occurs?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 it to HCC</a:t>
            </a:r>
          </a:p>
          <a:p>
            <a:pPr lvl="1"/>
            <a:r>
              <a:rPr lang="en-US" dirty="0" smtClean="0"/>
              <a:t>Any employee</a:t>
            </a:r>
          </a:p>
          <a:p>
            <a:pPr lvl="1"/>
            <a:r>
              <a:rPr lang="en-US" dirty="0" smtClean="0"/>
              <a:t>Public Safety</a:t>
            </a:r>
          </a:p>
          <a:p>
            <a:pPr lvl="1"/>
            <a:r>
              <a:rPr lang="en-US" dirty="0" smtClean="0"/>
              <a:t>Title IX Coordinators</a:t>
            </a:r>
          </a:p>
          <a:p>
            <a:r>
              <a:rPr lang="en-US" dirty="0" smtClean="0"/>
              <a:t>Report it to police</a:t>
            </a:r>
          </a:p>
          <a:p>
            <a:r>
              <a:rPr lang="en-US" dirty="0" smtClean="0"/>
              <a:t>Report it to both</a:t>
            </a:r>
          </a:p>
          <a:p>
            <a:r>
              <a:rPr lang="en-US" dirty="0" smtClean="0"/>
              <a:t>Consult with confidential resources</a:t>
            </a:r>
          </a:p>
          <a:p>
            <a:r>
              <a:rPr lang="en-US" dirty="0" smtClean="0"/>
              <a:t>Third party reporting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3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Title IX mean for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You are a </a:t>
            </a:r>
            <a:r>
              <a:rPr lang="en-US" sz="2700" b="1" dirty="0"/>
              <a:t>“responsible employee”</a:t>
            </a:r>
          </a:p>
          <a:p>
            <a:pPr lvl="1"/>
            <a:r>
              <a:rPr lang="en-US" sz="2325" dirty="0"/>
              <a:t>Tell people you want to get them help, but let them know your responsibilities</a:t>
            </a:r>
          </a:p>
          <a:p>
            <a:pPr lvl="1"/>
            <a:r>
              <a:rPr lang="en-US" sz="2325" dirty="0"/>
              <a:t>Student could believe you can do something about harassment</a:t>
            </a:r>
          </a:p>
          <a:p>
            <a:pPr lvl="1"/>
            <a:r>
              <a:rPr lang="en-US" sz="2325" dirty="0"/>
              <a:t>Report information to supervisor and Title IX coordinator</a:t>
            </a:r>
          </a:p>
          <a:p>
            <a:r>
              <a:rPr lang="en-US" sz="2700" dirty="0"/>
              <a:t>Consult, consult, consult!</a:t>
            </a:r>
          </a:p>
        </p:txBody>
      </p:sp>
    </p:spTree>
    <p:extLst>
      <p:ext uri="{BB962C8B-B14F-4D97-AF65-F5344CB8AC3E}">
        <p14:creationId xmlns:p14="http://schemas.microsoft.com/office/powerpoint/2010/main" val="15760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HCC Counseling Center or other counseling services</a:t>
            </a:r>
          </a:p>
          <a:p>
            <a:r>
              <a:rPr lang="en-US" dirty="0" err="1" smtClean="0"/>
              <a:t>Hopeworks</a:t>
            </a:r>
            <a:endParaRPr lang="en-US" dirty="0" smtClean="0"/>
          </a:p>
          <a:p>
            <a:r>
              <a:rPr lang="en-US" dirty="0" smtClean="0"/>
              <a:t>Medical staff operating in a medical capacity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happens if sexual misconduct occurs?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Interim Measures</a:t>
            </a:r>
          </a:p>
          <a:p>
            <a:r>
              <a:rPr lang="en-US" dirty="0" smtClean="0"/>
              <a:t>HCC investigates</a:t>
            </a:r>
          </a:p>
          <a:p>
            <a:pPr lvl="1"/>
            <a:r>
              <a:rPr lang="en-US" dirty="0" smtClean="0"/>
              <a:t>Potentially meets with:</a:t>
            </a:r>
          </a:p>
          <a:p>
            <a:pPr lvl="2"/>
            <a:r>
              <a:rPr lang="en-US" dirty="0" smtClean="0"/>
              <a:t>Complainant</a:t>
            </a:r>
          </a:p>
          <a:p>
            <a:pPr lvl="2"/>
            <a:r>
              <a:rPr lang="en-US" dirty="0" smtClean="0"/>
              <a:t>Respondent</a:t>
            </a:r>
          </a:p>
          <a:p>
            <a:pPr lvl="2"/>
            <a:r>
              <a:rPr lang="en-US" dirty="0" smtClean="0"/>
              <a:t>Witnesses</a:t>
            </a:r>
          </a:p>
          <a:p>
            <a:r>
              <a:rPr lang="en-US" dirty="0" smtClean="0"/>
              <a:t>Decision is made about whether policy is violated</a:t>
            </a:r>
            <a:endParaRPr lang="en-US" dirty="0" smtClean="0"/>
          </a:p>
          <a:p>
            <a:r>
              <a:rPr lang="en-US" dirty="0" smtClean="0"/>
              <a:t>Deliver outcome including sanctions</a:t>
            </a:r>
          </a:p>
          <a:p>
            <a:r>
              <a:rPr lang="en-US" dirty="0" smtClean="0"/>
              <a:t>Appeal if necessary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harlottestories.com/wp-content/uploads/2016/08/gender-unic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50" y="685801"/>
            <a:ext cx="8558550" cy="543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39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Title IX, sex=gender identity</a:t>
            </a:r>
          </a:p>
          <a:p>
            <a:r>
              <a:rPr lang="en-US" dirty="0" smtClean="0"/>
              <a:t>“…a </a:t>
            </a:r>
            <a:r>
              <a:rPr lang="en-US" dirty="0" smtClean="0"/>
              <a:t>school generally must treat transgender students consistent with their gender </a:t>
            </a:r>
            <a:r>
              <a:rPr lang="en-US" dirty="0" smtClean="0"/>
              <a:t>identity”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94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Identity </a:t>
            </a:r>
            <a:r>
              <a:rPr lang="en-US" dirty="0" smtClean="0"/>
              <a:t>at HCC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Do not discriminate on the basis of a student’s gender (sex, gender identity, or </a:t>
            </a:r>
            <a:r>
              <a:rPr lang="en-US" dirty="0" smtClean="0"/>
              <a:t>expression)</a:t>
            </a:r>
          </a:p>
          <a:p>
            <a:endParaRPr lang="en-US" dirty="0" smtClean="0"/>
          </a:p>
          <a:p>
            <a:r>
              <a:rPr lang="en-US" dirty="0" smtClean="0"/>
              <a:t>If they or HCC inform you of their gender or preferred name, refer to them as the gender or preferred </a:t>
            </a:r>
            <a:r>
              <a:rPr lang="en-US" dirty="0" smtClean="0"/>
              <a:t>name</a:t>
            </a:r>
          </a:p>
          <a:p>
            <a:endParaRPr lang="en-US" dirty="0"/>
          </a:p>
          <a:p>
            <a:r>
              <a:rPr lang="en-US" dirty="0" smtClean="0"/>
              <a:t>Do </a:t>
            </a:r>
            <a:r>
              <a:rPr lang="en-US" dirty="0" smtClean="0"/>
              <a:t>not disclose information about their gender </a:t>
            </a:r>
            <a:r>
              <a:rPr lang="en-US" dirty="0" smtClean="0"/>
              <a:t>identity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HCC is working on policies and procedures related to gender identity including facilities and records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9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Howardcc.edu/</a:t>
            </a:r>
            <a:r>
              <a:rPr lang="en-US" dirty="0" err="1" smtClean="0"/>
              <a:t>titleix</a:t>
            </a:r>
            <a:endParaRPr lang="en-US" dirty="0" smtClean="0"/>
          </a:p>
          <a:p>
            <a:r>
              <a:rPr lang="en-US" dirty="0" smtClean="0"/>
              <a:t>Student Handbook</a:t>
            </a:r>
          </a:p>
          <a:p>
            <a:r>
              <a:rPr lang="en-US" dirty="0" err="1" smtClean="0"/>
              <a:t>Hopeworks</a:t>
            </a:r>
            <a:endParaRPr lang="en-US" dirty="0" smtClean="0"/>
          </a:p>
          <a:p>
            <a:pPr lvl="1"/>
            <a:r>
              <a:rPr lang="en-US" u="sng" dirty="0" smtClean="0">
                <a:solidFill>
                  <a:schemeClr val="bg2"/>
                </a:solidFill>
              </a:rPr>
              <a:t>www.wearehopeworks.org</a:t>
            </a:r>
            <a:endParaRPr lang="en-US" u="sng" dirty="0">
              <a:solidFill>
                <a:schemeClr val="bg2"/>
              </a:solidFill>
            </a:endParaRPr>
          </a:p>
          <a:p>
            <a:r>
              <a:rPr lang="en-US" dirty="0" smtClean="0"/>
              <a:t>Title IX Coordinators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IX Coordinators</a:t>
            </a:r>
          </a:p>
          <a:p>
            <a:pPr lvl="1"/>
            <a:r>
              <a:rPr lang="en-US" dirty="0" smtClean="0"/>
              <a:t>Dr. Cynthia </a:t>
            </a:r>
            <a:r>
              <a:rPr lang="en-US" dirty="0" err="1" smtClean="0"/>
              <a:t>Peterka</a:t>
            </a:r>
            <a:endParaRPr lang="en-US" dirty="0" smtClean="0"/>
          </a:p>
          <a:p>
            <a:pPr lvl="1"/>
            <a:r>
              <a:rPr lang="en-US" dirty="0" smtClean="0"/>
              <a:t>David Jordan</a:t>
            </a:r>
          </a:p>
          <a:p>
            <a:r>
              <a:rPr lang="en-US" dirty="0" smtClean="0"/>
              <a:t>Title IX Deputy Coordinators</a:t>
            </a:r>
          </a:p>
          <a:p>
            <a:pPr lvl="1"/>
            <a:r>
              <a:rPr lang="en-US" dirty="0" smtClean="0"/>
              <a:t>Dr. </a:t>
            </a:r>
            <a:r>
              <a:rPr lang="en-US" dirty="0" err="1" smtClean="0"/>
              <a:t>Llatetra</a:t>
            </a:r>
            <a:r>
              <a:rPr lang="en-US" dirty="0" smtClean="0"/>
              <a:t> Esters</a:t>
            </a:r>
          </a:p>
          <a:p>
            <a:pPr lvl="1"/>
            <a:r>
              <a:rPr lang="en-US" dirty="0" smtClean="0"/>
              <a:t>David Tiscione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6600" dirty="0" smtClean="0"/>
              <a:t>Q+A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317180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Reporting options</a:t>
            </a:r>
          </a:p>
          <a:p>
            <a:r>
              <a:rPr lang="en-US" dirty="0" smtClean="0"/>
              <a:t>Responsible Employee</a:t>
            </a:r>
          </a:p>
          <a:p>
            <a:r>
              <a:rPr lang="en-US" dirty="0" smtClean="0"/>
              <a:t>Sexual misconduct process</a:t>
            </a:r>
          </a:p>
          <a:p>
            <a:r>
              <a:rPr lang="en-US" dirty="0" smtClean="0"/>
              <a:t>Gender Identity</a:t>
            </a:r>
          </a:p>
          <a:p>
            <a:r>
              <a:rPr lang="en-US" dirty="0" smtClean="0"/>
              <a:t>Q+A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9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1" y="1384263"/>
            <a:ext cx="8422820" cy="37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7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Harassment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Any </a:t>
            </a:r>
            <a:r>
              <a:rPr lang="en-US" dirty="0"/>
              <a:t>unwelcome sexual advance, unwelcome request for sexual favors, or other unwelcome verbal or physical conduct of a sexual nature when: </a:t>
            </a:r>
            <a:endParaRPr lang="en-US" dirty="0" smtClean="0"/>
          </a:p>
          <a:p>
            <a:pPr marL="385763" indent="-385763">
              <a:buAutoNum type="arabicParenBoth"/>
            </a:pPr>
            <a:r>
              <a:rPr lang="en-US" dirty="0" smtClean="0"/>
              <a:t>Quid quo pro</a:t>
            </a:r>
          </a:p>
          <a:p>
            <a:pPr marL="385763" indent="-385763">
              <a:buAutoNum type="arabicParenBoth"/>
            </a:pPr>
            <a:r>
              <a:rPr lang="en-US" dirty="0" smtClean="0"/>
              <a:t>Has the </a:t>
            </a:r>
            <a:r>
              <a:rPr lang="en-US" dirty="0"/>
              <a:t>purpose or effect of unreasonably interfering with an individual’s work or academic </a:t>
            </a:r>
            <a:r>
              <a:rPr lang="en-US" dirty="0" smtClean="0"/>
              <a:t>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Assault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type of sexual contact or behavior that occurs without the explicit consent of the </a:t>
            </a:r>
            <a:r>
              <a:rPr lang="en-US" dirty="0" smtClean="0"/>
              <a:t>recipient</a:t>
            </a:r>
          </a:p>
          <a:p>
            <a:pPr lvl="1"/>
            <a:r>
              <a:rPr lang="en-US" dirty="0" smtClean="0"/>
              <a:t>Non-consensual sexual contact</a:t>
            </a:r>
          </a:p>
          <a:p>
            <a:pPr lvl="2"/>
            <a:r>
              <a:rPr lang="en-US" dirty="0" smtClean="0"/>
              <a:t>Touching of intimate body parts</a:t>
            </a:r>
          </a:p>
          <a:p>
            <a:pPr lvl="1"/>
            <a:r>
              <a:rPr lang="en-US" dirty="0" smtClean="0"/>
              <a:t>Non-consensual sexual intercourse</a:t>
            </a:r>
          </a:p>
          <a:p>
            <a:pPr lvl="2"/>
            <a:r>
              <a:rPr lang="en-US" dirty="0" smtClean="0"/>
              <a:t>Penetration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Permission </a:t>
            </a:r>
            <a:r>
              <a:rPr lang="en-US" dirty="0"/>
              <a:t>to </a:t>
            </a:r>
            <a:r>
              <a:rPr lang="en-US" dirty="0" smtClean="0"/>
              <a:t>act through words or actions</a:t>
            </a:r>
          </a:p>
          <a:p>
            <a:r>
              <a:rPr lang="en-US" dirty="0" smtClean="0"/>
              <a:t>Clear, voluntary, mutually understood, for each act</a:t>
            </a:r>
          </a:p>
          <a:p>
            <a:r>
              <a:rPr lang="en-US" dirty="0" smtClean="0"/>
              <a:t>Active not passive</a:t>
            </a:r>
          </a:p>
          <a:p>
            <a:r>
              <a:rPr lang="en-US" dirty="0" smtClean="0"/>
              <a:t>Given freely, no use of force or coercion</a:t>
            </a:r>
          </a:p>
          <a:p>
            <a:r>
              <a:rPr lang="en-US" dirty="0" smtClean="0"/>
              <a:t>Knowingly, cannot be under 16 or incapacitated</a:t>
            </a:r>
          </a:p>
          <a:p>
            <a:r>
              <a:rPr lang="en-US" dirty="0" smtClean="0"/>
              <a:t>Specific- permission for each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exploitation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</a:t>
            </a:r>
            <a:r>
              <a:rPr lang="en-US" dirty="0"/>
              <a:t>non-consensual or abusive sexual advantage of another to benefit anyone other than the person being exploited</a:t>
            </a:r>
          </a:p>
        </p:txBody>
      </p:sp>
    </p:spTree>
    <p:extLst>
      <p:ext uri="{BB962C8B-B14F-4D97-AF65-F5344CB8AC3E}">
        <p14:creationId xmlns:p14="http://schemas.microsoft.com/office/powerpoint/2010/main" val="21116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Dating/Domestic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Violence </a:t>
            </a:r>
            <a:r>
              <a:rPr lang="en-US" dirty="0"/>
              <a:t>or threat of violence between </a:t>
            </a:r>
            <a:r>
              <a:rPr lang="en-US" dirty="0" smtClean="0"/>
              <a:t>individuals: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a personal and private social relationship of a romantic or intimate </a:t>
            </a:r>
            <a:r>
              <a:rPr lang="en-US" dirty="0" smtClean="0"/>
              <a:t>nature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urrent or former spouse</a:t>
            </a:r>
          </a:p>
          <a:p>
            <a:pPr lvl="1"/>
            <a:r>
              <a:rPr lang="en-US" dirty="0" smtClean="0"/>
              <a:t>Person with whom a child is shared</a:t>
            </a:r>
          </a:p>
          <a:p>
            <a:pPr lvl="1"/>
            <a:r>
              <a:rPr lang="en-US" dirty="0" smtClean="0"/>
              <a:t>Person cohabitating</a:t>
            </a:r>
          </a:p>
        </p:txBody>
      </p:sp>
    </p:spTree>
    <p:extLst>
      <p:ext uri="{BB962C8B-B14F-4D97-AF65-F5344CB8AC3E}">
        <p14:creationId xmlns:p14="http://schemas.microsoft.com/office/powerpoint/2010/main" val="140548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</a:t>
            </a:r>
            <a:r>
              <a:rPr lang="en-US" dirty="0"/>
              <a:t>of conduct that alarms or seriously annoys the person or makes them fear for their safety or that of family or friends</a:t>
            </a:r>
          </a:p>
          <a:p>
            <a:r>
              <a:rPr lang="en-US" dirty="0" smtClean="0"/>
              <a:t>Includes </a:t>
            </a:r>
            <a:r>
              <a:rPr lang="en-US" dirty="0"/>
              <a:t>cyber-stalking. </a:t>
            </a:r>
            <a:endParaRPr lang="en-US" dirty="0" smtClean="0"/>
          </a:p>
          <a:p>
            <a:r>
              <a:rPr lang="en-US" dirty="0" smtClean="0"/>
              <a:t>Intentionally </a:t>
            </a:r>
            <a:r>
              <a:rPr lang="en-US" dirty="0"/>
              <a:t>following another person </a:t>
            </a:r>
            <a:r>
              <a:rPr lang="en-US" dirty="0" smtClean="0"/>
              <a:t>without </a:t>
            </a:r>
            <a:r>
              <a:rPr lang="en-US" dirty="0"/>
              <a:t>their consent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0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CC_Simple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503</Words>
  <Application>Microsoft Office PowerPoint</Application>
  <PresentationFormat>Widescreen</PresentationFormat>
  <Paragraphs>100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Goudy Old Style</vt:lpstr>
      <vt:lpstr>1_Office Theme</vt:lpstr>
      <vt:lpstr>Title IX Overview</vt:lpstr>
      <vt:lpstr>Overview</vt:lpstr>
      <vt:lpstr>PowerPoint Presentation</vt:lpstr>
      <vt:lpstr>Sexual Harassment </vt:lpstr>
      <vt:lpstr>Sexual Assault</vt:lpstr>
      <vt:lpstr>Consent</vt:lpstr>
      <vt:lpstr>Sexual exploitation</vt:lpstr>
      <vt:lpstr>Dating/Domestic Violence</vt:lpstr>
      <vt:lpstr>Stalking </vt:lpstr>
      <vt:lpstr>What happens if sexual misconduct occurs?</vt:lpstr>
      <vt:lpstr>What does Title IX mean for you?</vt:lpstr>
      <vt:lpstr>Confidential resources</vt:lpstr>
      <vt:lpstr>What happens if sexual misconduct occurs?</vt:lpstr>
      <vt:lpstr>PowerPoint Presentation</vt:lpstr>
      <vt:lpstr>Gender Identity</vt:lpstr>
      <vt:lpstr>Gender Identity at HCC</vt:lpstr>
      <vt:lpstr>Resources</vt:lpstr>
      <vt:lpstr>Resources</vt:lpstr>
      <vt:lpstr>Q+A</vt:lpstr>
    </vt:vector>
  </TitlesOfParts>
  <Company>Howard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Overview</dc:title>
  <dc:creator>Tiscione, David</dc:creator>
  <cp:lastModifiedBy>Tiscione, David</cp:lastModifiedBy>
  <cp:revision>4</cp:revision>
  <dcterms:created xsi:type="dcterms:W3CDTF">2016-11-03T21:07:30Z</dcterms:created>
  <dcterms:modified xsi:type="dcterms:W3CDTF">2016-11-07T14:06:09Z</dcterms:modified>
</cp:coreProperties>
</file>