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18288000" cy="10287000"/>
  <p:notesSz cx="6858000" cy="9144000"/>
  <p:embeddedFontLst>
    <p:embeddedFont>
      <p:font typeface="Alegreya Sans SC Light" panose="020B0604020202020204" charset="0"/>
      <p:regular r:id="rId40"/>
    </p:embeddedFont>
    <p:embeddedFont>
      <p:font typeface="Angella White" panose="020B0604020202020204" charset="0"/>
      <p:regular r:id="rId41"/>
    </p:embeddedFont>
    <p:embeddedFont>
      <p:font typeface="Arimo" panose="020B0604020202020204" charset="0"/>
      <p:regular r:id="rId42"/>
    </p:embeddedFont>
    <p:embeddedFont>
      <p:font typeface="Calibri" panose="020F0502020204030204" pitchFamily="34" charset="0"/>
      <p:regular r:id="rId43"/>
      <p:bold r:id="rId44"/>
      <p:italic r:id="rId45"/>
      <p:boldItalic r:id="rId46"/>
    </p:embeddedFont>
    <p:embeddedFont>
      <p:font typeface="Glacial Indifference" panose="020B0604020202020204" charset="0"/>
      <p:regular r:id="rId47"/>
    </p:embeddedFont>
    <p:embeddedFont>
      <p:font typeface="Glacial Indifference Bold" panose="020B0604020202020204" charset="0"/>
      <p:regular r:id="rId48"/>
    </p:embeddedFont>
    <p:embeddedFont>
      <p:font typeface="League Spartan" panose="020B0604020202020204" charset="0"/>
      <p:regular r:id="rId49"/>
    </p:embeddedFont>
    <p:embeddedFont>
      <p:font typeface="Open Sans" panose="020B0606030504020204" pitchFamily="34" charset="0"/>
      <p:regular r:id="rId50"/>
    </p:embeddedFont>
    <p:embeddedFont>
      <p:font typeface="Open Sans Bold" panose="020B0806030504020204" charset="0"/>
      <p:regular r:id="rId51"/>
    </p:embeddedFont>
    <p:embeddedFont>
      <p:font typeface="Roboto" panose="02000000000000000000" pitchFamily="2" charset="0"/>
      <p:regular r:id="rId52"/>
      <p:bold r:id="rId53"/>
      <p:italic r:id="rId54"/>
      <p:boldItalic r:id="rId55"/>
    </p:embeddedFont>
    <p:embeddedFont>
      <p:font typeface="Roboto Bold" panose="02000000000000000000" charset="0"/>
      <p:regular r:id="rId56"/>
    </p:embeddedFont>
    <p:embeddedFont>
      <p:font typeface="Roboto Condensed" panose="02000000000000000000" pitchFamily="2" charset="0"/>
      <p:regular r:id="rId57"/>
      <p:bold r:id="rId58"/>
      <p:italic r:id="rId59"/>
      <p:boldItalic r:id="rId60"/>
    </p:embeddedFont>
    <p:embeddedFont>
      <p:font typeface="Roboto Condensed Bold" panose="02000000000000000000" charset="0"/>
      <p:regular r:id="rId61"/>
    </p:embeddedFont>
    <p:embeddedFont>
      <p:font typeface="Roboto Italics" panose="020B0604020202020204" charset="0"/>
      <p:regular r:id="rId6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2" d="100"/>
          <a:sy n="72" d="100"/>
        </p:scale>
        <p:origin x="65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font" Target="fonts/font16.fntdata"/><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font" Target="fonts/font19.fntdata"/><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22.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font" Target="fonts/font17.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59" Type="http://schemas.openxmlformats.org/officeDocument/2006/relationships/font" Target="fonts/font20.fntdata"/><Relationship Id="rId20" Type="http://schemas.openxmlformats.org/officeDocument/2006/relationships/slide" Target="slides/slide19.xml"/><Relationship Id="rId41" Type="http://schemas.openxmlformats.org/officeDocument/2006/relationships/font" Target="fonts/font2.fntdata"/><Relationship Id="rId54" Type="http://schemas.openxmlformats.org/officeDocument/2006/relationships/font" Target="fonts/font15.fntdata"/><Relationship Id="rId62" Type="http://schemas.openxmlformats.org/officeDocument/2006/relationships/font" Target="fonts/font2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57" Type="http://schemas.openxmlformats.org/officeDocument/2006/relationships/font" Target="fonts/font18.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font" Target="fonts/font13.fntdata"/><Relationship Id="rId60" Type="http://schemas.openxmlformats.org/officeDocument/2006/relationships/font" Target="fonts/font21.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video" Target="https://youtu.be/-JwlKjRaUaw"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svg"/><Relationship Id="rId4" Type="http://schemas.openxmlformats.org/officeDocument/2006/relationships/image" Target="../media/image1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15248" y="1505581"/>
            <a:ext cx="6030953" cy="6243964"/>
            <a:chOff x="0" y="0"/>
            <a:chExt cx="8041271" cy="8325285"/>
          </a:xfrm>
        </p:grpSpPr>
        <p:sp>
          <p:nvSpPr>
            <p:cNvPr id="3" name="AutoShape 3"/>
            <p:cNvSpPr/>
            <p:nvPr/>
          </p:nvSpPr>
          <p:spPr>
            <a:xfrm>
              <a:off x="0" y="0"/>
              <a:ext cx="6668883" cy="1043161"/>
            </a:xfrm>
            <a:prstGeom prst="rect">
              <a:avLst/>
            </a:prstGeom>
            <a:solidFill>
              <a:srgbClr val="6D123F"/>
            </a:solidFill>
          </p:spPr>
          <p:txBody>
            <a:bodyPr/>
            <a:lstStyle/>
            <a:p>
              <a:endParaRPr lang="en-US"/>
            </a:p>
          </p:txBody>
        </p:sp>
        <p:sp>
          <p:nvSpPr>
            <p:cNvPr id="4" name="TextBox 4"/>
            <p:cNvSpPr txBox="1"/>
            <p:nvPr/>
          </p:nvSpPr>
          <p:spPr>
            <a:xfrm>
              <a:off x="452825" y="299028"/>
              <a:ext cx="5763233" cy="407005"/>
            </a:xfrm>
            <a:prstGeom prst="rect">
              <a:avLst/>
            </a:prstGeom>
          </p:spPr>
          <p:txBody>
            <a:bodyPr lIns="0" tIns="0" rIns="0" bIns="0" rtlCol="0" anchor="t">
              <a:spAutoFit/>
            </a:bodyPr>
            <a:lstStyle/>
            <a:p>
              <a:pPr algn="l">
                <a:lnSpc>
                  <a:spcPts val="2595"/>
                </a:lnSpc>
              </a:pPr>
              <a:r>
                <a:rPr lang="en-US" sz="1854" spc="111">
                  <a:solidFill>
                    <a:srgbClr val="FFFFFF"/>
                  </a:solidFill>
                  <a:latin typeface="Roboto"/>
                </a:rPr>
                <a:t>HOWARD COMMUNITY COLLEGE</a:t>
              </a:r>
            </a:p>
          </p:txBody>
        </p:sp>
        <p:sp>
          <p:nvSpPr>
            <p:cNvPr id="5" name="TextBox 5"/>
            <p:cNvSpPr txBox="1"/>
            <p:nvPr/>
          </p:nvSpPr>
          <p:spPr>
            <a:xfrm>
              <a:off x="0" y="1536751"/>
              <a:ext cx="8041271" cy="6196021"/>
            </a:xfrm>
            <a:prstGeom prst="rect">
              <a:avLst/>
            </a:prstGeom>
          </p:spPr>
          <p:txBody>
            <a:bodyPr lIns="0" tIns="0" rIns="0" bIns="0" rtlCol="0" anchor="t">
              <a:spAutoFit/>
            </a:bodyPr>
            <a:lstStyle/>
            <a:p>
              <a:pPr algn="l">
                <a:lnSpc>
                  <a:spcPts val="7124"/>
                </a:lnSpc>
              </a:pPr>
              <a:r>
                <a:rPr lang="en-US" sz="7499" spc="149">
                  <a:solidFill>
                    <a:srgbClr val="6D123F"/>
                  </a:solidFill>
                  <a:latin typeface="Roboto Condensed Bold"/>
                </a:rPr>
                <a:t>PATHWAYS TO TITLE IX AWARENESS</a:t>
              </a:r>
            </a:p>
            <a:p>
              <a:pPr algn="l">
                <a:lnSpc>
                  <a:spcPts val="7339"/>
                </a:lnSpc>
              </a:pPr>
              <a:endParaRPr lang="en-US" sz="7499" spc="149">
                <a:solidFill>
                  <a:srgbClr val="6D123F"/>
                </a:solidFill>
                <a:latin typeface="Roboto Condensed Bold"/>
              </a:endParaRPr>
            </a:p>
            <a:p>
              <a:pPr algn="l">
                <a:lnSpc>
                  <a:spcPts val="7339"/>
                </a:lnSpc>
              </a:pPr>
              <a:endParaRPr lang="en-US" sz="7499" spc="149">
                <a:solidFill>
                  <a:srgbClr val="6D123F"/>
                </a:solidFill>
                <a:latin typeface="Roboto Condensed Bold"/>
              </a:endParaRPr>
            </a:p>
          </p:txBody>
        </p:sp>
        <p:sp>
          <p:nvSpPr>
            <p:cNvPr id="6" name="TextBox 6"/>
            <p:cNvSpPr txBox="1"/>
            <p:nvPr/>
          </p:nvSpPr>
          <p:spPr>
            <a:xfrm>
              <a:off x="0" y="7843606"/>
              <a:ext cx="5763234" cy="481679"/>
            </a:xfrm>
            <a:prstGeom prst="rect">
              <a:avLst/>
            </a:prstGeom>
          </p:spPr>
          <p:txBody>
            <a:bodyPr lIns="0" tIns="0" rIns="0" bIns="0" rtlCol="0" anchor="t">
              <a:spAutoFit/>
            </a:bodyPr>
            <a:lstStyle/>
            <a:p>
              <a:pPr algn="l">
                <a:lnSpc>
                  <a:spcPts val="3022"/>
                </a:lnSpc>
              </a:pPr>
              <a:endParaRPr/>
            </a:p>
          </p:txBody>
        </p:sp>
      </p:grpSp>
      <p:sp>
        <p:nvSpPr>
          <p:cNvPr id="7" name="Freeform 7"/>
          <p:cNvSpPr/>
          <p:nvPr/>
        </p:nvSpPr>
        <p:spPr>
          <a:xfrm>
            <a:off x="11125779" y="713868"/>
            <a:ext cx="6133521" cy="6931417"/>
          </a:xfrm>
          <a:custGeom>
            <a:avLst/>
            <a:gdLst/>
            <a:ahLst/>
            <a:cxnLst/>
            <a:rect l="l" t="t" r="r" b="b"/>
            <a:pathLst>
              <a:path w="6133521" h="6931417">
                <a:moveTo>
                  <a:pt x="0" y="0"/>
                </a:moveTo>
                <a:lnTo>
                  <a:pt x="6133521" y="0"/>
                </a:lnTo>
                <a:lnTo>
                  <a:pt x="6133521" y="6931417"/>
                </a:lnTo>
                <a:lnTo>
                  <a:pt x="0" y="6931417"/>
                </a:lnTo>
                <a:lnTo>
                  <a:pt x="0" y="0"/>
                </a:lnTo>
                <a:close/>
              </a:path>
            </a:pathLst>
          </a:custGeom>
          <a:blipFill>
            <a:blip r:embed="rId2"/>
            <a:stretch>
              <a:fillRect l="-6515" r="-6515" b="-19"/>
            </a:stretch>
          </a:blipFill>
        </p:spPr>
        <p:txBody>
          <a:bodyPr/>
          <a:lstStyle/>
          <a:p>
            <a:endParaRPr lang="en-US"/>
          </a:p>
        </p:txBody>
      </p:sp>
      <p:sp>
        <p:nvSpPr>
          <p:cNvPr id="8" name="TextBox 8"/>
          <p:cNvSpPr txBox="1"/>
          <p:nvPr/>
        </p:nvSpPr>
        <p:spPr>
          <a:xfrm>
            <a:off x="894884" y="7162467"/>
            <a:ext cx="9551658" cy="3327834"/>
          </a:xfrm>
          <a:prstGeom prst="rect">
            <a:avLst/>
          </a:prstGeom>
        </p:spPr>
        <p:txBody>
          <a:bodyPr wrap="square" lIns="0" tIns="0" rIns="0" bIns="0" rtlCol="0" anchor="t">
            <a:spAutoFit/>
          </a:bodyPr>
          <a:lstStyle/>
          <a:p>
            <a:pPr>
              <a:lnSpc>
                <a:spcPts val="4900"/>
              </a:lnSpc>
            </a:pPr>
            <a:r>
              <a:rPr lang="en-US" sz="3500" spc="315" dirty="0">
                <a:solidFill>
                  <a:srgbClr val="6D123F"/>
                </a:solidFill>
                <a:latin typeface="Roboto Condensed Bold"/>
              </a:rPr>
              <a:t>Christy Koontz, </a:t>
            </a:r>
          </a:p>
          <a:p>
            <a:pPr>
              <a:lnSpc>
                <a:spcPts val="4900"/>
              </a:lnSpc>
            </a:pPr>
            <a:r>
              <a:rPr lang="en-US" sz="3500" spc="315" dirty="0">
                <a:solidFill>
                  <a:srgbClr val="6D123F"/>
                </a:solidFill>
                <a:latin typeface="Roboto Condensed"/>
              </a:rPr>
              <a:t>Associate Director of the </a:t>
            </a:r>
          </a:p>
          <a:p>
            <a:pPr>
              <a:lnSpc>
                <a:spcPts val="4900"/>
              </a:lnSpc>
            </a:pPr>
            <a:r>
              <a:rPr lang="en-US" sz="3500" spc="315" dirty="0">
                <a:solidFill>
                  <a:srgbClr val="6D123F"/>
                </a:solidFill>
                <a:latin typeface="Roboto Condensed"/>
              </a:rPr>
              <a:t>Office of Student Rights &amp; Responsibilities, </a:t>
            </a:r>
          </a:p>
          <a:p>
            <a:pPr>
              <a:lnSpc>
                <a:spcPts val="4900"/>
              </a:lnSpc>
            </a:pPr>
            <a:r>
              <a:rPr lang="en-US" sz="3500" spc="315" dirty="0">
                <a:solidFill>
                  <a:srgbClr val="6D123F"/>
                </a:solidFill>
                <a:latin typeface="Roboto Condensed"/>
              </a:rPr>
              <a:t>Title IX Deputy Coordinator</a:t>
            </a:r>
          </a:p>
          <a:p>
            <a:pPr algn="ctr">
              <a:lnSpc>
                <a:spcPts val="7279"/>
              </a:lnSpc>
            </a:pPr>
            <a:endParaRPr lang="en-US" sz="3500" spc="315" dirty="0">
              <a:solidFill>
                <a:srgbClr val="6D123F"/>
              </a:solidFill>
              <a:latin typeface="Roboto Condense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D123F"/>
        </a:solidFill>
        <a:effectLst/>
      </p:bgPr>
    </p:bg>
    <p:spTree>
      <p:nvGrpSpPr>
        <p:cNvPr id="1" name=""/>
        <p:cNvGrpSpPr/>
        <p:nvPr/>
      </p:nvGrpSpPr>
      <p:grpSpPr>
        <a:xfrm>
          <a:off x="0" y="0"/>
          <a:ext cx="0" cy="0"/>
          <a:chOff x="0" y="0"/>
          <a:chExt cx="0" cy="0"/>
        </a:xfrm>
      </p:grpSpPr>
      <p:sp>
        <p:nvSpPr>
          <p:cNvPr id="2" name="Freeform 2"/>
          <p:cNvSpPr/>
          <p:nvPr/>
        </p:nvSpPr>
        <p:spPr>
          <a:xfrm>
            <a:off x="11791950" y="-716056"/>
            <a:ext cx="7547973" cy="11719112"/>
          </a:xfrm>
          <a:custGeom>
            <a:avLst/>
            <a:gdLst/>
            <a:ahLst/>
            <a:cxnLst/>
            <a:rect l="l" t="t" r="r" b="b"/>
            <a:pathLst>
              <a:path w="7547973" h="11719112">
                <a:moveTo>
                  <a:pt x="0" y="0"/>
                </a:moveTo>
                <a:lnTo>
                  <a:pt x="7547973" y="0"/>
                </a:lnTo>
                <a:lnTo>
                  <a:pt x="7547973" y="11719112"/>
                </a:lnTo>
                <a:lnTo>
                  <a:pt x="0" y="11719112"/>
                </a:lnTo>
                <a:lnTo>
                  <a:pt x="0" y="0"/>
                </a:lnTo>
                <a:close/>
              </a:path>
            </a:pathLst>
          </a:custGeom>
          <a:blipFill>
            <a:blip r:embed="rId2"/>
            <a:stretch>
              <a:fillRect l="-90379" r="-42512"/>
            </a:stretch>
          </a:blipFill>
        </p:spPr>
        <p:txBody>
          <a:bodyPr/>
          <a:lstStyle/>
          <a:p>
            <a:endParaRPr lang="en-US"/>
          </a:p>
        </p:txBody>
      </p:sp>
      <p:grpSp>
        <p:nvGrpSpPr>
          <p:cNvPr id="3" name="Group 3"/>
          <p:cNvGrpSpPr/>
          <p:nvPr/>
        </p:nvGrpSpPr>
        <p:grpSpPr>
          <a:xfrm>
            <a:off x="873401" y="455718"/>
            <a:ext cx="8632423" cy="1267729"/>
            <a:chOff x="0" y="0"/>
            <a:chExt cx="11509897" cy="1690305"/>
          </a:xfrm>
        </p:grpSpPr>
        <p:sp>
          <p:nvSpPr>
            <p:cNvPr id="4" name="AutoShape 4"/>
            <p:cNvSpPr/>
            <p:nvPr/>
          </p:nvSpPr>
          <p:spPr>
            <a:xfrm>
              <a:off x="0" y="1615033"/>
              <a:ext cx="11485490" cy="75272"/>
            </a:xfrm>
            <a:prstGeom prst="rect">
              <a:avLst/>
            </a:prstGeom>
            <a:solidFill>
              <a:srgbClr val="FFFFFF"/>
            </a:solidFill>
          </p:spPr>
          <p:txBody>
            <a:bodyPr/>
            <a:lstStyle/>
            <a:p>
              <a:endParaRPr lang="en-US"/>
            </a:p>
          </p:txBody>
        </p:sp>
        <p:sp>
          <p:nvSpPr>
            <p:cNvPr id="5" name="TextBox 5"/>
            <p:cNvSpPr txBox="1"/>
            <p:nvPr/>
          </p:nvSpPr>
          <p:spPr>
            <a:xfrm>
              <a:off x="0" y="-9525"/>
              <a:ext cx="11509897" cy="1165225"/>
            </a:xfrm>
            <a:prstGeom prst="rect">
              <a:avLst/>
            </a:prstGeom>
          </p:spPr>
          <p:txBody>
            <a:bodyPr lIns="0" tIns="0" rIns="0" bIns="0" rtlCol="0" anchor="t">
              <a:spAutoFit/>
            </a:bodyPr>
            <a:lstStyle/>
            <a:p>
              <a:pPr algn="l">
                <a:lnSpc>
                  <a:spcPts val="6881"/>
                </a:lnSpc>
              </a:pPr>
              <a:r>
                <a:rPr lang="en-US" sz="5734" spc="286">
                  <a:solidFill>
                    <a:srgbClr val="FFFFFF"/>
                  </a:solidFill>
                  <a:latin typeface="Roboto Condensed Bold"/>
                </a:rPr>
                <a:t>TITLE IX REG UPDATES</a:t>
              </a:r>
            </a:p>
          </p:txBody>
        </p:sp>
      </p:grpSp>
      <p:sp>
        <p:nvSpPr>
          <p:cNvPr id="6" name="TextBox 6"/>
          <p:cNvSpPr txBox="1"/>
          <p:nvPr/>
        </p:nvSpPr>
        <p:spPr>
          <a:xfrm>
            <a:off x="287869" y="2779238"/>
            <a:ext cx="11504081" cy="6901815"/>
          </a:xfrm>
          <a:prstGeom prst="rect">
            <a:avLst/>
          </a:prstGeom>
        </p:spPr>
        <p:txBody>
          <a:bodyPr lIns="0" tIns="0" rIns="0" bIns="0" rtlCol="0" anchor="t">
            <a:spAutoFit/>
          </a:bodyPr>
          <a:lstStyle/>
          <a:p>
            <a:pPr marL="1057914" lvl="1" indent="-528957">
              <a:lnSpc>
                <a:spcPts val="6860"/>
              </a:lnSpc>
              <a:buFont typeface="Arial"/>
              <a:buChar char="•"/>
            </a:pPr>
            <a:r>
              <a:rPr lang="en-US" sz="4900">
                <a:solidFill>
                  <a:srgbClr val="FFFFFF"/>
                </a:solidFill>
                <a:latin typeface="Open Sans"/>
              </a:rPr>
              <a:t>Improve the adaptability of the regulations’ grievance procedure requirements so that all recipients can implement Title IX’s promise of nondiscrimination fully and fairly in their educational environments.</a:t>
            </a:r>
          </a:p>
          <a:p>
            <a:pPr>
              <a:lnSpc>
                <a:spcPts val="6860"/>
              </a:lnSpc>
            </a:pPr>
            <a:endParaRPr lang="en-US" sz="4900">
              <a:solidFill>
                <a:srgbClr val="FFFFFF"/>
              </a:solidFill>
              <a:latin typeface="Open Sans"/>
            </a:endParaRPr>
          </a:p>
          <a:p>
            <a:pPr algn="l">
              <a:lnSpc>
                <a:spcPts val="6860"/>
              </a:lnSpc>
            </a:pPr>
            <a:endParaRPr lang="en-US" sz="4900">
              <a:solidFill>
                <a:srgbClr val="FFFFFF"/>
              </a:solidFill>
              <a:latin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6D123F"/>
        </a:solidFill>
        <a:effectLst/>
      </p:bgPr>
    </p:bg>
    <p:spTree>
      <p:nvGrpSpPr>
        <p:cNvPr id="1" name=""/>
        <p:cNvGrpSpPr/>
        <p:nvPr/>
      </p:nvGrpSpPr>
      <p:grpSpPr>
        <a:xfrm>
          <a:off x="0" y="0"/>
          <a:ext cx="0" cy="0"/>
          <a:chOff x="0" y="0"/>
          <a:chExt cx="0" cy="0"/>
        </a:xfrm>
      </p:grpSpPr>
      <p:sp>
        <p:nvSpPr>
          <p:cNvPr id="2" name="Freeform 2"/>
          <p:cNvSpPr/>
          <p:nvPr/>
        </p:nvSpPr>
        <p:spPr>
          <a:xfrm>
            <a:off x="11791950" y="-716056"/>
            <a:ext cx="7547973" cy="11719112"/>
          </a:xfrm>
          <a:custGeom>
            <a:avLst/>
            <a:gdLst/>
            <a:ahLst/>
            <a:cxnLst/>
            <a:rect l="l" t="t" r="r" b="b"/>
            <a:pathLst>
              <a:path w="7547973" h="11719112">
                <a:moveTo>
                  <a:pt x="0" y="0"/>
                </a:moveTo>
                <a:lnTo>
                  <a:pt x="7547973" y="0"/>
                </a:lnTo>
                <a:lnTo>
                  <a:pt x="7547973" y="11719112"/>
                </a:lnTo>
                <a:lnTo>
                  <a:pt x="0" y="11719112"/>
                </a:lnTo>
                <a:lnTo>
                  <a:pt x="0" y="0"/>
                </a:lnTo>
                <a:close/>
              </a:path>
            </a:pathLst>
          </a:custGeom>
          <a:blipFill>
            <a:blip r:embed="rId2"/>
            <a:stretch>
              <a:fillRect l="-90379" r="-42512"/>
            </a:stretch>
          </a:blipFill>
        </p:spPr>
        <p:txBody>
          <a:bodyPr/>
          <a:lstStyle/>
          <a:p>
            <a:endParaRPr lang="en-US"/>
          </a:p>
        </p:txBody>
      </p:sp>
      <p:grpSp>
        <p:nvGrpSpPr>
          <p:cNvPr id="3" name="Group 3"/>
          <p:cNvGrpSpPr/>
          <p:nvPr/>
        </p:nvGrpSpPr>
        <p:grpSpPr>
          <a:xfrm>
            <a:off x="873401" y="455718"/>
            <a:ext cx="8632423" cy="1267729"/>
            <a:chOff x="0" y="0"/>
            <a:chExt cx="11509897" cy="1690305"/>
          </a:xfrm>
        </p:grpSpPr>
        <p:sp>
          <p:nvSpPr>
            <p:cNvPr id="4" name="AutoShape 4"/>
            <p:cNvSpPr/>
            <p:nvPr/>
          </p:nvSpPr>
          <p:spPr>
            <a:xfrm>
              <a:off x="0" y="1615033"/>
              <a:ext cx="11485490" cy="75272"/>
            </a:xfrm>
            <a:prstGeom prst="rect">
              <a:avLst/>
            </a:prstGeom>
            <a:solidFill>
              <a:srgbClr val="FFFFFF"/>
            </a:solidFill>
          </p:spPr>
          <p:txBody>
            <a:bodyPr/>
            <a:lstStyle/>
            <a:p>
              <a:endParaRPr lang="en-US"/>
            </a:p>
          </p:txBody>
        </p:sp>
        <p:sp>
          <p:nvSpPr>
            <p:cNvPr id="5" name="TextBox 5"/>
            <p:cNvSpPr txBox="1"/>
            <p:nvPr/>
          </p:nvSpPr>
          <p:spPr>
            <a:xfrm>
              <a:off x="0" y="-9525"/>
              <a:ext cx="11509897" cy="1165225"/>
            </a:xfrm>
            <a:prstGeom prst="rect">
              <a:avLst/>
            </a:prstGeom>
          </p:spPr>
          <p:txBody>
            <a:bodyPr lIns="0" tIns="0" rIns="0" bIns="0" rtlCol="0" anchor="t">
              <a:spAutoFit/>
            </a:bodyPr>
            <a:lstStyle/>
            <a:p>
              <a:pPr algn="l">
                <a:lnSpc>
                  <a:spcPts val="6881"/>
                </a:lnSpc>
              </a:pPr>
              <a:r>
                <a:rPr lang="en-US" sz="5734" spc="286">
                  <a:solidFill>
                    <a:srgbClr val="FFFFFF"/>
                  </a:solidFill>
                  <a:latin typeface="Roboto Condensed Bold"/>
                </a:rPr>
                <a:t>TITLE IX REG UPDATES</a:t>
              </a:r>
            </a:p>
          </p:txBody>
        </p:sp>
      </p:grpSp>
      <p:sp>
        <p:nvSpPr>
          <p:cNvPr id="6" name="TextBox 6"/>
          <p:cNvSpPr txBox="1"/>
          <p:nvPr/>
        </p:nvSpPr>
        <p:spPr>
          <a:xfrm>
            <a:off x="287869" y="2779238"/>
            <a:ext cx="11504081" cy="6901815"/>
          </a:xfrm>
          <a:prstGeom prst="rect">
            <a:avLst/>
          </a:prstGeom>
        </p:spPr>
        <p:txBody>
          <a:bodyPr lIns="0" tIns="0" rIns="0" bIns="0" rtlCol="0" anchor="t">
            <a:spAutoFit/>
          </a:bodyPr>
          <a:lstStyle/>
          <a:p>
            <a:pPr marL="1057914" lvl="1" indent="-528957">
              <a:lnSpc>
                <a:spcPts val="6860"/>
              </a:lnSpc>
              <a:buFont typeface="Arial"/>
              <a:buChar char="•"/>
            </a:pPr>
            <a:r>
              <a:rPr lang="en-US" sz="4900">
                <a:solidFill>
                  <a:srgbClr val="FFFFFF"/>
                </a:solidFill>
                <a:latin typeface="Open Sans"/>
              </a:rPr>
              <a:t>Improve the adaptability of the regulations’ grievance procedure requirements so that all recipients can implement Title IX’s promise of nondiscrimination fully and fairly in their educational environments.</a:t>
            </a:r>
          </a:p>
          <a:p>
            <a:pPr>
              <a:lnSpc>
                <a:spcPts val="6860"/>
              </a:lnSpc>
            </a:pPr>
            <a:endParaRPr lang="en-US" sz="4900">
              <a:solidFill>
                <a:srgbClr val="FFFFFF"/>
              </a:solidFill>
              <a:latin typeface="Open Sans"/>
            </a:endParaRPr>
          </a:p>
          <a:p>
            <a:pPr algn="l">
              <a:lnSpc>
                <a:spcPts val="6860"/>
              </a:lnSpc>
            </a:pPr>
            <a:endParaRPr lang="en-US" sz="4900">
              <a:solidFill>
                <a:srgbClr val="FFFFFF"/>
              </a:solidFill>
              <a:latin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6D123F"/>
        </a:solidFill>
        <a:effectLst/>
      </p:bgPr>
    </p:bg>
    <p:spTree>
      <p:nvGrpSpPr>
        <p:cNvPr id="1" name=""/>
        <p:cNvGrpSpPr/>
        <p:nvPr/>
      </p:nvGrpSpPr>
      <p:grpSpPr>
        <a:xfrm>
          <a:off x="0" y="0"/>
          <a:ext cx="0" cy="0"/>
          <a:chOff x="0" y="0"/>
          <a:chExt cx="0" cy="0"/>
        </a:xfrm>
      </p:grpSpPr>
      <p:sp>
        <p:nvSpPr>
          <p:cNvPr id="2" name="Freeform 2"/>
          <p:cNvSpPr/>
          <p:nvPr/>
        </p:nvSpPr>
        <p:spPr>
          <a:xfrm>
            <a:off x="11791950" y="-716056"/>
            <a:ext cx="7547973" cy="11719112"/>
          </a:xfrm>
          <a:custGeom>
            <a:avLst/>
            <a:gdLst/>
            <a:ahLst/>
            <a:cxnLst/>
            <a:rect l="l" t="t" r="r" b="b"/>
            <a:pathLst>
              <a:path w="7547973" h="11719112">
                <a:moveTo>
                  <a:pt x="0" y="0"/>
                </a:moveTo>
                <a:lnTo>
                  <a:pt x="7547973" y="0"/>
                </a:lnTo>
                <a:lnTo>
                  <a:pt x="7547973" y="11719112"/>
                </a:lnTo>
                <a:lnTo>
                  <a:pt x="0" y="11719112"/>
                </a:lnTo>
                <a:lnTo>
                  <a:pt x="0" y="0"/>
                </a:lnTo>
                <a:close/>
              </a:path>
            </a:pathLst>
          </a:custGeom>
          <a:blipFill>
            <a:blip r:embed="rId2"/>
            <a:stretch>
              <a:fillRect r="-3507"/>
            </a:stretch>
          </a:blipFill>
        </p:spPr>
        <p:txBody>
          <a:bodyPr/>
          <a:lstStyle/>
          <a:p>
            <a:endParaRPr lang="en-US"/>
          </a:p>
        </p:txBody>
      </p:sp>
      <p:grpSp>
        <p:nvGrpSpPr>
          <p:cNvPr id="3" name="Group 3"/>
          <p:cNvGrpSpPr/>
          <p:nvPr/>
        </p:nvGrpSpPr>
        <p:grpSpPr>
          <a:xfrm>
            <a:off x="787390" y="431681"/>
            <a:ext cx="8632423" cy="1213889"/>
            <a:chOff x="0" y="0"/>
            <a:chExt cx="11509897" cy="1618519"/>
          </a:xfrm>
        </p:grpSpPr>
        <p:sp>
          <p:nvSpPr>
            <p:cNvPr id="4" name="AutoShape 4"/>
            <p:cNvSpPr/>
            <p:nvPr/>
          </p:nvSpPr>
          <p:spPr>
            <a:xfrm>
              <a:off x="0" y="1543247"/>
              <a:ext cx="11485490" cy="75272"/>
            </a:xfrm>
            <a:prstGeom prst="rect">
              <a:avLst/>
            </a:prstGeom>
            <a:solidFill>
              <a:srgbClr val="FFFFFF"/>
            </a:solidFill>
          </p:spPr>
          <p:txBody>
            <a:bodyPr/>
            <a:lstStyle/>
            <a:p>
              <a:endParaRPr lang="en-US"/>
            </a:p>
          </p:txBody>
        </p:sp>
        <p:sp>
          <p:nvSpPr>
            <p:cNvPr id="5" name="TextBox 5"/>
            <p:cNvSpPr txBox="1"/>
            <p:nvPr/>
          </p:nvSpPr>
          <p:spPr>
            <a:xfrm>
              <a:off x="0" y="-9525"/>
              <a:ext cx="11509897" cy="1093439"/>
            </a:xfrm>
            <a:prstGeom prst="rect">
              <a:avLst/>
            </a:prstGeom>
          </p:spPr>
          <p:txBody>
            <a:bodyPr lIns="0" tIns="0" rIns="0" bIns="0" rtlCol="0" anchor="t">
              <a:spAutoFit/>
            </a:bodyPr>
            <a:lstStyle/>
            <a:p>
              <a:pPr algn="l">
                <a:lnSpc>
                  <a:spcPts val="6401"/>
                </a:lnSpc>
              </a:pPr>
              <a:r>
                <a:rPr lang="en-US" sz="5334" spc="266">
                  <a:solidFill>
                    <a:srgbClr val="FFFFFF"/>
                  </a:solidFill>
                  <a:latin typeface="Roboto Condensed Bold"/>
                </a:rPr>
                <a:t>SEXUAL HARRASSMENT</a:t>
              </a:r>
            </a:p>
          </p:txBody>
        </p:sp>
      </p:grpSp>
      <p:sp>
        <p:nvSpPr>
          <p:cNvPr id="6" name="TextBox 6"/>
          <p:cNvSpPr txBox="1"/>
          <p:nvPr/>
        </p:nvSpPr>
        <p:spPr>
          <a:xfrm>
            <a:off x="787390" y="2229329"/>
            <a:ext cx="10214086" cy="8646160"/>
          </a:xfrm>
          <a:prstGeom prst="rect">
            <a:avLst/>
          </a:prstGeom>
        </p:spPr>
        <p:txBody>
          <a:bodyPr lIns="0" tIns="0" rIns="0" bIns="0" rtlCol="0" anchor="t">
            <a:spAutoFit/>
          </a:bodyPr>
          <a:lstStyle/>
          <a:p>
            <a:pPr>
              <a:lnSpc>
                <a:spcPts val="5600"/>
              </a:lnSpc>
            </a:pPr>
            <a:r>
              <a:rPr lang="en-US" sz="4000">
                <a:solidFill>
                  <a:srgbClr val="FFFFFF"/>
                </a:solidFill>
                <a:latin typeface="Open Sans"/>
              </a:rPr>
              <a:t>Any unwelcome sexual advance, unwelcome request for sexual favors, or other unwelcome verbal or physical conduct of a sexual nature when: </a:t>
            </a:r>
          </a:p>
          <a:p>
            <a:pPr>
              <a:lnSpc>
                <a:spcPts val="5600"/>
              </a:lnSpc>
            </a:pPr>
            <a:endParaRPr lang="en-US" sz="4000">
              <a:solidFill>
                <a:srgbClr val="FFFFFF"/>
              </a:solidFill>
              <a:latin typeface="Open Sans"/>
            </a:endParaRPr>
          </a:p>
          <a:p>
            <a:pPr>
              <a:lnSpc>
                <a:spcPts val="5600"/>
              </a:lnSpc>
            </a:pPr>
            <a:r>
              <a:rPr lang="en-US" sz="4000">
                <a:solidFill>
                  <a:srgbClr val="FFFFFF"/>
                </a:solidFill>
                <a:latin typeface="Open Sans"/>
              </a:rPr>
              <a:t>(1) Quid pro quo (favor for a favor)</a:t>
            </a:r>
          </a:p>
          <a:p>
            <a:pPr>
              <a:lnSpc>
                <a:spcPts val="5600"/>
              </a:lnSpc>
            </a:pPr>
            <a:endParaRPr lang="en-US" sz="4000">
              <a:solidFill>
                <a:srgbClr val="FFFFFF"/>
              </a:solidFill>
              <a:latin typeface="Open Sans"/>
            </a:endParaRPr>
          </a:p>
          <a:p>
            <a:pPr>
              <a:lnSpc>
                <a:spcPts val="5600"/>
              </a:lnSpc>
            </a:pPr>
            <a:r>
              <a:rPr lang="en-US" sz="4000">
                <a:solidFill>
                  <a:srgbClr val="FFFFFF"/>
                </a:solidFill>
                <a:latin typeface="Open Sans"/>
              </a:rPr>
              <a:t>(2) Has the purpose or effect of creating a hostile environment or unreasonably interfering with an individual’s work or academic performance</a:t>
            </a:r>
          </a:p>
          <a:p>
            <a:pPr algn="ctr">
              <a:lnSpc>
                <a:spcPts val="7279"/>
              </a:lnSpc>
            </a:pPr>
            <a:endParaRPr lang="en-US" sz="4000">
              <a:solidFill>
                <a:srgbClr val="FFFFFF"/>
              </a:solidFill>
              <a:latin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2925847" y="1400877"/>
            <a:ext cx="11851040" cy="7485245"/>
          </a:xfrm>
          <a:prstGeom prst="rect">
            <a:avLst/>
          </a:prstGeom>
          <a:solidFill>
            <a:srgbClr val="6D123F"/>
          </a:solidFill>
        </p:spPr>
        <p:txBody>
          <a:bodyPr/>
          <a:lstStyle/>
          <a:p>
            <a:endParaRPr lang="en-US"/>
          </a:p>
        </p:txBody>
      </p:sp>
      <p:sp>
        <p:nvSpPr>
          <p:cNvPr id="3" name="TextBox 3"/>
          <p:cNvSpPr txBox="1"/>
          <p:nvPr/>
        </p:nvSpPr>
        <p:spPr>
          <a:xfrm>
            <a:off x="7928295" y="42943"/>
            <a:ext cx="9557458" cy="13075666"/>
          </a:xfrm>
          <a:prstGeom prst="rect">
            <a:avLst/>
          </a:prstGeom>
        </p:spPr>
        <p:txBody>
          <a:bodyPr lIns="0" tIns="0" rIns="0" bIns="0" rtlCol="0" anchor="t">
            <a:spAutoFit/>
          </a:bodyPr>
          <a:lstStyle/>
          <a:p>
            <a:pPr>
              <a:lnSpc>
                <a:spcPts val="6270"/>
              </a:lnSpc>
            </a:pPr>
            <a:r>
              <a:rPr lang="en-US" sz="3000" spc="179">
                <a:solidFill>
                  <a:srgbClr val="6D123F"/>
                </a:solidFill>
                <a:latin typeface="Roboto Bold"/>
              </a:rPr>
              <a:t>Verbal harassment or abuse</a:t>
            </a:r>
          </a:p>
          <a:p>
            <a:pPr>
              <a:lnSpc>
                <a:spcPts val="6270"/>
              </a:lnSpc>
            </a:pPr>
            <a:endParaRPr lang="en-US" sz="3000" spc="179">
              <a:solidFill>
                <a:srgbClr val="6D123F"/>
              </a:solidFill>
              <a:latin typeface="Roboto Bold"/>
            </a:endParaRPr>
          </a:p>
          <a:p>
            <a:pPr>
              <a:lnSpc>
                <a:spcPts val="6270"/>
              </a:lnSpc>
            </a:pPr>
            <a:r>
              <a:rPr lang="en-US" sz="3000" spc="179">
                <a:solidFill>
                  <a:srgbClr val="6D123F"/>
                </a:solidFill>
                <a:latin typeface="Roboto Bold"/>
              </a:rPr>
              <a:t>Pressure for sexual activity</a:t>
            </a:r>
          </a:p>
          <a:p>
            <a:pPr>
              <a:lnSpc>
                <a:spcPts val="6270"/>
              </a:lnSpc>
            </a:pPr>
            <a:endParaRPr lang="en-US" sz="3000" spc="179">
              <a:solidFill>
                <a:srgbClr val="6D123F"/>
              </a:solidFill>
              <a:latin typeface="Roboto Bold"/>
            </a:endParaRPr>
          </a:p>
          <a:p>
            <a:pPr>
              <a:lnSpc>
                <a:spcPts val="6270"/>
              </a:lnSpc>
            </a:pPr>
            <a:r>
              <a:rPr lang="en-US" sz="3000" spc="179">
                <a:solidFill>
                  <a:srgbClr val="6D123F"/>
                </a:solidFill>
                <a:latin typeface="Roboto Bold"/>
              </a:rPr>
              <a:t>Unwelcome touching</a:t>
            </a:r>
          </a:p>
          <a:p>
            <a:pPr>
              <a:lnSpc>
                <a:spcPts val="6269"/>
              </a:lnSpc>
            </a:pPr>
            <a:endParaRPr lang="en-US" sz="3000" spc="179">
              <a:solidFill>
                <a:srgbClr val="6D123F"/>
              </a:solidFill>
              <a:latin typeface="Roboto Bold"/>
            </a:endParaRPr>
          </a:p>
          <a:p>
            <a:pPr>
              <a:lnSpc>
                <a:spcPts val="6269"/>
              </a:lnSpc>
            </a:pPr>
            <a:r>
              <a:rPr lang="en-US" sz="2999" spc="179">
                <a:solidFill>
                  <a:srgbClr val="6D123F"/>
                </a:solidFill>
                <a:latin typeface="Roboto Bold"/>
              </a:rPr>
              <a:t>Quid pro quo (favor for a favor)</a:t>
            </a:r>
          </a:p>
          <a:p>
            <a:pPr>
              <a:lnSpc>
                <a:spcPts val="6269"/>
              </a:lnSpc>
            </a:pPr>
            <a:endParaRPr lang="en-US" sz="2999" spc="179">
              <a:solidFill>
                <a:srgbClr val="6D123F"/>
              </a:solidFill>
              <a:latin typeface="Roboto Bold"/>
            </a:endParaRPr>
          </a:p>
          <a:p>
            <a:pPr>
              <a:lnSpc>
                <a:spcPts val="6269"/>
              </a:lnSpc>
            </a:pPr>
            <a:r>
              <a:rPr lang="en-US" sz="2999" spc="179">
                <a:solidFill>
                  <a:srgbClr val="6D123F"/>
                </a:solidFill>
                <a:latin typeface="Roboto Bold"/>
              </a:rPr>
              <a:t>Displaying or sending explicit images or using explicit language</a:t>
            </a:r>
          </a:p>
          <a:p>
            <a:pPr>
              <a:lnSpc>
                <a:spcPts val="6269"/>
              </a:lnSpc>
            </a:pPr>
            <a:endParaRPr lang="en-US" sz="2999" spc="179">
              <a:solidFill>
                <a:srgbClr val="6D123F"/>
              </a:solidFill>
              <a:latin typeface="Roboto Bold"/>
            </a:endParaRPr>
          </a:p>
          <a:p>
            <a:pPr>
              <a:lnSpc>
                <a:spcPts val="6269"/>
              </a:lnSpc>
            </a:pPr>
            <a:r>
              <a:rPr lang="en-US" sz="2999" spc="179">
                <a:solidFill>
                  <a:srgbClr val="6D123F"/>
                </a:solidFill>
                <a:latin typeface="Roboto Bold"/>
              </a:rPr>
              <a:t>Threatening to commit a violation of sexual misconduct </a:t>
            </a:r>
          </a:p>
          <a:p>
            <a:pPr algn="l">
              <a:lnSpc>
                <a:spcPts val="6269"/>
              </a:lnSpc>
            </a:pPr>
            <a:endParaRPr lang="en-US" sz="2999" spc="179">
              <a:solidFill>
                <a:srgbClr val="6D123F"/>
              </a:solidFill>
              <a:latin typeface="Roboto Bold"/>
            </a:endParaRPr>
          </a:p>
          <a:p>
            <a:pPr algn="l">
              <a:lnSpc>
                <a:spcPts val="5434"/>
              </a:lnSpc>
            </a:pPr>
            <a:endParaRPr lang="en-US" sz="2999" spc="179">
              <a:solidFill>
                <a:srgbClr val="6D123F"/>
              </a:solidFill>
              <a:latin typeface="Roboto Bold"/>
            </a:endParaRPr>
          </a:p>
          <a:p>
            <a:pPr algn="l">
              <a:lnSpc>
                <a:spcPts val="5434"/>
              </a:lnSpc>
            </a:pPr>
            <a:endParaRPr lang="en-US" sz="2999" spc="179">
              <a:solidFill>
                <a:srgbClr val="6D123F"/>
              </a:solidFill>
              <a:latin typeface="Roboto Bold"/>
            </a:endParaRPr>
          </a:p>
          <a:p>
            <a:pPr algn="l">
              <a:lnSpc>
                <a:spcPts val="5434"/>
              </a:lnSpc>
            </a:pPr>
            <a:endParaRPr lang="en-US" sz="2999" spc="179">
              <a:solidFill>
                <a:srgbClr val="6D123F"/>
              </a:solidFill>
              <a:latin typeface="Roboto Bold"/>
            </a:endParaRPr>
          </a:p>
        </p:txBody>
      </p:sp>
      <p:sp>
        <p:nvSpPr>
          <p:cNvPr id="4" name="Freeform 4"/>
          <p:cNvSpPr/>
          <p:nvPr/>
        </p:nvSpPr>
        <p:spPr>
          <a:xfrm>
            <a:off x="7069906" y="309643"/>
            <a:ext cx="585163" cy="535424"/>
          </a:xfrm>
          <a:custGeom>
            <a:avLst/>
            <a:gdLst/>
            <a:ahLst/>
            <a:cxnLst/>
            <a:rect l="l" t="t" r="r" b="b"/>
            <a:pathLst>
              <a:path w="585163" h="535424">
                <a:moveTo>
                  <a:pt x="0" y="0"/>
                </a:moveTo>
                <a:lnTo>
                  <a:pt x="585163" y="0"/>
                </a:lnTo>
                <a:lnTo>
                  <a:pt x="585163" y="535424"/>
                </a:lnTo>
                <a:lnTo>
                  <a:pt x="0" y="5354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TextBox 5"/>
          <p:cNvSpPr txBox="1"/>
          <p:nvPr/>
        </p:nvSpPr>
        <p:spPr>
          <a:xfrm>
            <a:off x="701855" y="3113381"/>
            <a:ext cx="5540774" cy="2762250"/>
          </a:xfrm>
          <a:prstGeom prst="rect">
            <a:avLst/>
          </a:prstGeom>
        </p:spPr>
        <p:txBody>
          <a:bodyPr lIns="0" tIns="0" rIns="0" bIns="0" rtlCol="0" anchor="t">
            <a:spAutoFit/>
          </a:bodyPr>
          <a:lstStyle/>
          <a:p>
            <a:pPr>
              <a:lnSpc>
                <a:spcPts val="7200"/>
              </a:lnSpc>
            </a:pPr>
            <a:r>
              <a:rPr lang="en-US" sz="6000" spc="300">
                <a:solidFill>
                  <a:srgbClr val="FFFFFF"/>
                </a:solidFill>
                <a:latin typeface="Roboto Condensed Bold"/>
              </a:rPr>
              <a:t>EXAMPLES OF </a:t>
            </a:r>
          </a:p>
          <a:p>
            <a:pPr>
              <a:lnSpc>
                <a:spcPts val="7200"/>
              </a:lnSpc>
            </a:pPr>
            <a:r>
              <a:rPr lang="en-US" sz="6000" spc="300">
                <a:solidFill>
                  <a:srgbClr val="FFFFFF"/>
                </a:solidFill>
                <a:latin typeface="Roboto Condensed Bold"/>
              </a:rPr>
              <a:t>SEXUAL</a:t>
            </a:r>
          </a:p>
          <a:p>
            <a:pPr algn="l">
              <a:lnSpc>
                <a:spcPts val="7200"/>
              </a:lnSpc>
            </a:pPr>
            <a:r>
              <a:rPr lang="en-US" sz="6000" spc="300">
                <a:solidFill>
                  <a:srgbClr val="FFFFFF"/>
                </a:solidFill>
                <a:latin typeface="Roboto Condensed Bold"/>
              </a:rPr>
              <a:t>HARRASSMENT</a:t>
            </a:r>
          </a:p>
        </p:txBody>
      </p:sp>
      <p:sp>
        <p:nvSpPr>
          <p:cNvPr id="6" name="TextBox 6"/>
          <p:cNvSpPr txBox="1"/>
          <p:nvPr/>
        </p:nvSpPr>
        <p:spPr>
          <a:xfrm>
            <a:off x="-5937785" y="9837994"/>
            <a:ext cx="9633658" cy="316230"/>
          </a:xfrm>
          <a:prstGeom prst="rect">
            <a:avLst/>
          </a:prstGeom>
        </p:spPr>
        <p:txBody>
          <a:bodyPr lIns="0" tIns="0" rIns="0" bIns="0" rtlCol="0" anchor="t">
            <a:spAutoFit/>
          </a:bodyPr>
          <a:lstStyle/>
          <a:p>
            <a:pPr algn="r">
              <a:lnSpc>
                <a:spcPts val="2520"/>
              </a:lnSpc>
            </a:pPr>
            <a:r>
              <a:rPr lang="en-US" sz="1800" spc="144">
                <a:solidFill>
                  <a:srgbClr val="FFFFFF"/>
                </a:solidFill>
                <a:latin typeface="Roboto"/>
              </a:rPr>
              <a:t>Howard Community College </a:t>
            </a:r>
          </a:p>
        </p:txBody>
      </p:sp>
      <p:sp>
        <p:nvSpPr>
          <p:cNvPr id="7" name="Freeform 7"/>
          <p:cNvSpPr/>
          <p:nvPr/>
        </p:nvSpPr>
        <p:spPr>
          <a:xfrm>
            <a:off x="7069906" y="1757425"/>
            <a:ext cx="585163" cy="535424"/>
          </a:xfrm>
          <a:custGeom>
            <a:avLst/>
            <a:gdLst/>
            <a:ahLst/>
            <a:cxnLst/>
            <a:rect l="l" t="t" r="r" b="b"/>
            <a:pathLst>
              <a:path w="585163" h="535424">
                <a:moveTo>
                  <a:pt x="0" y="0"/>
                </a:moveTo>
                <a:lnTo>
                  <a:pt x="585163" y="0"/>
                </a:lnTo>
                <a:lnTo>
                  <a:pt x="585163" y="535424"/>
                </a:lnTo>
                <a:lnTo>
                  <a:pt x="0" y="5354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Freeform 8"/>
          <p:cNvSpPr/>
          <p:nvPr/>
        </p:nvSpPr>
        <p:spPr>
          <a:xfrm>
            <a:off x="7069906" y="5143500"/>
            <a:ext cx="585163" cy="535424"/>
          </a:xfrm>
          <a:custGeom>
            <a:avLst/>
            <a:gdLst/>
            <a:ahLst/>
            <a:cxnLst/>
            <a:rect l="l" t="t" r="r" b="b"/>
            <a:pathLst>
              <a:path w="585163" h="535424">
                <a:moveTo>
                  <a:pt x="0" y="0"/>
                </a:moveTo>
                <a:lnTo>
                  <a:pt x="585163" y="0"/>
                </a:lnTo>
                <a:lnTo>
                  <a:pt x="585163" y="535424"/>
                </a:lnTo>
                <a:lnTo>
                  <a:pt x="0" y="5354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a:off x="7069906" y="3516983"/>
            <a:ext cx="585163" cy="535424"/>
          </a:xfrm>
          <a:custGeom>
            <a:avLst/>
            <a:gdLst/>
            <a:ahLst/>
            <a:cxnLst/>
            <a:rect l="l" t="t" r="r" b="b"/>
            <a:pathLst>
              <a:path w="585163" h="535424">
                <a:moveTo>
                  <a:pt x="0" y="0"/>
                </a:moveTo>
                <a:lnTo>
                  <a:pt x="585163" y="0"/>
                </a:lnTo>
                <a:lnTo>
                  <a:pt x="585163" y="535424"/>
                </a:lnTo>
                <a:lnTo>
                  <a:pt x="0" y="5354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Freeform 10"/>
          <p:cNvSpPr/>
          <p:nvPr/>
        </p:nvSpPr>
        <p:spPr>
          <a:xfrm>
            <a:off x="7069906" y="6555058"/>
            <a:ext cx="585163" cy="535424"/>
          </a:xfrm>
          <a:custGeom>
            <a:avLst/>
            <a:gdLst/>
            <a:ahLst/>
            <a:cxnLst/>
            <a:rect l="l" t="t" r="r" b="b"/>
            <a:pathLst>
              <a:path w="585163" h="535424">
                <a:moveTo>
                  <a:pt x="0" y="0"/>
                </a:moveTo>
                <a:lnTo>
                  <a:pt x="585163" y="0"/>
                </a:lnTo>
                <a:lnTo>
                  <a:pt x="585163" y="535425"/>
                </a:lnTo>
                <a:lnTo>
                  <a:pt x="0" y="5354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11"/>
          <p:cNvSpPr/>
          <p:nvPr/>
        </p:nvSpPr>
        <p:spPr>
          <a:xfrm>
            <a:off x="7069906" y="8990588"/>
            <a:ext cx="585163" cy="535424"/>
          </a:xfrm>
          <a:custGeom>
            <a:avLst/>
            <a:gdLst/>
            <a:ahLst/>
            <a:cxnLst/>
            <a:rect l="l" t="t" r="r" b="b"/>
            <a:pathLst>
              <a:path w="585163" h="535424">
                <a:moveTo>
                  <a:pt x="0" y="0"/>
                </a:moveTo>
                <a:lnTo>
                  <a:pt x="585163" y="0"/>
                </a:lnTo>
                <a:lnTo>
                  <a:pt x="585163" y="535424"/>
                </a:lnTo>
                <a:lnTo>
                  <a:pt x="0" y="5354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6D123F"/>
        </a:solidFill>
        <a:effectLst/>
      </p:bgPr>
    </p:bg>
    <p:spTree>
      <p:nvGrpSpPr>
        <p:cNvPr id="1" name=""/>
        <p:cNvGrpSpPr/>
        <p:nvPr/>
      </p:nvGrpSpPr>
      <p:grpSpPr>
        <a:xfrm>
          <a:off x="0" y="0"/>
          <a:ext cx="0" cy="0"/>
          <a:chOff x="0" y="0"/>
          <a:chExt cx="0" cy="0"/>
        </a:xfrm>
      </p:grpSpPr>
      <p:sp>
        <p:nvSpPr>
          <p:cNvPr id="2" name="Freeform 2"/>
          <p:cNvSpPr/>
          <p:nvPr/>
        </p:nvSpPr>
        <p:spPr>
          <a:xfrm>
            <a:off x="11791950" y="-716056"/>
            <a:ext cx="7547973" cy="11719112"/>
          </a:xfrm>
          <a:custGeom>
            <a:avLst/>
            <a:gdLst/>
            <a:ahLst/>
            <a:cxnLst/>
            <a:rect l="l" t="t" r="r" b="b"/>
            <a:pathLst>
              <a:path w="7547973" h="11719112">
                <a:moveTo>
                  <a:pt x="0" y="0"/>
                </a:moveTo>
                <a:lnTo>
                  <a:pt x="7547973" y="0"/>
                </a:lnTo>
                <a:lnTo>
                  <a:pt x="7547973" y="11719112"/>
                </a:lnTo>
                <a:lnTo>
                  <a:pt x="0" y="11719112"/>
                </a:lnTo>
                <a:lnTo>
                  <a:pt x="0" y="0"/>
                </a:lnTo>
                <a:close/>
              </a:path>
            </a:pathLst>
          </a:custGeom>
          <a:blipFill>
            <a:blip r:embed="rId2"/>
            <a:stretch>
              <a:fillRect r="-3507"/>
            </a:stretch>
          </a:blipFill>
        </p:spPr>
        <p:txBody>
          <a:bodyPr/>
          <a:lstStyle/>
          <a:p>
            <a:endParaRPr lang="en-US"/>
          </a:p>
        </p:txBody>
      </p:sp>
      <p:grpSp>
        <p:nvGrpSpPr>
          <p:cNvPr id="3" name="Group 3"/>
          <p:cNvGrpSpPr/>
          <p:nvPr/>
        </p:nvGrpSpPr>
        <p:grpSpPr>
          <a:xfrm>
            <a:off x="787390" y="431681"/>
            <a:ext cx="8632423" cy="1213889"/>
            <a:chOff x="0" y="0"/>
            <a:chExt cx="11509897" cy="1618519"/>
          </a:xfrm>
        </p:grpSpPr>
        <p:sp>
          <p:nvSpPr>
            <p:cNvPr id="4" name="AutoShape 4"/>
            <p:cNvSpPr/>
            <p:nvPr/>
          </p:nvSpPr>
          <p:spPr>
            <a:xfrm>
              <a:off x="0" y="1543247"/>
              <a:ext cx="11485490" cy="75272"/>
            </a:xfrm>
            <a:prstGeom prst="rect">
              <a:avLst/>
            </a:prstGeom>
            <a:solidFill>
              <a:srgbClr val="FFFFFF"/>
            </a:solidFill>
          </p:spPr>
          <p:txBody>
            <a:bodyPr/>
            <a:lstStyle/>
            <a:p>
              <a:endParaRPr lang="en-US"/>
            </a:p>
          </p:txBody>
        </p:sp>
        <p:sp>
          <p:nvSpPr>
            <p:cNvPr id="5" name="TextBox 5"/>
            <p:cNvSpPr txBox="1"/>
            <p:nvPr/>
          </p:nvSpPr>
          <p:spPr>
            <a:xfrm>
              <a:off x="0" y="-9525"/>
              <a:ext cx="11509897" cy="1093439"/>
            </a:xfrm>
            <a:prstGeom prst="rect">
              <a:avLst/>
            </a:prstGeom>
          </p:spPr>
          <p:txBody>
            <a:bodyPr lIns="0" tIns="0" rIns="0" bIns="0" rtlCol="0" anchor="t">
              <a:spAutoFit/>
            </a:bodyPr>
            <a:lstStyle/>
            <a:p>
              <a:pPr algn="l">
                <a:lnSpc>
                  <a:spcPts val="6401"/>
                </a:lnSpc>
              </a:pPr>
              <a:r>
                <a:rPr lang="en-US" sz="5334" spc="266">
                  <a:solidFill>
                    <a:srgbClr val="FFFFFF"/>
                  </a:solidFill>
                  <a:latin typeface="Roboto Condensed Bold"/>
                </a:rPr>
                <a:t>SEXUAL ASSAULT</a:t>
              </a:r>
            </a:p>
          </p:txBody>
        </p:sp>
      </p:grpSp>
      <p:sp>
        <p:nvSpPr>
          <p:cNvPr id="6" name="TextBox 6"/>
          <p:cNvSpPr txBox="1"/>
          <p:nvPr/>
        </p:nvSpPr>
        <p:spPr>
          <a:xfrm>
            <a:off x="787390" y="2229329"/>
            <a:ext cx="10214086" cy="7941310"/>
          </a:xfrm>
          <a:prstGeom prst="rect">
            <a:avLst/>
          </a:prstGeom>
        </p:spPr>
        <p:txBody>
          <a:bodyPr lIns="0" tIns="0" rIns="0" bIns="0" rtlCol="0" anchor="t">
            <a:spAutoFit/>
          </a:bodyPr>
          <a:lstStyle/>
          <a:p>
            <a:pPr>
              <a:lnSpc>
                <a:spcPts val="5600"/>
              </a:lnSpc>
            </a:pPr>
            <a:r>
              <a:rPr lang="en-US" sz="4000">
                <a:solidFill>
                  <a:srgbClr val="FFFFFF"/>
                </a:solidFill>
                <a:latin typeface="Open Sans"/>
              </a:rPr>
              <a:t>Any type of sexual contact or behavior that occurs without the explicit consent of the recipient</a:t>
            </a:r>
          </a:p>
          <a:p>
            <a:pPr>
              <a:lnSpc>
                <a:spcPts val="5600"/>
              </a:lnSpc>
            </a:pPr>
            <a:endParaRPr lang="en-US" sz="4000">
              <a:solidFill>
                <a:srgbClr val="FFFFFF"/>
              </a:solidFill>
              <a:latin typeface="Open Sans"/>
            </a:endParaRPr>
          </a:p>
          <a:p>
            <a:pPr marL="863606" lvl="1" indent="-431803">
              <a:lnSpc>
                <a:spcPts val="5600"/>
              </a:lnSpc>
              <a:buFont typeface="Arial"/>
              <a:buChar char="•"/>
            </a:pPr>
            <a:r>
              <a:rPr lang="en-US" sz="4000">
                <a:solidFill>
                  <a:srgbClr val="FFFFFF"/>
                </a:solidFill>
                <a:latin typeface="Open Sans"/>
              </a:rPr>
              <a:t>Incest</a:t>
            </a:r>
          </a:p>
          <a:p>
            <a:pPr marL="863606" lvl="1" indent="-431803">
              <a:lnSpc>
                <a:spcPts val="5600"/>
              </a:lnSpc>
              <a:buFont typeface="Arial"/>
              <a:buChar char="•"/>
            </a:pPr>
            <a:r>
              <a:rPr lang="en-US" sz="4000">
                <a:solidFill>
                  <a:srgbClr val="FFFFFF"/>
                </a:solidFill>
                <a:latin typeface="Open Sans"/>
              </a:rPr>
              <a:t>Non-consensual sexual contact</a:t>
            </a:r>
          </a:p>
          <a:p>
            <a:pPr marL="1727212" lvl="2" indent="-575737">
              <a:lnSpc>
                <a:spcPts val="5600"/>
              </a:lnSpc>
              <a:buFont typeface="Arial"/>
              <a:buChar char="⚬"/>
            </a:pPr>
            <a:r>
              <a:rPr lang="en-US" sz="4000">
                <a:solidFill>
                  <a:srgbClr val="FFFFFF"/>
                </a:solidFill>
                <a:latin typeface="Open Sans"/>
              </a:rPr>
              <a:t>Touching of intimate body parts</a:t>
            </a:r>
          </a:p>
          <a:p>
            <a:pPr marL="863606" lvl="1" indent="-431803">
              <a:lnSpc>
                <a:spcPts val="5600"/>
              </a:lnSpc>
              <a:buFont typeface="Arial"/>
              <a:buChar char="•"/>
            </a:pPr>
            <a:r>
              <a:rPr lang="en-US" sz="4000">
                <a:solidFill>
                  <a:srgbClr val="FFFFFF"/>
                </a:solidFill>
                <a:latin typeface="Open Sans"/>
              </a:rPr>
              <a:t>Non-consensual sexual intercourse</a:t>
            </a:r>
          </a:p>
          <a:p>
            <a:pPr marL="1727212" lvl="2" indent="-575737">
              <a:lnSpc>
                <a:spcPts val="5600"/>
              </a:lnSpc>
              <a:buFont typeface="Arial"/>
              <a:buChar char="⚬"/>
            </a:pPr>
            <a:r>
              <a:rPr lang="en-US" sz="4000">
                <a:solidFill>
                  <a:srgbClr val="FFFFFF"/>
                </a:solidFill>
                <a:latin typeface="Open Sans"/>
              </a:rPr>
              <a:t>Penetration</a:t>
            </a:r>
          </a:p>
          <a:p>
            <a:pPr>
              <a:lnSpc>
                <a:spcPts val="5600"/>
              </a:lnSpc>
            </a:pPr>
            <a:endParaRPr lang="en-US" sz="4000">
              <a:solidFill>
                <a:srgbClr val="FFFFFF"/>
              </a:solidFill>
              <a:latin typeface="Open Sans"/>
            </a:endParaRPr>
          </a:p>
          <a:p>
            <a:pPr algn="ctr">
              <a:lnSpc>
                <a:spcPts val="7279"/>
              </a:lnSpc>
            </a:pPr>
            <a:endParaRPr lang="en-US" sz="4000">
              <a:solidFill>
                <a:srgbClr val="FFFFFF"/>
              </a:solidFill>
              <a:latin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6D123F"/>
        </a:solidFill>
        <a:effectLst/>
      </p:bgPr>
    </p:bg>
    <p:spTree>
      <p:nvGrpSpPr>
        <p:cNvPr id="1" name=""/>
        <p:cNvGrpSpPr/>
        <p:nvPr/>
      </p:nvGrpSpPr>
      <p:grpSpPr>
        <a:xfrm>
          <a:off x="0" y="0"/>
          <a:ext cx="0" cy="0"/>
          <a:chOff x="0" y="0"/>
          <a:chExt cx="0" cy="0"/>
        </a:xfrm>
      </p:grpSpPr>
      <p:grpSp>
        <p:nvGrpSpPr>
          <p:cNvPr id="2" name="Group 2"/>
          <p:cNvGrpSpPr/>
          <p:nvPr/>
        </p:nvGrpSpPr>
        <p:grpSpPr>
          <a:xfrm>
            <a:off x="787390" y="431681"/>
            <a:ext cx="8632423" cy="1213889"/>
            <a:chOff x="0" y="0"/>
            <a:chExt cx="11509897" cy="1618519"/>
          </a:xfrm>
        </p:grpSpPr>
        <p:sp>
          <p:nvSpPr>
            <p:cNvPr id="3" name="AutoShape 3"/>
            <p:cNvSpPr/>
            <p:nvPr/>
          </p:nvSpPr>
          <p:spPr>
            <a:xfrm>
              <a:off x="0" y="1543247"/>
              <a:ext cx="11485490" cy="75272"/>
            </a:xfrm>
            <a:prstGeom prst="rect">
              <a:avLst/>
            </a:prstGeom>
            <a:solidFill>
              <a:srgbClr val="FFFFFF"/>
            </a:solidFill>
          </p:spPr>
          <p:txBody>
            <a:bodyPr/>
            <a:lstStyle/>
            <a:p>
              <a:endParaRPr lang="en-US"/>
            </a:p>
          </p:txBody>
        </p:sp>
        <p:sp>
          <p:nvSpPr>
            <p:cNvPr id="4" name="TextBox 4"/>
            <p:cNvSpPr txBox="1"/>
            <p:nvPr/>
          </p:nvSpPr>
          <p:spPr>
            <a:xfrm>
              <a:off x="0" y="-9525"/>
              <a:ext cx="11509897" cy="1093439"/>
            </a:xfrm>
            <a:prstGeom prst="rect">
              <a:avLst/>
            </a:prstGeom>
          </p:spPr>
          <p:txBody>
            <a:bodyPr lIns="0" tIns="0" rIns="0" bIns="0" rtlCol="0" anchor="t">
              <a:spAutoFit/>
            </a:bodyPr>
            <a:lstStyle/>
            <a:p>
              <a:pPr algn="l">
                <a:lnSpc>
                  <a:spcPts val="6401"/>
                </a:lnSpc>
              </a:pPr>
              <a:r>
                <a:rPr lang="en-US" sz="5334" spc="266">
                  <a:solidFill>
                    <a:srgbClr val="FFFFFF"/>
                  </a:solidFill>
                  <a:latin typeface="Roboto Condensed Bold"/>
                </a:rPr>
                <a:t>CONSENT</a:t>
              </a:r>
            </a:p>
          </p:txBody>
        </p:sp>
      </p:grpSp>
      <p:sp>
        <p:nvSpPr>
          <p:cNvPr id="5" name="TextBox 5"/>
          <p:cNvSpPr txBox="1"/>
          <p:nvPr/>
        </p:nvSpPr>
        <p:spPr>
          <a:xfrm>
            <a:off x="436126" y="1746574"/>
            <a:ext cx="14211798" cy="9043035"/>
          </a:xfrm>
          <a:prstGeom prst="rect">
            <a:avLst/>
          </a:prstGeom>
        </p:spPr>
        <p:txBody>
          <a:bodyPr lIns="0" tIns="0" rIns="0" bIns="0" rtlCol="0" anchor="t">
            <a:spAutoFit/>
          </a:bodyPr>
          <a:lstStyle/>
          <a:p>
            <a:pPr marL="755659" lvl="1" indent="-377829">
              <a:lnSpc>
                <a:spcPts val="4900"/>
              </a:lnSpc>
              <a:buFont typeface="Arial"/>
              <a:buChar char="•"/>
            </a:pPr>
            <a:r>
              <a:rPr lang="en-US" sz="3500">
                <a:solidFill>
                  <a:srgbClr val="FFFFFF"/>
                </a:solidFill>
                <a:latin typeface="Open Sans"/>
              </a:rPr>
              <a:t>Permission to act through words or actions</a:t>
            </a:r>
          </a:p>
          <a:p>
            <a:pPr>
              <a:lnSpc>
                <a:spcPts val="4900"/>
              </a:lnSpc>
            </a:pPr>
            <a:endParaRPr lang="en-US" sz="3500">
              <a:solidFill>
                <a:srgbClr val="FFFFFF"/>
              </a:solidFill>
              <a:latin typeface="Open Sans"/>
            </a:endParaRPr>
          </a:p>
          <a:p>
            <a:pPr marL="755659" lvl="1" indent="-377829">
              <a:lnSpc>
                <a:spcPts val="4900"/>
              </a:lnSpc>
              <a:buFont typeface="Arial"/>
              <a:buChar char="•"/>
            </a:pPr>
            <a:r>
              <a:rPr lang="en-US" sz="3500">
                <a:solidFill>
                  <a:srgbClr val="FFFFFF"/>
                </a:solidFill>
                <a:latin typeface="Open Sans"/>
              </a:rPr>
              <a:t>Clear, voluntary, mutually understood, for each act</a:t>
            </a:r>
          </a:p>
          <a:p>
            <a:pPr>
              <a:lnSpc>
                <a:spcPts val="4900"/>
              </a:lnSpc>
            </a:pPr>
            <a:endParaRPr lang="en-US" sz="3500">
              <a:solidFill>
                <a:srgbClr val="FFFFFF"/>
              </a:solidFill>
              <a:latin typeface="Open Sans"/>
            </a:endParaRPr>
          </a:p>
          <a:p>
            <a:pPr marL="755659" lvl="1" indent="-377829">
              <a:lnSpc>
                <a:spcPts val="4900"/>
              </a:lnSpc>
              <a:buFont typeface="Arial"/>
              <a:buChar char="•"/>
            </a:pPr>
            <a:r>
              <a:rPr lang="en-US" sz="3500">
                <a:solidFill>
                  <a:srgbClr val="FFFFFF"/>
                </a:solidFill>
                <a:latin typeface="Open Sans"/>
              </a:rPr>
              <a:t>Active not passive</a:t>
            </a:r>
          </a:p>
          <a:p>
            <a:pPr>
              <a:lnSpc>
                <a:spcPts val="4900"/>
              </a:lnSpc>
            </a:pPr>
            <a:endParaRPr lang="en-US" sz="3500">
              <a:solidFill>
                <a:srgbClr val="FFFFFF"/>
              </a:solidFill>
              <a:latin typeface="Open Sans"/>
            </a:endParaRPr>
          </a:p>
          <a:p>
            <a:pPr marL="755659" lvl="1" indent="-377829">
              <a:lnSpc>
                <a:spcPts val="4900"/>
              </a:lnSpc>
              <a:buFont typeface="Arial"/>
              <a:buChar char="•"/>
            </a:pPr>
            <a:r>
              <a:rPr lang="en-US" sz="3500">
                <a:solidFill>
                  <a:srgbClr val="FFFFFF"/>
                </a:solidFill>
                <a:latin typeface="Open Sans"/>
              </a:rPr>
              <a:t>Given freely, no use of force or coercion</a:t>
            </a:r>
          </a:p>
          <a:p>
            <a:pPr>
              <a:lnSpc>
                <a:spcPts val="4900"/>
              </a:lnSpc>
            </a:pPr>
            <a:endParaRPr lang="en-US" sz="3500">
              <a:solidFill>
                <a:srgbClr val="FFFFFF"/>
              </a:solidFill>
              <a:latin typeface="Open Sans"/>
            </a:endParaRPr>
          </a:p>
          <a:p>
            <a:pPr marL="755659" lvl="1" indent="-377829">
              <a:lnSpc>
                <a:spcPts val="4900"/>
              </a:lnSpc>
              <a:buFont typeface="Arial"/>
              <a:buChar char="•"/>
            </a:pPr>
            <a:r>
              <a:rPr lang="en-US" sz="3500">
                <a:solidFill>
                  <a:srgbClr val="FFFFFF"/>
                </a:solidFill>
                <a:latin typeface="Open Sans"/>
              </a:rPr>
              <a:t>Knowingly, cannot be under 16 or incapacitated</a:t>
            </a:r>
          </a:p>
          <a:p>
            <a:pPr>
              <a:lnSpc>
                <a:spcPts val="4900"/>
              </a:lnSpc>
            </a:pPr>
            <a:endParaRPr lang="en-US" sz="3500">
              <a:solidFill>
                <a:srgbClr val="FFFFFF"/>
              </a:solidFill>
              <a:latin typeface="Open Sans"/>
            </a:endParaRPr>
          </a:p>
          <a:p>
            <a:pPr marL="755659" lvl="1" indent="-377829">
              <a:lnSpc>
                <a:spcPts val="4900"/>
              </a:lnSpc>
              <a:buFont typeface="Arial"/>
              <a:buChar char="•"/>
            </a:pPr>
            <a:r>
              <a:rPr lang="en-US" sz="3500">
                <a:solidFill>
                  <a:srgbClr val="FFFFFF"/>
                </a:solidFill>
                <a:latin typeface="Open Sans"/>
              </a:rPr>
              <a:t>Specific- permission for each activity</a:t>
            </a:r>
          </a:p>
          <a:p>
            <a:pPr>
              <a:lnSpc>
                <a:spcPts val="4900"/>
              </a:lnSpc>
            </a:pPr>
            <a:endParaRPr lang="en-US" sz="3500">
              <a:solidFill>
                <a:srgbClr val="FFFFFF"/>
              </a:solidFill>
              <a:latin typeface="Open Sans"/>
            </a:endParaRPr>
          </a:p>
          <a:p>
            <a:pPr>
              <a:lnSpc>
                <a:spcPts val="5600"/>
              </a:lnSpc>
            </a:pPr>
            <a:endParaRPr lang="en-US" sz="3500">
              <a:solidFill>
                <a:srgbClr val="FFFFFF"/>
              </a:solidFill>
              <a:latin typeface="Open Sans"/>
            </a:endParaRPr>
          </a:p>
          <a:p>
            <a:pPr algn="ctr">
              <a:lnSpc>
                <a:spcPts val="7279"/>
              </a:lnSpc>
            </a:pPr>
            <a:endParaRPr lang="en-US" sz="3500">
              <a:solidFill>
                <a:srgbClr val="FFFFFF"/>
              </a:solidFill>
              <a:latin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6D123F"/>
        </a:solidFill>
        <a:effectLst/>
      </p:bgPr>
    </p:bg>
    <p:spTree>
      <p:nvGrpSpPr>
        <p:cNvPr id="1" name=""/>
        <p:cNvGrpSpPr/>
        <p:nvPr/>
      </p:nvGrpSpPr>
      <p:grpSpPr>
        <a:xfrm>
          <a:off x="0" y="0"/>
          <a:ext cx="0" cy="0"/>
          <a:chOff x="0" y="0"/>
          <a:chExt cx="0" cy="0"/>
        </a:xfrm>
      </p:grpSpPr>
      <p:grpSp>
        <p:nvGrpSpPr>
          <p:cNvPr id="2" name="Group 2"/>
          <p:cNvGrpSpPr/>
          <p:nvPr/>
        </p:nvGrpSpPr>
        <p:grpSpPr>
          <a:xfrm>
            <a:off x="787390" y="431681"/>
            <a:ext cx="8632423" cy="1213889"/>
            <a:chOff x="0" y="0"/>
            <a:chExt cx="11509897" cy="1618519"/>
          </a:xfrm>
        </p:grpSpPr>
        <p:sp>
          <p:nvSpPr>
            <p:cNvPr id="3" name="AutoShape 3"/>
            <p:cNvSpPr/>
            <p:nvPr/>
          </p:nvSpPr>
          <p:spPr>
            <a:xfrm>
              <a:off x="0" y="1543247"/>
              <a:ext cx="11485490" cy="75272"/>
            </a:xfrm>
            <a:prstGeom prst="rect">
              <a:avLst/>
            </a:prstGeom>
            <a:solidFill>
              <a:srgbClr val="FFFFFF"/>
            </a:solidFill>
          </p:spPr>
          <p:txBody>
            <a:bodyPr/>
            <a:lstStyle/>
            <a:p>
              <a:endParaRPr lang="en-US"/>
            </a:p>
          </p:txBody>
        </p:sp>
        <p:sp>
          <p:nvSpPr>
            <p:cNvPr id="4" name="TextBox 4"/>
            <p:cNvSpPr txBox="1"/>
            <p:nvPr/>
          </p:nvSpPr>
          <p:spPr>
            <a:xfrm>
              <a:off x="0" y="-9525"/>
              <a:ext cx="11509897" cy="1093439"/>
            </a:xfrm>
            <a:prstGeom prst="rect">
              <a:avLst/>
            </a:prstGeom>
          </p:spPr>
          <p:txBody>
            <a:bodyPr lIns="0" tIns="0" rIns="0" bIns="0" rtlCol="0" anchor="t">
              <a:spAutoFit/>
            </a:bodyPr>
            <a:lstStyle/>
            <a:p>
              <a:pPr algn="l">
                <a:lnSpc>
                  <a:spcPts val="6401"/>
                </a:lnSpc>
              </a:pPr>
              <a:r>
                <a:rPr lang="en-US" sz="5334" spc="266">
                  <a:solidFill>
                    <a:srgbClr val="FFFFFF"/>
                  </a:solidFill>
                  <a:latin typeface="Roboto Condensed Bold"/>
                </a:rPr>
                <a:t>CONSENT </a:t>
              </a:r>
            </a:p>
          </p:txBody>
        </p:sp>
      </p:grpSp>
      <p:pic>
        <p:nvPicPr>
          <p:cNvPr id="5" name="Picture 5"/>
          <p:cNvPicPr>
            <a:picLocks noChangeAspect="1"/>
          </p:cNvPicPr>
          <p:nvPr>
            <a:videoFile r:link="rId1"/>
          </p:nvPr>
        </p:nvPicPr>
        <p:blipFill>
          <a:blip r:embed="rId3"/>
          <a:stretch>
            <a:fillRect/>
          </a:stretch>
        </p:blipFill>
        <p:spPr>
          <a:xfrm>
            <a:off x="2673546" y="2250305"/>
            <a:ext cx="12458659" cy="700799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6D123F"/>
        </a:solidFill>
        <a:effectLst/>
      </p:bgPr>
    </p:bg>
    <p:spTree>
      <p:nvGrpSpPr>
        <p:cNvPr id="1" name=""/>
        <p:cNvGrpSpPr/>
        <p:nvPr/>
      </p:nvGrpSpPr>
      <p:grpSpPr>
        <a:xfrm>
          <a:off x="0" y="0"/>
          <a:ext cx="0" cy="0"/>
          <a:chOff x="0" y="0"/>
          <a:chExt cx="0" cy="0"/>
        </a:xfrm>
      </p:grpSpPr>
      <p:sp>
        <p:nvSpPr>
          <p:cNvPr id="2" name="Freeform 2"/>
          <p:cNvSpPr/>
          <p:nvPr/>
        </p:nvSpPr>
        <p:spPr>
          <a:xfrm>
            <a:off x="11791950" y="-716056"/>
            <a:ext cx="7547973" cy="11719112"/>
          </a:xfrm>
          <a:custGeom>
            <a:avLst/>
            <a:gdLst/>
            <a:ahLst/>
            <a:cxnLst/>
            <a:rect l="l" t="t" r="r" b="b"/>
            <a:pathLst>
              <a:path w="7547973" h="11719112">
                <a:moveTo>
                  <a:pt x="0" y="0"/>
                </a:moveTo>
                <a:lnTo>
                  <a:pt x="7547973" y="0"/>
                </a:lnTo>
                <a:lnTo>
                  <a:pt x="7547973" y="11719112"/>
                </a:lnTo>
                <a:lnTo>
                  <a:pt x="0" y="11719112"/>
                </a:lnTo>
                <a:lnTo>
                  <a:pt x="0" y="0"/>
                </a:lnTo>
                <a:close/>
              </a:path>
            </a:pathLst>
          </a:custGeom>
          <a:blipFill>
            <a:blip r:embed="rId2"/>
            <a:stretch>
              <a:fillRect l="-66446" r="-66446"/>
            </a:stretch>
          </a:blipFill>
        </p:spPr>
        <p:txBody>
          <a:bodyPr/>
          <a:lstStyle/>
          <a:p>
            <a:endParaRPr lang="en-US"/>
          </a:p>
        </p:txBody>
      </p:sp>
      <p:grpSp>
        <p:nvGrpSpPr>
          <p:cNvPr id="3" name="Group 3"/>
          <p:cNvGrpSpPr/>
          <p:nvPr/>
        </p:nvGrpSpPr>
        <p:grpSpPr>
          <a:xfrm>
            <a:off x="787390" y="431681"/>
            <a:ext cx="8632423" cy="1213889"/>
            <a:chOff x="0" y="0"/>
            <a:chExt cx="11509897" cy="1618519"/>
          </a:xfrm>
        </p:grpSpPr>
        <p:sp>
          <p:nvSpPr>
            <p:cNvPr id="4" name="AutoShape 4"/>
            <p:cNvSpPr/>
            <p:nvPr/>
          </p:nvSpPr>
          <p:spPr>
            <a:xfrm>
              <a:off x="0" y="1543247"/>
              <a:ext cx="11485490" cy="75272"/>
            </a:xfrm>
            <a:prstGeom prst="rect">
              <a:avLst/>
            </a:prstGeom>
            <a:solidFill>
              <a:srgbClr val="FFFFFF"/>
            </a:solidFill>
          </p:spPr>
          <p:txBody>
            <a:bodyPr/>
            <a:lstStyle/>
            <a:p>
              <a:endParaRPr lang="en-US"/>
            </a:p>
          </p:txBody>
        </p:sp>
        <p:sp>
          <p:nvSpPr>
            <p:cNvPr id="5" name="TextBox 5"/>
            <p:cNvSpPr txBox="1"/>
            <p:nvPr/>
          </p:nvSpPr>
          <p:spPr>
            <a:xfrm>
              <a:off x="0" y="-9525"/>
              <a:ext cx="11509897" cy="1093439"/>
            </a:xfrm>
            <a:prstGeom prst="rect">
              <a:avLst/>
            </a:prstGeom>
          </p:spPr>
          <p:txBody>
            <a:bodyPr lIns="0" tIns="0" rIns="0" bIns="0" rtlCol="0" anchor="t">
              <a:spAutoFit/>
            </a:bodyPr>
            <a:lstStyle/>
            <a:p>
              <a:pPr algn="l">
                <a:lnSpc>
                  <a:spcPts val="6401"/>
                </a:lnSpc>
              </a:pPr>
              <a:r>
                <a:rPr lang="en-US" sz="5334" spc="266">
                  <a:solidFill>
                    <a:srgbClr val="FFFFFF"/>
                  </a:solidFill>
                  <a:latin typeface="Roboto Condensed Bold"/>
                </a:rPr>
                <a:t>SEXUAL EXPLOITATION</a:t>
              </a:r>
            </a:p>
          </p:txBody>
        </p:sp>
      </p:grpSp>
      <p:sp>
        <p:nvSpPr>
          <p:cNvPr id="6" name="TextBox 6"/>
          <p:cNvSpPr txBox="1"/>
          <p:nvPr/>
        </p:nvSpPr>
        <p:spPr>
          <a:xfrm>
            <a:off x="787390" y="2229329"/>
            <a:ext cx="10214086" cy="5421630"/>
          </a:xfrm>
          <a:prstGeom prst="rect">
            <a:avLst/>
          </a:prstGeom>
        </p:spPr>
        <p:txBody>
          <a:bodyPr lIns="0" tIns="0" rIns="0" bIns="0" rtlCol="0" anchor="t">
            <a:spAutoFit/>
          </a:bodyPr>
          <a:lstStyle/>
          <a:p>
            <a:pPr>
              <a:lnSpc>
                <a:spcPts val="6160"/>
              </a:lnSpc>
            </a:pPr>
            <a:r>
              <a:rPr lang="en-US" sz="4400">
                <a:solidFill>
                  <a:srgbClr val="FFFFFF"/>
                </a:solidFill>
                <a:latin typeface="Open Sans"/>
              </a:rPr>
              <a:t>Taking non-consensual or abusive sexual advantage of another to benefit anyone other than the person being exploited​</a:t>
            </a:r>
          </a:p>
          <a:p>
            <a:pPr>
              <a:lnSpc>
                <a:spcPts val="5600"/>
              </a:lnSpc>
            </a:pPr>
            <a:endParaRPr lang="en-US" sz="4400">
              <a:solidFill>
                <a:srgbClr val="FFFFFF"/>
              </a:solidFill>
              <a:latin typeface="Open Sans"/>
            </a:endParaRPr>
          </a:p>
          <a:p>
            <a:pPr>
              <a:lnSpc>
                <a:spcPts val="5600"/>
              </a:lnSpc>
            </a:pPr>
            <a:endParaRPr lang="en-US" sz="4400">
              <a:solidFill>
                <a:srgbClr val="FFFFFF"/>
              </a:solidFill>
              <a:latin typeface="Open Sans"/>
            </a:endParaRPr>
          </a:p>
          <a:p>
            <a:pPr algn="ctr">
              <a:lnSpc>
                <a:spcPts val="7279"/>
              </a:lnSpc>
            </a:pPr>
            <a:endParaRPr lang="en-US" sz="4400">
              <a:solidFill>
                <a:srgbClr val="FFFFFF"/>
              </a:solidFill>
              <a:latin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3280568" y="1755598"/>
            <a:ext cx="11851040" cy="6775804"/>
          </a:xfrm>
          <a:prstGeom prst="rect">
            <a:avLst/>
          </a:prstGeom>
          <a:solidFill>
            <a:srgbClr val="6D123F"/>
          </a:solidFill>
        </p:spPr>
        <p:txBody>
          <a:bodyPr/>
          <a:lstStyle/>
          <a:p>
            <a:endParaRPr lang="en-US"/>
          </a:p>
        </p:txBody>
      </p:sp>
      <p:sp>
        <p:nvSpPr>
          <p:cNvPr id="3" name="TextBox 3"/>
          <p:cNvSpPr txBox="1"/>
          <p:nvPr/>
        </p:nvSpPr>
        <p:spPr>
          <a:xfrm>
            <a:off x="6457207" y="255685"/>
            <a:ext cx="13410913" cy="13490892"/>
          </a:xfrm>
          <a:prstGeom prst="rect">
            <a:avLst/>
          </a:prstGeom>
        </p:spPr>
        <p:txBody>
          <a:bodyPr lIns="0" tIns="0" rIns="0" bIns="0" rtlCol="0" anchor="t">
            <a:spAutoFit/>
          </a:bodyPr>
          <a:lstStyle/>
          <a:p>
            <a:pPr>
              <a:lnSpc>
                <a:spcPts val="6061"/>
              </a:lnSpc>
            </a:pPr>
            <a:r>
              <a:rPr lang="en-US" sz="2900" spc="174">
                <a:solidFill>
                  <a:srgbClr val="6D123F"/>
                </a:solidFill>
                <a:latin typeface="Roboto Bold"/>
              </a:rPr>
              <a:t>Sexual voyeurism​</a:t>
            </a:r>
          </a:p>
          <a:p>
            <a:pPr>
              <a:lnSpc>
                <a:spcPts val="6061"/>
              </a:lnSpc>
            </a:pPr>
            <a:r>
              <a:rPr lang="en-US" sz="2900" spc="174">
                <a:solidFill>
                  <a:srgbClr val="6D123F"/>
                </a:solidFill>
                <a:latin typeface="Roboto Bold"/>
              </a:rPr>
              <a:t>Invading privacy​</a:t>
            </a:r>
          </a:p>
          <a:p>
            <a:pPr>
              <a:lnSpc>
                <a:spcPts val="6061"/>
              </a:lnSpc>
            </a:pPr>
            <a:r>
              <a:rPr lang="en-US" sz="2900" spc="174">
                <a:solidFill>
                  <a:srgbClr val="6D123F"/>
                </a:solidFill>
                <a:latin typeface="Roboto Bold"/>
              </a:rPr>
              <a:t>Going beyond the boundaries of consent </a:t>
            </a:r>
          </a:p>
          <a:p>
            <a:pPr>
              <a:lnSpc>
                <a:spcPts val="6061"/>
              </a:lnSpc>
            </a:pPr>
            <a:r>
              <a:rPr lang="en-US" sz="2900" spc="174">
                <a:solidFill>
                  <a:srgbClr val="6D123F"/>
                </a:solidFill>
                <a:latin typeface="Roboto Bold"/>
              </a:rPr>
              <a:t>(such as letting someone hide in a closet to watch you having consensual sex)​</a:t>
            </a:r>
          </a:p>
          <a:p>
            <a:pPr>
              <a:lnSpc>
                <a:spcPts val="6061"/>
              </a:lnSpc>
            </a:pPr>
            <a:r>
              <a:rPr lang="en-US" sz="2900" spc="174">
                <a:solidFill>
                  <a:srgbClr val="6D123F"/>
                </a:solidFill>
                <a:latin typeface="Roboto Bold"/>
              </a:rPr>
              <a:t>Video or audio recording of sexual acts or private </a:t>
            </a:r>
          </a:p>
          <a:p>
            <a:pPr>
              <a:lnSpc>
                <a:spcPts val="6061"/>
              </a:lnSpc>
            </a:pPr>
            <a:r>
              <a:rPr lang="en-US" sz="2900" spc="174">
                <a:solidFill>
                  <a:srgbClr val="6D123F"/>
                </a:solidFill>
                <a:latin typeface="Roboto Bold"/>
              </a:rPr>
              <a:t>activities without consent​</a:t>
            </a:r>
          </a:p>
          <a:p>
            <a:pPr>
              <a:lnSpc>
                <a:spcPts val="6061"/>
              </a:lnSpc>
            </a:pPr>
            <a:r>
              <a:rPr lang="en-US" sz="2900" spc="174">
                <a:solidFill>
                  <a:srgbClr val="6D123F"/>
                </a:solidFill>
                <a:latin typeface="Roboto Bold"/>
              </a:rPr>
              <a:t>Sharing images without consent​</a:t>
            </a:r>
          </a:p>
          <a:p>
            <a:pPr>
              <a:lnSpc>
                <a:spcPts val="6061"/>
              </a:lnSpc>
            </a:pPr>
            <a:r>
              <a:rPr lang="en-US" sz="2900" spc="174">
                <a:solidFill>
                  <a:srgbClr val="6D123F"/>
                </a:solidFill>
                <a:latin typeface="Roboto Bold"/>
              </a:rPr>
              <a:t>Knowingly exposing someone to a sexually transmitted</a:t>
            </a:r>
          </a:p>
          <a:p>
            <a:pPr>
              <a:lnSpc>
                <a:spcPts val="6061"/>
              </a:lnSpc>
            </a:pPr>
            <a:r>
              <a:rPr lang="en-US" sz="2900" spc="174">
                <a:solidFill>
                  <a:srgbClr val="6D123F"/>
                </a:solidFill>
                <a:latin typeface="Roboto Bold"/>
              </a:rPr>
              <a:t> infection (STI) without their knowledge​</a:t>
            </a:r>
          </a:p>
          <a:p>
            <a:pPr>
              <a:lnSpc>
                <a:spcPts val="6061"/>
              </a:lnSpc>
            </a:pPr>
            <a:r>
              <a:rPr lang="en-US" sz="2900" spc="174">
                <a:solidFill>
                  <a:srgbClr val="6D123F"/>
                </a:solidFill>
                <a:latin typeface="Roboto Bold"/>
              </a:rPr>
              <a:t>Administering drugs or alcohol to someone without </a:t>
            </a:r>
          </a:p>
          <a:p>
            <a:pPr>
              <a:lnSpc>
                <a:spcPts val="6061"/>
              </a:lnSpc>
            </a:pPr>
            <a:r>
              <a:rPr lang="en-US" sz="2900" spc="174">
                <a:solidFill>
                  <a:srgbClr val="6D123F"/>
                </a:solidFill>
                <a:latin typeface="Roboto Bold"/>
              </a:rPr>
              <a:t>their knowledge ​</a:t>
            </a:r>
          </a:p>
          <a:p>
            <a:pPr>
              <a:lnSpc>
                <a:spcPts val="6061"/>
              </a:lnSpc>
            </a:pPr>
            <a:r>
              <a:rPr lang="en-US" sz="2900" spc="174">
                <a:solidFill>
                  <a:srgbClr val="6D123F"/>
                </a:solidFill>
                <a:latin typeface="Roboto Bold"/>
              </a:rPr>
              <a:t>Exposing genitals without consent</a:t>
            </a:r>
          </a:p>
          <a:p>
            <a:pPr>
              <a:lnSpc>
                <a:spcPts val="6270"/>
              </a:lnSpc>
            </a:pPr>
            <a:endParaRPr lang="en-US" sz="2900" spc="174">
              <a:solidFill>
                <a:srgbClr val="6D123F"/>
              </a:solidFill>
              <a:latin typeface="Roboto Bold"/>
            </a:endParaRPr>
          </a:p>
          <a:p>
            <a:pPr algn="l">
              <a:lnSpc>
                <a:spcPts val="6269"/>
              </a:lnSpc>
            </a:pPr>
            <a:endParaRPr lang="en-US" sz="2900" spc="174">
              <a:solidFill>
                <a:srgbClr val="6D123F"/>
              </a:solidFill>
              <a:latin typeface="Roboto Bold"/>
            </a:endParaRPr>
          </a:p>
          <a:p>
            <a:pPr algn="l">
              <a:lnSpc>
                <a:spcPts val="5434"/>
              </a:lnSpc>
            </a:pPr>
            <a:endParaRPr lang="en-US" sz="2900" spc="174">
              <a:solidFill>
                <a:srgbClr val="6D123F"/>
              </a:solidFill>
              <a:latin typeface="Roboto Bold"/>
            </a:endParaRPr>
          </a:p>
          <a:p>
            <a:pPr algn="l">
              <a:lnSpc>
                <a:spcPts val="5434"/>
              </a:lnSpc>
            </a:pPr>
            <a:endParaRPr lang="en-US" sz="2900" spc="174">
              <a:solidFill>
                <a:srgbClr val="6D123F"/>
              </a:solidFill>
              <a:latin typeface="Roboto Bold"/>
            </a:endParaRPr>
          </a:p>
          <a:p>
            <a:pPr algn="l">
              <a:lnSpc>
                <a:spcPts val="5434"/>
              </a:lnSpc>
            </a:pPr>
            <a:endParaRPr lang="en-US" sz="2900" spc="174">
              <a:solidFill>
                <a:srgbClr val="6D123F"/>
              </a:solidFill>
              <a:latin typeface="Roboto Bold"/>
            </a:endParaRPr>
          </a:p>
        </p:txBody>
      </p:sp>
      <p:sp>
        <p:nvSpPr>
          <p:cNvPr id="4" name="TextBox 4"/>
          <p:cNvSpPr txBox="1"/>
          <p:nvPr/>
        </p:nvSpPr>
        <p:spPr>
          <a:xfrm>
            <a:off x="282640" y="3731818"/>
            <a:ext cx="5540774" cy="1847850"/>
          </a:xfrm>
          <a:prstGeom prst="rect">
            <a:avLst/>
          </a:prstGeom>
        </p:spPr>
        <p:txBody>
          <a:bodyPr lIns="0" tIns="0" rIns="0" bIns="0" rtlCol="0" anchor="t">
            <a:spAutoFit/>
          </a:bodyPr>
          <a:lstStyle/>
          <a:p>
            <a:pPr>
              <a:lnSpc>
                <a:spcPts val="7200"/>
              </a:lnSpc>
            </a:pPr>
            <a:r>
              <a:rPr lang="en-US" sz="6000" spc="300">
                <a:solidFill>
                  <a:srgbClr val="FFFFFF"/>
                </a:solidFill>
                <a:latin typeface="Roboto Condensed Bold"/>
              </a:rPr>
              <a:t>SEXUAL </a:t>
            </a:r>
          </a:p>
          <a:p>
            <a:pPr algn="l">
              <a:lnSpc>
                <a:spcPts val="7200"/>
              </a:lnSpc>
            </a:pPr>
            <a:r>
              <a:rPr lang="en-US" sz="6000" spc="300">
                <a:solidFill>
                  <a:srgbClr val="FFFFFF"/>
                </a:solidFill>
                <a:latin typeface="Roboto Condensed Bold"/>
              </a:rPr>
              <a:t>EXPLOITATION</a:t>
            </a:r>
          </a:p>
        </p:txBody>
      </p:sp>
      <p:sp>
        <p:nvSpPr>
          <p:cNvPr id="5" name="TextBox 5"/>
          <p:cNvSpPr txBox="1"/>
          <p:nvPr/>
        </p:nvSpPr>
        <p:spPr>
          <a:xfrm>
            <a:off x="-5937785" y="9837994"/>
            <a:ext cx="9633658" cy="316230"/>
          </a:xfrm>
          <a:prstGeom prst="rect">
            <a:avLst/>
          </a:prstGeom>
        </p:spPr>
        <p:txBody>
          <a:bodyPr lIns="0" tIns="0" rIns="0" bIns="0" rtlCol="0" anchor="t">
            <a:spAutoFit/>
          </a:bodyPr>
          <a:lstStyle/>
          <a:p>
            <a:pPr algn="r">
              <a:lnSpc>
                <a:spcPts val="2520"/>
              </a:lnSpc>
            </a:pPr>
            <a:r>
              <a:rPr lang="en-US" sz="1800" spc="144">
                <a:solidFill>
                  <a:srgbClr val="FFFFFF"/>
                </a:solidFill>
                <a:latin typeface="Roboto"/>
              </a:rPr>
              <a:t>Howard Community College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3796525" y="2271555"/>
            <a:ext cx="11851040" cy="5743889"/>
          </a:xfrm>
          <a:prstGeom prst="rect">
            <a:avLst/>
          </a:prstGeom>
          <a:solidFill>
            <a:srgbClr val="6D123F"/>
          </a:solidFill>
        </p:spPr>
        <p:txBody>
          <a:bodyPr/>
          <a:lstStyle/>
          <a:p>
            <a:endParaRPr lang="en-US"/>
          </a:p>
        </p:txBody>
      </p:sp>
      <p:sp>
        <p:nvSpPr>
          <p:cNvPr id="3" name="TextBox 3"/>
          <p:cNvSpPr txBox="1"/>
          <p:nvPr/>
        </p:nvSpPr>
        <p:spPr>
          <a:xfrm>
            <a:off x="5420155" y="128142"/>
            <a:ext cx="13410913" cy="10127108"/>
          </a:xfrm>
          <a:prstGeom prst="rect">
            <a:avLst/>
          </a:prstGeom>
        </p:spPr>
        <p:txBody>
          <a:bodyPr lIns="0" tIns="0" rIns="0" bIns="0" rtlCol="0" anchor="t">
            <a:spAutoFit/>
          </a:bodyPr>
          <a:lstStyle/>
          <a:p>
            <a:pPr marL="777237" lvl="1" indent="-388618">
              <a:lnSpc>
                <a:spcPts val="7523"/>
              </a:lnSpc>
              <a:buFont typeface="Arial"/>
              <a:buChar char="•"/>
            </a:pPr>
            <a:r>
              <a:rPr lang="en-US" sz="3599" spc="215">
                <a:solidFill>
                  <a:srgbClr val="6D123F"/>
                </a:solidFill>
                <a:latin typeface="Roboto Bold"/>
              </a:rPr>
              <a:t>Violence or threat of violence between individuals:​</a:t>
            </a:r>
          </a:p>
          <a:p>
            <a:pPr marL="1554474" lvl="2" indent="-518158">
              <a:lnSpc>
                <a:spcPts val="7523"/>
              </a:lnSpc>
              <a:buFont typeface="Arial"/>
              <a:buChar char="⚬"/>
            </a:pPr>
            <a:r>
              <a:rPr lang="en-US" sz="3599" spc="215">
                <a:solidFill>
                  <a:srgbClr val="6D123F"/>
                </a:solidFill>
                <a:latin typeface="Roboto Bold"/>
              </a:rPr>
              <a:t>In a personal and private social relationship of a romantic or intimate nature​</a:t>
            </a:r>
          </a:p>
          <a:p>
            <a:pPr marL="1554474" lvl="2" indent="-518158">
              <a:lnSpc>
                <a:spcPts val="7523"/>
              </a:lnSpc>
              <a:buFont typeface="Arial"/>
              <a:buChar char="⚬"/>
            </a:pPr>
            <a:r>
              <a:rPr lang="en-US" sz="3599" spc="215">
                <a:solidFill>
                  <a:srgbClr val="6D123F"/>
                </a:solidFill>
                <a:latin typeface="Roboto Bold"/>
              </a:rPr>
              <a:t>Current or former spouse​</a:t>
            </a:r>
          </a:p>
          <a:p>
            <a:pPr marL="1554474" lvl="2" indent="-518158">
              <a:lnSpc>
                <a:spcPts val="7523"/>
              </a:lnSpc>
              <a:buFont typeface="Arial"/>
              <a:buChar char="⚬"/>
            </a:pPr>
            <a:r>
              <a:rPr lang="en-US" sz="3599" spc="215">
                <a:solidFill>
                  <a:srgbClr val="6D123F"/>
                </a:solidFill>
                <a:latin typeface="Roboto Bold"/>
              </a:rPr>
              <a:t>Person with whom a child is shared​</a:t>
            </a:r>
          </a:p>
          <a:p>
            <a:pPr marL="1554474" lvl="2" indent="-518158">
              <a:lnSpc>
                <a:spcPts val="7523"/>
              </a:lnSpc>
              <a:buFont typeface="Arial"/>
              <a:buChar char="⚬"/>
            </a:pPr>
            <a:r>
              <a:rPr lang="en-US" sz="3599" spc="215">
                <a:solidFill>
                  <a:srgbClr val="6D123F"/>
                </a:solidFill>
                <a:latin typeface="Roboto Bold"/>
              </a:rPr>
              <a:t>Person cohabitating​</a:t>
            </a:r>
          </a:p>
          <a:p>
            <a:pPr>
              <a:lnSpc>
                <a:spcPts val="6061"/>
              </a:lnSpc>
            </a:pPr>
            <a:endParaRPr lang="en-US" sz="3599" spc="215">
              <a:solidFill>
                <a:srgbClr val="6D123F"/>
              </a:solidFill>
              <a:latin typeface="Roboto Bold"/>
            </a:endParaRPr>
          </a:p>
          <a:p>
            <a:pPr>
              <a:lnSpc>
                <a:spcPts val="6270"/>
              </a:lnSpc>
            </a:pPr>
            <a:endParaRPr lang="en-US" sz="3599" spc="215">
              <a:solidFill>
                <a:srgbClr val="6D123F"/>
              </a:solidFill>
              <a:latin typeface="Roboto Bold"/>
            </a:endParaRPr>
          </a:p>
          <a:p>
            <a:pPr algn="l">
              <a:lnSpc>
                <a:spcPts val="6269"/>
              </a:lnSpc>
            </a:pPr>
            <a:endParaRPr lang="en-US" sz="3599" spc="215">
              <a:solidFill>
                <a:srgbClr val="6D123F"/>
              </a:solidFill>
              <a:latin typeface="Roboto Bold"/>
            </a:endParaRPr>
          </a:p>
          <a:p>
            <a:pPr algn="l">
              <a:lnSpc>
                <a:spcPts val="5434"/>
              </a:lnSpc>
            </a:pPr>
            <a:endParaRPr lang="en-US" sz="3599" spc="215">
              <a:solidFill>
                <a:srgbClr val="6D123F"/>
              </a:solidFill>
              <a:latin typeface="Roboto Bold"/>
            </a:endParaRPr>
          </a:p>
          <a:p>
            <a:pPr algn="l">
              <a:lnSpc>
                <a:spcPts val="5434"/>
              </a:lnSpc>
            </a:pPr>
            <a:endParaRPr lang="en-US" sz="3599" spc="215">
              <a:solidFill>
                <a:srgbClr val="6D123F"/>
              </a:solidFill>
              <a:latin typeface="Roboto Bold"/>
            </a:endParaRPr>
          </a:p>
          <a:p>
            <a:pPr algn="l">
              <a:lnSpc>
                <a:spcPts val="5434"/>
              </a:lnSpc>
            </a:pPr>
            <a:endParaRPr lang="en-US" sz="3599" spc="215">
              <a:solidFill>
                <a:srgbClr val="6D123F"/>
              </a:solidFill>
              <a:latin typeface="Roboto Bold"/>
            </a:endParaRPr>
          </a:p>
        </p:txBody>
      </p:sp>
      <p:sp>
        <p:nvSpPr>
          <p:cNvPr id="4" name="TextBox 4"/>
          <p:cNvSpPr txBox="1"/>
          <p:nvPr/>
        </p:nvSpPr>
        <p:spPr>
          <a:xfrm>
            <a:off x="282640" y="3274618"/>
            <a:ext cx="5540774" cy="2762250"/>
          </a:xfrm>
          <a:prstGeom prst="rect">
            <a:avLst/>
          </a:prstGeom>
        </p:spPr>
        <p:txBody>
          <a:bodyPr lIns="0" tIns="0" rIns="0" bIns="0" rtlCol="0" anchor="t">
            <a:spAutoFit/>
          </a:bodyPr>
          <a:lstStyle/>
          <a:p>
            <a:pPr>
              <a:lnSpc>
                <a:spcPts val="7200"/>
              </a:lnSpc>
            </a:pPr>
            <a:r>
              <a:rPr lang="en-US" sz="6000" spc="300">
                <a:solidFill>
                  <a:srgbClr val="FFFFFF"/>
                </a:solidFill>
                <a:latin typeface="Roboto Condensed Bold"/>
              </a:rPr>
              <a:t>DATING/</a:t>
            </a:r>
          </a:p>
          <a:p>
            <a:pPr algn="l">
              <a:lnSpc>
                <a:spcPts val="7200"/>
              </a:lnSpc>
            </a:pPr>
            <a:r>
              <a:rPr lang="en-US" sz="6000" spc="300">
                <a:solidFill>
                  <a:srgbClr val="FFFFFF"/>
                </a:solidFill>
                <a:latin typeface="Roboto Condensed Bold"/>
              </a:rPr>
              <a:t>DOMESTIC VIOLENCE</a:t>
            </a:r>
          </a:p>
        </p:txBody>
      </p:sp>
      <p:sp>
        <p:nvSpPr>
          <p:cNvPr id="5" name="TextBox 5"/>
          <p:cNvSpPr txBox="1"/>
          <p:nvPr/>
        </p:nvSpPr>
        <p:spPr>
          <a:xfrm>
            <a:off x="-5937785" y="9837994"/>
            <a:ext cx="9633658" cy="316230"/>
          </a:xfrm>
          <a:prstGeom prst="rect">
            <a:avLst/>
          </a:prstGeom>
        </p:spPr>
        <p:txBody>
          <a:bodyPr lIns="0" tIns="0" rIns="0" bIns="0" rtlCol="0" anchor="t">
            <a:spAutoFit/>
          </a:bodyPr>
          <a:lstStyle/>
          <a:p>
            <a:pPr algn="r">
              <a:lnSpc>
                <a:spcPts val="2520"/>
              </a:lnSpc>
            </a:pPr>
            <a:r>
              <a:rPr lang="en-US" sz="1800" spc="144">
                <a:solidFill>
                  <a:srgbClr val="FFFFFF"/>
                </a:solidFill>
                <a:latin typeface="Roboto"/>
              </a:rPr>
              <a:t>Howard Community College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D123F"/>
        </a:solidFill>
        <a:effectLst/>
      </p:bgPr>
    </p:bg>
    <p:spTree>
      <p:nvGrpSpPr>
        <p:cNvPr id="1" name=""/>
        <p:cNvGrpSpPr/>
        <p:nvPr/>
      </p:nvGrpSpPr>
      <p:grpSpPr>
        <a:xfrm>
          <a:off x="0" y="0"/>
          <a:ext cx="0" cy="0"/>
          <a:chOff x="0" y="0"/>
          <a:chExt cx="0" cy="0"/>
        </a:xfrm>
      </p:grpSpPr>
      <p:grpSp>
        <p:nvGrpSpPr>
          <p:cNvPr id="2" name="Group 2"/>
          <p:cNvGrpSpPr/>
          <p:nvPr/>
        </p:nvGrpSpPr>
        <p:grpSpPr>
          <a:xfrm>
            <a:off x="952503" y="164186"/>
            <a:ext cx="9709855" cy="9577628"/>
            <a:chOff x="0" y="0"/>
            <a:chExt cx="12946473" cy="12770170"/>
          </a:xfrm>
        </p:grpSpPr>
        <p:sp>
          <p:nvSpPr>
            <p:cNvPr id="3" name="TextBox 3"/>
            <p:cNvSpPr txBox="1"/>
            <p:nvPr/>
          </p:nvSpPr>
          <p:spPr>
            <a:xfrm>
              <a:off x="0" y="-19050"/>
              <a:ext cx="12946473" cy="1238250"/>
            </a:xfrm>
            <a:prstGeom prst="rect">
              <a:avLst/>
            </a:prstGeom>
          </p:spPr>
          <p:txBody>
            <a:bodyPr lIns="0" tIns="0" rIns="0" bIns="0" rtlCol="0" anchor="t">
              <a:spAutoFit/>
            </a:bodyPr>
            <a:lstStyle/>
            <a:p>
              <a:pPr algn="l">
                <a:lnSpc>
                  <a:spcPts val="7200"/>
                </a:lnSpc>
              </a:pPr>
              <a:r>
                <a:rPr lang="en-US" sz="6000" spc="300">
                  <a:solidFill>
                    <a:srgbClr val="FFFFFF"/>
                  </a:solidFill>
                  <a:latin typeface="Roboto Condensed Bold"/>
                </a:rPr>
                <a:t>WHO AM I?</a:t>
              </a:r>
            </a:p>
          </p:txBody>
        </p:sp>
        <p:sp>
          <p:nvSpPr>
            <p:cNvPr id="4" name="TextBox 4"/>
            <p:cNvSpPr txBox="1"/>
            <p:nvPr/>
          </p:nvSpPr>
          <p:spPr>
            <a:xfrm>
              <a:off x="0" y="1616075"/>
              <a:ext cx="11981277" cy="695325"/>
            </a:xfrm>
            <a:prstGeom prst="rect">
              <a:avLst/>
            </a:prstGeom>
          </p:spPr>
          <p:txBody>
            <a:bodyPr lIns="0" tIns="0" rIns="0" bIns="0" rtlCol="0" anchor="t">
              <a:spAutoFit/>
            </a:bodyPr>
            <a:lstStyle/>
            <a:p>
              <a:pPr algn="l">
                <a:lnSpc>
                  <a:spcPts val="4079"/>
                </a:lnSpc>
              </a:pPr>
              <a:r>
                <a:rPr lang="en-US" sz="3400" spc="340">
                  <a:solidFill>
                    <a:srgbClr val="BA5A87"/>
                  </a:solidFill>
                  <a:latin typeface="Roboto Condensed Bold"/>
                </a:rPr>
                <a:t>CHRISTY KOONTZ</a:t>
              </a:r>
            </a:p>
          </p:txBody>
        </p:sp>
        <p:sp>
          <p:nvSpPr>
            <p:cNvPr id="5" name="TextBox 5"/>
            <p:cNvSpPr txBox="1"/>
            <p:nvPr/>
          </p:nvSpPr>
          <p:spPr>
            <a:xfrm>
              <a:off x="0" y="3677224"/>
              <a:ext cx="11981277" cy="9092946"/>
            </a:xfrm>
            <a:prstGeom prst="rect">
              <a:avLst/>
            </a:prstGeom>
          </p:spPr>
          <p:txBody>
            <a:bodyPr lIns="0" tIns="0" rIns="0" bIns="0" rtlCol="0" anchor="t">
              <a:spAutoFit/>
            </a:bodyPr>
            <a:lstStyle/>
            <a:p>
              <a:pPr>
                <a:lnSpc>
                  <a:spcPts val="3024"/>
                </a:lnSpc>
              </a:pPr>
              <a:endParaRPr/>
            </a:p>
            <a:p>
              <a:pPr>
                <a:lnSpc>
                  <a:spcPts val="3024"/>
                </a:lnSpc>
              </a:pPr>
              <a:r>
                <a:rPr lang="en-US" sz="1800" spc="107">
                  <a:solidFill>
                    <a:srgbClr val="FFFFFF"/>
                  </a:solidFill>
                  <a:latin typeface="Roboto"/>
                </a:rPr>
                <a:t>Christy Lee Koontz is currently the Associate Director for the Office of Student Rights and Responsibilities and Deputy Title IX Coordinator at Howard Community College (HCC). Prior to this role, she spent ten (10) years at the University of Baltimore and served as the Assistant Dean of Students.</a:t>
              </a:r>
            </a:p>
            <a:p>
              <a:pPr>
                <a:lnSpc>
                  <a:spcPts val="3024"/>
                </a:lnSpc>
              </a:pPr>
              <a:endParaRPr lang="en-US" sz="1800" spc="107">
                <a:solidFill>
                  <a:srgbClr val="FFFFFF"/>
                </a:solidFill>
                <a:latin typeface="Roboto"/>
              </a:endParaRPr>
            </a:p>
            <a:p>
              <a:pPr>
                <a:lnSpc>
                  <a:spcPts val="3024"/>
                </a:lnSpc>
              </a:pPr>
              <a:r>
                <a:rPr lang="en-US" sz="1800" spc="107">
                  <a:solidFill>
                    <a:srgbClr val="FFFFFF"/>
                  </a:solidFill>
                  <a:latin typeface="Roboto"/>
                </a:rPr>
                <a:t>She has spent her career helping to provide support services to students in the areas of student conduct and behavior, Title IX, veterans’ services, disability support, counseling services, cohort support, residence life and admission and advising.</a:t>
              </a:r>
            </a:p>
            <a:p>
              <a:pPr>
                <a:lnSpc>
                  <a:spcPts val="3024"/>
                </a:lnSpc>
              </a:pPr>
              <a:endParaRPr lang="en-US" sz="1800" spc="107">
                <a:solidFill>
                  <a:srgbClr val="FFFFFF"/>
                </a:solidFill>
                <a:latin typeface="Roboto"/>
              </a:endParaRPr>
            </a:p>
            <a:p>
              <a:pPr>
                <a:lnSpc>
                  <a:spcPts val="3024"/>
                </a:lnSpc>
              </a:pPr>
              <a:r>
                <a:rPr lang="en-US" sz="1800" spc="107">
                  <a:solidFill>
                    <a:srgbClr val="FFFFFF"/>
                  </a:solidFill>
                  <a:latin typeface="Roboto"/>
                </a:rPr>
                <a:t>Christy received a Bachelor’s degree in Conflict Negotiations and Conflict Management from Salisbury University and a Master’s degree in Negotiations and Conflict Management from the University of Baltimore. She is a certified mediator, arbitrator and facilitator.</a:t>
              </a:r>
            </a:p>
            <a:p>
              <a:pPr>
                <a:lnSpc>
                  <a:spcPts val="3024"/>
                </a:lnSpc>
              </a:pPr>
              <a:r>
                <a:rPr lang="en-US" sz="1800" spc="107">
                  <a:solidFill>
                    <a:srgbClr val="FFFFFF"/>
                  </a:solidFill>
                  <a:latin typeface="Roboto"/>
                </a:rPr>
                <a:t> </a:t>
              </a:r>
            </a:p>
            <a:p>
              <a:pPr>
                <a:lnSpc>
                  <a:spcPts val="3024"/>
                </a:lnSpc>
              </a:pPr>
              <a:endParaRPr lang="en-US" sz="1800" spc="107">
                <a:solidFill>
                  <a:srgbClr val="FFFFFF"/>
                </a:solidFill>
                <a:latin typeface="Roboto"/>
              </a:endParaRPr>
            </a:p>
            <a:p>
              <a:pPr algn="l">
                <a:lnSpc>
                  <a:spcPts val="3024"/>
                </a:lnSpc>
              </a:pPr>
              <a:endParaRPr lang="en-US" sz="1800" spc="107">
                <a:solidFill>
                  <a:srgbClr val="FFFFFF"/>
                </a:solidFill>
                <a:latin typeface="Roboto"/>
              </a:endParaRPr>
            </a:p>
          </p:txBody>
        </p:sp>
        <p:sp>
          <p:nvSpPr>
            <p:cNvPr id="6" name="AutoShape 6"/>
            <p:cNvSpPr/>
            <p:nvPr/>
          </p:nvSpPr>
          <p:spPr>
            <a:xfrm>
              <a:off x="0" y="3074764"/>
              <a:ext cx="12817420" cy="84667"/>
            </a:xfrm>
            <a:prstGeom prst="rect">
              <a:avLst/>
            </a:prstGeom>
            <a:solidFill>
              <a:srgbClr val="FFFFFF"/>
            </a:solidFill>
          </p:spPr>
          <p:txBody>
            <a:bodyPr/>
            <a:lstStyle/>
            <a:p>
              <a:endParaRPr lang="en-US"/>
            </a:p>
          </p:txBody>
        </p:sp>
      </p:grpSp>
      <p:sp>
        <p:nvSpPr>
          <p:cNvPr id="7" name="Freeform 7"/>
          <p:cNvSpPr/>
          <p:nvPr/>
        </p:nvSpPr>
        <p:spPr>
          <a:xfrm>
            <a:off x="11116051" y="1400383"/>
            <a:ext cx="6143249" cy="7857917"/>
          </a:xfrm>
          <a:custGeom>
            <a:avLst/>
            <a:gdLst/>
            <a:ahLst/>
            <a:cxnLst/>
            <a:rect l="l" t="t" r="r" b="b"/>
            <a:pathLst>
              <a:path w="6143249" h="7857917">
                <a:moveTo>
                  <a:pt x="0" y="0"/>
                </a:moveTo>
                <a:lnTo>
                  <a:pt x="6143249" y="0"/>
                </a:lnTo>
                <a:lnTo>
                  <a:pt x="6143249" y="7857917"/>
                </a:lnTo>
                <a:lnTo>
                  <a:pt x="0" y="7857917"/>
                </a:lnTo>
                <a:lnTo>
                  <a:pt x="0" y="0"/>
                </a:lnTo>
                <a:close/>
              </a:path>
            </a:pathLst>
          </a:custGeom>
          <a:blipFill>
            <a:blip r:embed="rId2"/>
            <a:stretch>
              <a:fillRect t="-1876" b="-1876"/>
            </a:stretch>
          </a:blipFill>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3796525" y="2271555"/>
            <a:ext cx="11851040" cy="5743889"/>
          </a:xfrm>
          <a:prstGeom prst="rect">
            <a:avLst/>
          </a:prstGeom>
          <a:solidFill>
            <a:srgbClr val="6D123F"/>
          </a:solidFill>
        </p:spPr>
        <p:txBody>
          <a:bodyPr/>
          <a:lstStyle/>
          <a:p>
            <a:endParaRPr lang="en-US"/>
          </a:p>
        </p:txBody>
      </p:sp>
      <p:sp>
        <p:nvSpPr>
          <p:cNvPr id="3" name="TextBox 3"/>
          <p:cNvSpPr txBox="1"/>
          <p:nvPr/>
        </p:nvSpPr>
        <p:spPr>
          <a:xfrm>
            <a:off x="5420155" y="128142"/>
            <a:ext cx="13410913" cy="11984483"/>
          </a:xfrm>
          <a:prstGeom prst="rect">
            <a:avLst/>
          </a:prstGeom>
        </p:spPr>
        <p:txBody>
          <a:bodyPr lIns="0" tIns="0" rIns="0" bIns="0" rtlCol="0" anchor="t">
            <a:spAutoFit/>
          </a:bodyPr>
          <a:lstStyle/>
          <a:p>
            <a:pPr>
              <a:lnSpc>
                <a:spcPts val="7523"/>
              </a:lnSpc>
            </a:pPr>
            <a:r>
              <a:rPr lang="en-US" sz="3599" spc="215">
                <a:solidFill>
                  <a:srgbClr val="6D123F"/>
                </a:solidFill>
                <a:latin typeface="Roboto Bold"/>
              </a:rPr>
              <a:t>Course of conduct that alarms or seriously annoys</a:t>
            </a:r>
          </a:p>
          <a:p>
            <a:pPr>
              <a:lnSpc>
                <a:spcPts val="7523"/>
              </a:lnSpc>
            </a:pPr>
            <a:r>
              <a:rPr lang="en-US" sz="3599" spc="215">
                <a:solidFill>
                  <a:srgbClr val="6D123F"/>
                </a:solidFill>
                <a:latin typeface="Roboto Bold"/>
              </a:rPr>
              <a:t> the person or makes them fear for their safety or that </a:t>
            </a:r>
          </a:p>
          <a:p>
            <a:pPr>
              <a:lnSpc>
                <a:spcPts val="7523"/>
              </a:lnSpc>
            </a:pPr>
            <a:r>
              <a:rPr lang="en-US" sz="3599" spc="215">
                <a:solidFill>
                  <a:srgbClr val="6D123F"/>
                </a:solidFill>
                <a:latin typeface="Roboto Bold"/>
              </a:rPr>
              <a:t>of family or friends​</a:t>
            </a:r>
          </a:p>
          <a:p>
            <a:pPr>
              <a:lnSpc>
                <a:spcPts val="7523"/>
              </a:lnSpc>
            </a:pPr>
            <a:endParaRPr lang="en-US" sz="3599" spc="215">
              <a:solidFill>
                <a:srgbClr val="6D123F"/>
              </a:solidFill>
              <a:latin typeface="Roboto Bold"/>
            </a:endParaRPr>
          </a:p>
          <a:p>
            <a:pPr>
              <a:lnSpc>
                <a:spcPts val="7523"/>
              </a:lnSpc>
            </a:pPr>
            <a:r>
              <a:rPr lang="en-US" sz="3599" spc="215">
                <a:solidFill>
                  <a:srgbClr val="6D123F"/>
                </a:solidFill>
                <a:latin typeface="Roboto Bold"/>
              </a:rPr>
              <a:t>Includes cyber-stalking</a:t>
            </a:r>
          </a:p>
          <a:p>
            <a:pPr>
              <a:lnSpc>
                <a:spcPts val="7523"/>
              </a:lnSpc>
            </a:pPr>
            <a:endParaRPr lang="en-US" sz="3599" spc="215">
              <a:solidFill>
                <a:srgbClr val="6D123F"/>
              </a:solidFill>
              <a:latin typeface="Roboto Bold"/>
            </a:endParaRPr>
          </a:p>
          <a:p>
            <a:pPr>
              <a:lnSpc>
                <a:spcPts val="7523"/>
              </a:lnSpc>
            </a:pPr>
            <a:r>
              <a:rPr lang="en-US" sz="3599" spc="215">
                <a:solidFill>
                  <a:srgbClr val="6D123F"/>
                </a:solidFill>
                <a:latin typeface="Roboto Bold"/>
              </a:rPr>
              <a:t>Intentionally following another person without their consent</a:t>
            </a:r>
            <a:r>
              <a:rPr lang="en-US" sz="3599" spc="215">
                <a:solidFill>
                  <a:srgbClr val="6D123F"/>
                </a:solidFill>
                <a:latin typeface="Roboto"/>
              </a:rPr>
              <a:t> ​</a:t>
            </a:r>
          </a:p>
          <a:p>
            <a:pPr>
              <a:lnSpc>
                <a:spcPts val="6061"/>
              </a:lnSpc>
            </a:pPr>
            <a:endParaRPr lang="en-US" sz="3599" spc="215">
              <a:solidFill>
                <a:srgbClr val="6D123F"/>
              </a:solidFill>
              <a:latin typeface="Roboto"/>
            </a:endParaRPr>
          </a:p>
          <a:p>
            <a:pPr>
              <a:lnSpc>
                <a:spcPts val="6270"/>
              </a:lnSpc>
            </a:pPr>
            <a:endParaRPr lang="en-US" sz="3599" spc="215">
              <a:solidFill>
                <a:srgbClr val="6D123F"/>
              </a:solidFill>
              <a:latin typeface="Roboto"/>
            </a:endParaRPr>
          </a:p>
          <a:p>
            <a:pPr algn="l">
              <a:lnSpc>
                <a:spcPts val="6269"/>
              </a:lnSpc>
            </a:pPr>
            <a:endParaRPr lang="en-US" sz="3599" spc="215">
              <a:solidFill>
                <a:srgbClr val="6D123F"/>
              </a:solidFill>
              <a:latin typeface="Roboto"/>
            </a:endParaRPr>
          </a:p>
          <a:p>
            <a:pPr algn="l">
              <a:lnSpc>
                <a:spcPts val="5434"/>
              </a:lnSpc>
            </a:pPr>
            <a:endParaRPr lang="en-US" sz="3599" spc="215">
              <a:solidFill>
                <a:srgbClr val="6D123F"/>
              </a:solidFill>
              <a:latin typeface="Roboto"/>
            </a:endParaRPr>
          </a:p>
          <a:p>
            <a:pPr algn="l">
              <a:lnSpc>
                <a:spcPts val="5434"/>
              </a:lnSpc>
            </a:pPr>
            <a:endParaRPr lang="en-US" sz="3599" spc="215">
              <a:solidFill>
                <a:srgbClr val="6D123F"/>
              </a:solidFill>
              <a:latin typeface="Roboto"/>
            </a:endParaRPr>
          </a:p>
          <a:p>
            <a:pPr algn="l">
              <a:lnSpc>
                <a:spcPts val="5434"/>
              </a:lnSpc>
            </a:pPr>
            <a:endParaRPr lang="en-US" sz="3599" spc="215">
              <a:solidFill>
                <a:srgbClr val="6D123F"/>
              </a:solidFill>
              <a:latin typeface="Roboto"/>
            </a:endParaRPr>
          </a:p>
        </p:txBody>
      </p:sp>
      <p:sp>
        <p:nvSpPr>
          <p:cNvPr id="4" name="TextBox 4"/>
          <p:cNvSpPr txBox="1"/>
          <p:nvPr/>
        </p:nvSpPr>
        <p:spPr>
          <a:xfrm>
            <a:off x="282640" y="4189018"/>
            <a:ext cx="5540774" cy="933450"/>
          </a:xfrm>
          <a:prstGeom prst="rect">
            <a:avLst/>
          </a:prstGeom>
        </p:spPr>
        <p:txBody>
          <a:bodyPr lIns="0" tIns="0" rIns="0" bIns="0" rtlCol="0" anchor="t">
            <a:spAutoFit/>
          </a:bodyPr>
          <a:lstStyle/>
          <a:p>
            <a:pPr algn="l">
              <a:lnSpc>
                <a:spcPts val="7200"/>
              </a:lnSpc>
            </a:pPr>
            <a:r>
              <a:rPr lang="en-US" sz="6000" spc="300">
                <a:solidFill>
                  <a:srgbClr val="FFFFFF"/>
                </a:solidFill>
                <a:latin typeface="Roboto Condensed Bold"/>
              </a:rPr>
              <a:t>STALKING</a:t>
            </a:r>
          </a:p>
        </p:txBody>
      </p:sp>
      <p:sp>
        <p:nvSpPr>
          <p:cNvPr id="5" name="TextBox 5"/>
          <p:cNvSpPr txBox="1"/>
          <p:nvPr/>
        </p:nvSpPr>
        <p:spPr>
          <a:xfrm>
            <a:off x="-5937785" y="9837994"/>
            <a:ext cx="9633658" cy="316230"/>
          </a:xfrm>
          <a:prstGeom prst="rect">
            <a:avLst/>
          </a:prstGeom>
        </p:spPr>
        <p:txBody>
          <a:bodyPr lIns="0" tIns="0" rIns="0" bIns="0" rtlCol="0" anchor="t">
            <a:spAutoFit/>
          </a:bodyPr>
          <a:lstStyle/>
          <a:p>
            <a:pPr algn="r">
              <a:lnSpc>
                <a:spcPts val="2520"/>
              </a:lnSpc>
            </a:pPr>
            <a:r>
              <a:rPr lang="en-US" sz="1800" spc="144">
                <a:solidFill>
                  <a:srgbClr val="FFFFFF"/>
                </a:solidFill>
                <a:latin typeface="Roboto"/>
              </a:rPr>
              <a:t>Howard Community College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3796525" y="2271555"/>
            <a:ext cx="11851040" cy="5743889"/>
          </a:xfrm>
          <a:prstGeom prst="rect">
            <a:avLst/>
          </a:prstGeom>
          <a:solidFill>
            <a:srgbClr val="6D123F"/>
          </a:solidFill>
        </p:spPr>
        <p:txBody>
          <a:bodyPr/>
          <a:lstStyle/>
          <a:p>
            <a:endParaRPr lang="en-US"/>
          </a:p>
        </p:txBody>
      </p:sp>
      <p:sp>
        <p:nvSpPr>
          <p:cNvPr id="3" name="TextBox 3"/>
          <p:cNvSpPr txBox="1"/>
          <p:nvPr/>
        </p:nvSpPr>
        <p:spPr>
          <a:xfrm>
            <a:off x="5420155" y="156717"/>
            <a:ext cx="13410913" cy="12921488"/>
          </a:xfrm>
          <a:prstGeom prst="rect">
            <a:avLst/>
          </a:prstGeom>
        </p:spPr>
        <p:txBody>
          <a:bodyPr lIns="0" tIns="0" rIns="0" bIns="0" rtlCol="0" anchor="t">
            <a:spAutoFit/>
          </a:bodyPr>
          <a:lstStyle/>
          <a:p>
            <a:pPr marL="690879" lvl="1" indent="-345439">
              <a:lnSpc>
                <a:spcPts val="6687"/>
              </a:lnSpc>
              <a:buFont typeface="Arial"/>
              <a:buChar char="•"/>
            </a:pPr>
            <a:r>
              <a:rPr lang="en-US" sz="3199" spc="191">
                <a:solidFill>
                  <a:srgbClr val="6D123F"/>
                </a:solidFill>
                <a:latin typeface="Roboto Bold"/>
              </a:rPr>
              <a:t>Repeated, unwanted/unsolicited contact​</a:t>
            </a:r>
          </a:p>
          <a:p>
            <a:pPr marL="1381758" lvl="2" indent="-460586">
              <a:lnSpc>
                <a:spcPts val="6687"/>
              </a:lnSpc>
              <a:buFont typeface="Arial"/>
              <a:buChar char="⚬"/>
            </a:pPr>
            <a:r>
              <a:rPr lang="en-US" sz="3199" spc="191">
                <a:solidFill>
                  <a:srgbClr val="6D123F"/>
                </a:solidFill>
                <a:latin typeface="Roboto Bold"/>
              </a:rPr>
              <a:t>Face-to-face contact​</a:t>
            </a:r>
          </a:p>
          <a:p>
            <a:pPr marL="1381758" lvl="2" indent="-460586">
              <a:lnSpc>
                <a:spcPts val="6687"/>
              </a:lnSpc>
              <a:buFont typeface="Arial"/>
              <a:buChar char="⚬"/>
            </a:pPr>
            <a:r>
              <a:rPr lang="en-US" sz="3199" spc="191">
                <a:solidFill>
                  <a:srgbClr val="6D123F"/>
                </a:solidFill>
                <a:latin typeface="Roboto Bold"/>
              </a:rPr>
              <a:t>Phone calls</a:t>
            </a:r>
          </a:p>
          <a:p>
            <a:pPr marL="1381758" lvl="2" indent="-460586">
              <a:lnSpc>
                <a:spcPts val="6687"/>
              </a:lnSpc>
              <a:buFont typeface="Arial"/>
              <a:buChar char="⚬"/>
            </a:pPr>
            <a:r>
              <a:rPr lang="en-US" sz="3199" spc="191">
                <a:solidFill>
                  <a:srgbClr val="6D123F"/>
                </a:solidFill>
                <a:latin typeface="Roboto Bold"/>
              </a:rPr>
              <a:t>Voice messages​</a:t>
            </a:r>
          </a:p>
          <a:p>
            <a:pPr marL="1381758" lvl="2" indent="-460586">
              <a:lnSpc>
                <a:spcPts val="6687"/>
              </a:lnSpc>
              <a:buFont typeface="Arial"/>
              <a:buChar char="⚬"/>
            </a:pPr>
            <a:r>
              <a:rPr lang="en-US" sz="3199" spc="191">
                <a:solidFill>
                  <a:srgbClr val="6D123F"/>
                </a:solidFill>
                <a:latin typeface="Roboto Bold"/>
              </a:rPr>
              <a:t>Text messages​</a:t>
            </a:r>
          </a:p>
          <a:p>
            <a:pPr marL="1381758" lvl="2" indent="-460586">
              <a:lnSpc>
                <a:spcPts val="6687"/>
              </a:lnSpc>
              <a:buFont typeface="Arial"/>
              <a:buChar char="⚬"/>
            </a:pPr>
            <a:r>
              <a:rPr lang="en-US" sz="3199" spc="191">
                <a:solidFill>
                  <a:srgbClr val="6D123F"/>
                </a:solidFill>
                <a:latin typeface="Roboto Bold"/>
              </a:rPr>
              <a:t>Email​</a:t>
            </a:r>
          </a:p>
          <a:p>
            <a:pPr marL="1381758" lvl="2" indent="-460586">
              <a:lnSpc>
                <a:spcPts val="6687"/>
              </a:lnSpc>
              <a:buFont typeface="Arial"/>
              <a:buChar char="⚬"/>
            </a:pPr>
            <a:r>
              <a:rPr lang="en-US" sz="3199" spc="191">
                <a:solidFill>
                  <a:srgbClr val="6D123F"/>
                </a:solidFill>
                <a:latin typeface="Roboto Bold"/>
              </a:rPr>
              <a:t>Social media use​</a:t>
            </a:r>
          </a:p>
          <a:p>
            <a:pPr marL="1381758" lvl="2" indent="-460586">
              <a:lnSpc>
                <a:spcPts val="6687"/>
              </a:lnSpc>
              <a:buFont typeface="Arial"/>
              <a:buChar char="⚬"/>
            </a:pPr>
            <a:r>
              <a:rPr lang="en-US" sz="3199" spc="191">
                <a:solidFill>
                  <a:srgbClr val="6D123F"/>
                </a:solidFill>
                <a:latin typeface="Roboto Bold"/>
              </a:rPr>
              <a:t>Unwanted gifts​</a:t>
            </a:r>
          </a:p>
          <a:p>
            <a:pPr marL="690879" lvl="1" indent="-345439">
              <a:lnSpc>
                <a:spcPts val="6687"/>
              </a:lnSpc>
              <a:buFont typeface="Arial"/>
              <a:buChar char="•"/>
            </a:pPr>
            <a:r>
              <a:rPr lang="en-US" sz="3199" spc="191">
                <a:solidFill>
                  <a:srgbClr val="6D123F"/>
                </a:solidFill>
                <a:latin typeface="Roboto Bold"/>
              </a:rPr>
              <a:t>Repeatedly showing up or waiting outside a person’s home, classroom, place of employment, or vehicle​</a:t>
            </a:r>
          </a:p>
          <a:p>
            <a:pPr>
              <a:lnSpc>
                <a:spcPts val="6061"/>
              </a:lnSpc>
            </a:pPr>
            <a:endParaRPr lang="en-US" sz="3199" spc="191">
              <a:solidFill>
                <a:srgbClr val="6D123F"/>
              </a:solidFill>
              <a:latin typeface="Roboto Bold"/>
            </a:endParaRPr>
          </a:p>
          <a:p>
            <a:pPr>
              <a:lnSpc>
                <a:spcPts val="6270"/>
              </a:lnSpc>
            </a:pPr>
            <a:endParaRPr lang="en-US" sz="3199" spc="191">
              <a:solidFill>
                <a:srgbClr val="6D123F"/>
              </a:solidFill>
              <a:latin typeface="Roboto Bold"/>
            </a:endParaRPr>
          </a:p>
          <a:p>
            <a:pPr algn="l">
              <a:lnSpc>
                <a:spcPts val="6269"/>
              </a:lnSpc>
            </a:pPr>
            <a:endParaRPr lang="en-US" sz="3199" spc="191">
              <a:solidFill>
                <a:srgbClr val="6D123F"/>
              </a:solidFill>
              <a:latin typeface="Roboto Bold"/>
            </a:endParaRPr>
          </a:p>
          <a:p>
            <a:pPr algn="l">
              <a:lnSpc>
                <a:spcPts val="5434"/>
              </a:lnSpc>
            </a:pPr>
            <a:endParaRPr lang="en-US" sz="3199" spc="191">
              <a:solidFill>
                <a:srgbClr val="6D123F"/>
              </a:solidFill>
              <a:latin typeface="Roboto Bold"/>
            </a:endParaRPr>
          </a:p>
          <a:p>
            <a:pPr algn="l">
              <a:lnSpc>
                <a:spcPts val="5434"/>
              </a:lnSpc>
            </a:pPr>
            <a:endParaRPr lang="en-US" sz="3199" spc="191">
              <a:solidFill>
                <a:srgbClr val="6D123F"/>
              </a:solidFill>
              <a:latin typeface="Roboto Bold"/>
            </a:endParaRPr>
          </a:p>
          <a:p>
            <a:pPr algn="l">
              <a:lnSpc>
                <a:spcPts val="5434"/>
              </a:lnSpc>
            </a:pPr>
            <a:endParaRPr lang="en-US" sz="3199" spc="191">
              <a:solidFill>
                <a:srgbClr val="6D123F"/>
              </a:solidFill>
              <a:latin typeface="Roboto Bold"/>
            </a:endParaRPr>
          </a:p>
        </p:txBody>
      </p:sp>
      <p:sp>
        <p:nvSpPr>
          <p:cNvPr id="4" name="TextBox 4"/>
          <p:cNvSpPr txBox="1"/>
          <p:nvPr/>
        </p:nvSpPr>
        <p:spPr>
          <a:xfrm>
            <a:off x="282640" y="4189018"/>
            <a:ext cx="5540774" cy="933450"/>
          </a:xfrm>
          <a:prstGeom prst="rect">
            <a:avLst/>
          </a:prstGeom>
        </p:spPr>
        <p:txBody>
          <a:bodyPr lIns="0" tIns="0" rIns="0" bIns="0" rtlCol="0" anchor="t">
            <a:spAutoFit/>
          </a:bodyPr>
          <a:lstStyle/>
          <a:p>
            <a:pPr algn="l">
              <a:lnSpc>
                <a:spcPts val="7200"/>
              </a:lnSpc>
            </a:pPr>
            <a:r>
              <a:rPr lang="en-US" sz="6000" spc="300">
                <a:solidFill>
                  <a:srgbClr val="FFFFFF"/>
                </a:solidFill>
                <a:latin typeface="Roboto Condensed Bold"/>
              </a:rPr>
              <a:t>STALKING</a:t>
            </a:r>
          </a:p>
        </p:txBody>
      </p:sp>
      <p:sp>
        <p:nvSpPr>
          <p:cNvPr id="5" name="TextBox 5"/>
          <p:cNvSpPr txBox="1"/>
          <p:nvPr/>
        </p:nvSpPr>
        <p:spPr>
          <a:xfrm>
            <a:off x="-5937785" y="9837994"/>
            <a:ext cx="9633658" cy="316230"/>
          </a:xfrm>
          <a:prstGeom prst="rect">
            <a:avLst/>
          </a:prstGeom>
        </p:spPr>
        <p:txBody>
          <a:bodyPr lIns="0" tIns="0" rIns="0" bIns="0" rtlCol="0" anchor="t">
            <a:spAutoFit/>
          </a:bodyPr>
          <a:lstStyle/>
          <a:p>
            <a:pPr algn="r">
              <a:lnSpc>
                <a:spcPts val="2520"/>
              </a:lnSpc>
            </a:pPr>
            <a:r>
              <a:rPr lang="en-US" sz="1800" spc="144">
                <a:solidFill>
                  <a:srgbClr val="FFFFFF"/>
                </a:solidFill>
                <a:latin typeface="Roboto"/>
              </a:rPr>
              <a:t>Howard Community College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853657" y="-933450"/>
            <a:ext cx="19995315" cy="4305300"/>
          </a:xfrm>
          <a:prstGeom prst="rect">
            <a:avLst/>
          </a:prstGeom>
          <a:solidFill>
            <a:srgbClr val="6D123F"/>
          </a:solidFill>
        </p:spPr>
        <p:txBody>
          <a:bodyPr/>
          <a:lstStyle/>
          <a:p>
            <a:endParaRPr lang="en-US"/>
          </a:p>
        </p:txBody>
      </p:sp>
      <p:sp>
        <p:nvSpPr>
          <p:cNvPr id="3" name="TextBox 3"/>
          <p:cNvSpPr txBox="1"/>
          <p:nvPr/>
        </p:nvSpPr>
        <p:spPr>
          <a:xfrm>
            <a:off x="1603022" y="55085"/>
            <a:ext cx="15081955" cy="3105150"/>
          </a:xfrm>
          <a:prstGeom prst="rect">
            <a:avLst/>
          </a:prstGeom>
        </p:spPr>
        <p:txBody>
          <a:bodyPr lIns="0" tIns="0" rIns="0" bIns="0" rtlCol="0" anchor="t">
            <a:spAutoFit/>
          </a:bodyPr>
          <a:lstStyle/>
          <a:p>
            <a:pPr algn="ctr">
              <a:lnSpc>
                <a:spcPts val="11519"/>
              </a:lnSpc>
            </a:pPr>
            <a:r>
              <a:rPr lang="en-US" sz="9600" spc="480">
                <a:solidFill>
                  <a:srgbClr val="FFFFFF"/>
                </a:solidFill>
                <a:latin typeface="Alegreya Sans SC Light"/>
              </a:rPr>
              <a:t>WHAT HAPPENS IF SEXUAL MISCONDUCT OCCURS?</a:t>
            </a:r>
          </a:p>
        </p:txBody>
      </p:sp>
      <p:sp>
        <p:nvSpPr>
          <p:cNvPr id="4" name="TextBox 4"/>
          <p:cNvSpPr txBox="1"/>
          <p:nvPr/>
        </p:nvSpPr>
        <p:spPr>
          <a:xfrm>
            <a:off x="7625642" y="9665970"/>
            <a:ext cx="9633658" cy="316230"/>
          </a:xfrm>
          <a:prstGeom prst="rect">
            <a:avLst/>
          </a:prstGeom>
        </p:spPr>
        <p:txBody>
          <a:bodyPr lIns="0" tIns="0" rIns="0" bIns="0" rtlCol="0" anchor="t">
            <a:spAutoFit/>
          </a:bodyPr>
          <a:lstStyle/>
          <a:p>
            <a:pPr algn="r">
              <a:lnSpc>
                <a:spcPts val="2520"/>
              </a:lnSpc>
            </a:pPr>
            <a:r>
              <a:rPr lang="en-US" sz="1800" spc="144">
                <a:solidFill>
                  <a:srgbClr val="BA5A87"/>
                </a:solidFill>
                <a:latin typeface="Roboto"/>
              </a:rPr>
              <a:t>Howard Community College</a:t>
            </a:r>
          </a:p>
        </p:txBody>
      </p:sp>
      <p:sp>
        <p:nvSpPr>
          <p:cNvPr id="5" name="TextBox 5"/>
          <p:cNvSpPr txBox="1"/>
          <p:nvPr/>
        </p:nvSpPr>
        <p:spPr>
          <a:xfrm>
            <a:off x="1028700" y="5922343"/>
            <a:ext cx="7476163" cy="691515"/>
          </a:xfrm>
          <a:prstGeom prst="rect">
            <a:avLst/>
          </a:prstGeom>
        </p:spPr>
        <p:txBody>
          <a:bodyPr lIns="0" tIns="0" rIns="0" bIns="0" rtlCol="0" anchor="t">
            <a:spAutoFit/>
          </a:bodyPr>
          <a:lstStyle/>
          <a:p>
            <a:pPr algn="l">
              <a:lnSpc>
                <a:spcPts val="5670"/>
              </a:lnSpc>
            </a:pPr>
            <a:endParaRPr/>
          </a:p>
        </p:txBody>
      </p:sp>
      <p:sp>
        <p:nvSpPr>
          <p:cNvPr id="6" name="TextBox 6"/>
          <p:cNvSpPr txBox="1"/>
          <p:nvPr/>
        </p:nvSpPr>
        <p:spPr>
          <a:xfrm>
            <a:off x="1028700" y="4086875"/>
            <a:ext cx="7476163" cy="4996815"/>
          </a:xfrm>
          <a:prstGeom prst="rect">
            <a:avLst/>
          </a:prstGeom>
        </p:spPr>
        <p:txBody>
          <a:bodyPr lIns="0" tIns="0" rIns="0" bIns="0" rtlCol="0" anchor="t">
            <a:spAutoFit/>
          </a:bodyPr>
          <a:lstStyle/>
          <a:p>
            <a:pPr marL="906780" lvl="1" indent="-453390">
              <a:lnSpc>
                <a:spcPts val="5670"/>
              </a:lnSpc>
              <a:buFont typeface="Arial"/>
              <a:buChar char="•"/>
            </a:pPr>
            <a:r>
              <a:rPr lang="en-US" sz="4200">
                <a:solidFill>
                  <a:srgbClr val="000000"/>
                </a:solidFill>
                <a:latin typeface="Open Sans"/>
              </a:rPr>
              <a:t>Report it to HCC​</a:t>
            </a:r>
          </a:p>
          <a:p>
            <a:pPr marL="906780" lvl="1" indent="-453390">
              <a:lnSpc>
                <a:spcPts val="5670"/>
              </a:lnSpc>
              <a:buFont typeface="Arial"/>
              <a:buChar char="•"/>
            </a:pPr>
            <a:r>
              <a:rPr lang="en-US" sz="4200">
                <a:solidFill>
                  <a:srgbClr val="000000"/>
                </a:solidFill>
                <a:latin typeface="Open Sans"/>
              </a:rPr>
              <a:t>Any employee​</a:t>
            </a:r>
          </a:p>
          <a:p>
            <a:pPr marL="906780" lvl="1" indent="-453390">
              <a:lnSpc>
                <a:spcPts val="5670"/>
              </a:lnSpc>
              <a:buFont typeface="Arial"/>
              <a:buChar char="•"/>
            </a:pPr>
            <a:r>
              <a:rPr lang="en-US" sz="4200">
                <a:solidFill>
                  <a:srgbClr val="000000"/>
                </a:solidFill>
                <a:latin typeface="Open Sans"/>
              </a:rPr>
              <a:t>Public Safety​</a:t>
            </a:r>
          </a:p>
          <a:p>
            <a:pPr marL="906780" lvl="1" indent="-453390">
              <a:lnSpc>
                <a:spcPts val="5670"/>
              </a:lnSpc>
              <a:buFont typeface="Arial"/>
              <a:buChar char="•"/>
            </a:pPr>
            <a:r>
              <a:rPr lang="en-US" sz="4200">
                <a:solidFill>
                  <a:srgbClr val="000000"/>
                </a:solidFill>
                <a:latin typeface="Open Sans"/>
              </a:rPr>
              <a:t>443-518-5555​</a:t>
            </a:r>
          </a:p>
          <a:p>
            <a:pPr marL="906780" lvl="1" indent="-453390">
              <a:lnSpc>
                <a:spcPts val="5670"/>
              </a:lnSpc>
              <a:buFont typeface="Arial"/>
              <a:buChar char="•"/>
            </a:pPr>
            <a:r>
              <a:rPr lang="en-US" sz="4200">
                <a:solidFill>
                  <a:srgbClr val="000000"/>
                </a:solidFill>
                <a:latin typeface="Open Sans"/>
              </a:rPr>
              <a:t>443-518-5500​</a:t>
            </a:r>
          </a:p>
          <a:p>
            <a:pPr marL="906780" lvl="1" indent="-453390">
              <a:lnSpc>
                <a:spcPts val="5670"/>
              </a:lnSpc>
              <a:buFont typeface="Arial"/>
              <a:buChar char="•"/>
            </a:pPr>
            <a:r>
              <a:rPr lang="en-US" sz="4200">
                <a:solidFill>
                  <a:srgbClr val="000000"/>
                </a:solidFill>
                <a:latin typeface="Open Sans"/>
              </a:rPr>
              <a:t>Title IX Coordinators​</a:t>
            </a:r>
          </a:p>
          <a:p>
            <a:pPr algn="l">
              <a:lnSpc>
                <a:spcPts val="5670"/>
              </a:lnSpc>
            </a:pPr>
            <a:endParaRPr lang="en-US" sz="4200">
              <a:solidFill>
                <a:srgbClr val="000000"/>
              </a:solidFill>
              <a:latin typeface="Open Sans"/>
            </a:endParaRPr>
          </a:p>
        </p:txBody>
      </p:sp>
      <p:sp>
        <p:nvSpPr>
          <p:cNvPr id="7" name="TextBox 7"/>
          <p:cNvSpPr txBox="1"/>
          <p:nvPr/>
        </p:nvSpPr>
        <p:spPr>
          <a:xfrm>
            <a:off x="9783137" y="4086875"/>
            <a:ext cx="7476163" cy="4276090"/>
          </a:xfrm>
          <a:prstGeom prst="rect">
            <a:avLst/>
          </a:prstGeom>
        </p:spPr>
        <p:txBody>
          <a:bodyPr lIns="0" tIns="0" rIns="0" bIns="0" rtlCol="0" anchor="t">
            <a:spAutoFit/>
          </a:bodyPr>
          <a:lstStyle/>
          <a:p>
            <a:pPr marL="906780" lvl="1" indent="-453390">
              <a:lnSpc>
                <a:spcPts val="5670"/>
              </a:lnSpc>
              <a:buFont typeface="Arial"/>
              <a:buChar char="•"/>
            </a:pPr>
            <a:r>
              <a:rPr lang="en-US" sz="4200">
                <a:solidFill>
                  <a:srgbClr val="000000"/>
                </a:solidFill>
                <a:latin typeface="Open Sans"/>
              </a:rPr>
              <a:t>Report it to police​</a:t>
            </a:r>
          </a:p>
          <a:p>
            <a:pPr marL="906780" lvl="1" indent="-453390">
              <a:lnSpc>
                <a:spcPts val="5670"/>
              </a:lnSpc>
              <a:buFont typeface="Arial"/>
              <a:buChar char="•"/>
            </a:pPr>
            <a:r>
              <a:rPr lang="en-US" sz="4200">
                <a:solidFill>
                  <a:srgbClr val="000000"/>
                </a:solidFill>
                <a:latin typeface="Open Sans"/>
              </a:rPr>
              <a:t>Report it to both​</a:t>
            </a:r>
          </a:p>
          <a:p>
            <a:pPr marL="906780" lvl="1" indent="-453390">
              <a:lnSpc>
                <a:spcPts val="5670"/>
              </a:lnSpc>
              <a:buFont typeface="Arial"/>
              <a:buChar char="•"/>
            </a:pPr>
            <a:r>
              <a:rPr lang="en-US" sz="4200">
                <a:solidFill>
                  <a:srgbClr val="000000"/>
                </a:solidFill>
                <a:latin typeface="Open Sans"/>
              </a:rPr>
              <a:t>Consult with confidential resources​</a:t>
            </a:r>
          </a:p>
          <a:p>
            <a:pPr marL="906780" lvl="1" indent="-453390">
              <a:lnSpc>
                <a:spcPts val="5670"/>
              </a:lnSpc>
              <a:buFont typeface="Arial"/>
              <a:buChar char="•"/>
            </a:pPr>
            <a:r>
              <a:rPr lang="en-US" sz="4200">
                <a:solidFill>
                  <a:srgbClr val="000000"/>
                </a:solidFill>
                <a:latin typeface="Open Sans"/>
              </a:rPr>
              <a:t>Third party reporting​</a:t>
            </a:r>
          </a:p>
          <a:p>
            <a:pPr algn="l">
              <a:lnSpc>
                <a:spcPts val="5670"/>
              </a:lnSpc>
            </a:pPr>
            <a:endParaRPr lang="en-US" sz="4200">
              <a:solidFill>
                <a:srgbClr val="000000"/>
              </a:solidFill>
              <a:latin typeface="Open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853657" y="-933450"/>
            <a:ext cx="19995315" cy="4305300"/>
          </a:xfrm>
          <a:prstGeom prst="rect">
            <a:avLst/>
          </a:prstGeom>
          <a:solidFill>
            <a:srgbClr val="6D123F"/>
          </a:solidFill>
        </p:spPr>
        <p:txBody>
          <a:bodyPr/>
          <a:lstStyle/>
          <a:p>
            <a:endParaRPr lang="en-US"/>
          </a:p>
        </p:txBody>
      </p:sp>
      <p:sp>
        <p:nvSpPr>
          <p:cNvPr id="3" name="TextBox 3"/>
          <p:cNvSpPr txBox="1"/>
          <p:nvPr/>
        </p:nvSpPr>
        <p:spPr>
          <a:xfrm>
            <a:off x="1603022" y="300037"/>
            <a:ext cx="15081955" cy="1647825"/>
          </a:xfrm>
          <a:prstGeom prst="rect">
            <a:avLst/>
          </a:prstGeom>
        </p:spPr>
        <p:txBody>
          <a:bodyPr lIns="0" tIns="0" rIns="0" bIns="0" rtlCol="0" anchor="t">
            <a:spAutoFit/>
          </a:bodyPr>
          <a:lstStyle/>
          <a:p>
            <a:pPr algn="ctr">
              <a:lnSpc>
                <a:spcPts val="11519"/>
              </a:lnSpc>
            </a:pPr>
            <a:r>
              <a:rPr lang="en-US" sz="9600" spc="480">
                <a:solidFill>
                  <a:srgbClr val="FFFFFF"/>
                </a:solidFill>
                <a:latin typeface="Alegreya Sans SC Light"/>
              </a:rPr>
              <a:t>CONFIDENTIAL RESOURCES</a:t>
            </a:r>
          </a:p>
        </p:txBody>
      </p:sp>
      <p:sp>
        <p:nvSpPr>
          <p:cNvPr id="4" name="TextBox 4"/>
          <p:cNvSpPr txBox="1"/>
          <p:nvPr/>
        </p:nvSpPr>
        <p:spPr>
          <a:xfrm>
            <a:off x="7625642" y="9665970"/>
            <a:ext cx="9633658" cy="316230"/>
          </a:xfrm>
          <a:prstGeom prst="rect">
            <a:avLst/>
          </a:prstGeom>
        </p:spPr>
        <p:txBody>
          <a:bodyPr lIns="0" tIns="0" rIns="0" bIns="0" rtlCol="0" anchor="t">
            <a:spAutoFit/>
          </a:bodyPr>
          <a:lstStyle/>
          <a:p>
            <a:pPr algn="r">
              <a:lnSpc>
                <a:spcPts val="2520"/>
              </a:lnSpc>
            </a:pPr>
            <a:r>
              <a:rPr lang="en-US" sz="1800" spc="144">
                <a:solidFill>
                  <a:srgbClr val="BA5A87"/>
                </a:solidFill>
                <a:latin typeface="Roboto"/>
              </a:rPr>
              <a:t>Howard Community College</a:t>
            </a:r>
          </a:p>
        </p:txBody>
      </p:sp>
      <p:sp>
        <p:nvSpPr>
          <p:cNvPr id="5" name="TextBox 5"/>
          <p:cNvSpPr txBox="1"/>
          <p:nvPr/>
        </p:nvSpPr>
        <p:spPr>
          <a:xfrm>
            <a:off x="1028700" y="4686881"/>
            <a:ext cx="14975444" cy="4076903"/>
          </a:xfrm>
          <a:prstGeom prst="rect">
            <a:avLst/>
          </a:prstGeom>
        </p:spPr>
        <p:txBody>
          <a:bodyPr lIns="0" tIns="0" rIns="0" bIns="0" rtlCol="0" anchor="t">
            <a:spAutoFit/>
          </a:bodyPr>
          <a:lstStyle/>
          <a:p>
            <a:pPr marL="971550" lvl="1" indent="-485775">
              <a:lnSpc>
                <a:spcPts val="6075"/>
              </a:lnSpc>
              <a:buFont typeface="Arial"/>
              <a:buChar char="•"/>
            </a:pPr>
            <a:r>
              <a:rPr lang="en-US" sz="4500">
                <a:solidFill>
                  <a:srgbClr val="000000"/>
                </a:solidFill>
                <a:latin typeface="Open Sans"/>
              </a:rPr>
              <a:t>HCC Counseling Center or other counseling services​</a:t>
            </a:r>
          </a:p>
          <a:p>
            <a:pPr marL="971550" lvl="1" indent="-485775">
              <a:lnSpc>
                <a:spcPts val="6075"/>
              </a:lnSpc>
              <a:buFont typeface="Arial"/>
              <a:buChar char="•"/>
            </a:pPr>
            <a:r>
              <a:rPr lang="en-US" sz="4500">
                <a:solidFill>
                  <a:srgbClr val="000000"/>
                </a:solidFill>
                <a:latin typeface="Open Sans"/>
              </a:rPr>
              <a:t>Hopeworks​</a:t>
            </a:r>
          </a:p>
          <a:p>
            <a:pPr marL="971550" lvl="1" indent="-485775">
              <a:lnSpc>
                <a:spcPts val="6075"/>
              </a:lnSpc>
              <a:buFont typeface="Arial"/>
              <a:buChar char="•"/>
            </a:pPr>
            <a:r>
              <a:rPr lang="en-US" sz="4500">
                <a:solidFill>
                  <a:srgbClr val="000000"/>
                </a:solidFill>
                <a:latin typeface="Open Sans"/>
              </a:rPr>
              <a:t>Medical staff operating in a medical capacity​</a:t>
            </a:r>
          </a:p>
          <a:p>
            <a:pPr>
              <a:lnSpc>
                <a:spcPts val="3984"/>
              </a:lnSpc>
            </a:pPr>
            <a:endParaRPr lang="en-US" sz="4500">
              <a:solidFill>
                <a:srgbClr val="000000"/>
              </a:solidFill>
              <a:latin typeface="Open Sans"/>
            </a:endParaRPr>
          </a:p>
          <a:p>
            <a:pPr algn="l">
              <a:lnSpc>
                <a:spcPts val="3984"/>
              </a:lnSpc>
            </a:pPr>
            <a:endParaRPr lang="en-US" sz="4500">
              <a:solidFill>
                <a:srgbClr val="000000"/>
              </a:solidFill>
              <a:latin typeface="Open Sans"/>
            </a:endParaRPr>
          </a:p>
          <a:p>
            <a:pPr algn="l">
              <a:lnSpc>
                <a:spcPts val="6046"/>
              </a:lnSpc>
            </a:pPr>
            <a:endParaRPr lang="en-US" sz="4500">
              <a:solidFill>
                <a:srgbClr val="000000"/>
              </a:solidFill>
              <a:latin typeface="Open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2925847" y="1400877"/>
            <a:ext cx="11851040" cy="7485245"/>
          </a:xfrm>
          <a:prstGeom prst="rect">
            <a:avLst/>
          </a:prstGeom>
          <a:solidFill>
            <a:srgbClr val="6D123F"/>
          </a:solidFill>
        </p:spPr>
        <p:txBody>
          <a:bodyPr/>
          <a:lstStyle/>
          <a:p>
            <a:endParaRPr lang="en-US"/>
          </a:p>
        </p:txBody>
      </p:sp>
      <p:sp>
        <p:nvSpPr>
          <p:cNvPr id="3" name="TextBox 3"/>
          <p:cNvSpPr txBox="1"/>
          <p:nvPr/>
        </p:nvSpPr>
        <p:spPr>
          <a:xfrm>
            <a:off x="7701842" y="357569"/>
            <a:ext cx="9557458" cy="9286113"/>
          </a:xfrm>
          <a:prstGeom prst="rect">
            <a:avLst/>
          </a:prstGeom>
        </p:spPr>
        <p:txBody>
          <a:bodyPr lIns="0" tIns="0" rIns="0" bIns="0" rtlCol="0" anchor="t">
            <a:spAutoFit/>
          </a:bodyPr>
          <a:lstStyle/>
          <a:p>
            <a:pPr>
              <a:lnSpc>
                <a:spcPts val="6688"/>
              </a:lnSpc>
            </a:pPr>
            <a:endParaRPr/>
          </a:p>
          <a:p>
            <a:pPr>
              <a:lnSpc>
                <a:spcPts val="7732"/>
              </a:lnSpc>
            </a:pPr>
            <a:endParaRPr/>
          </a:p>
          <a:p>
            <a:pPr marL="798828" lvl="1" indent="-399414">
              <a:lnSpc>
                <a:spcPts val="7732"/>
              </a:lnSpc>
              <a:buFont typeface="Arial"/>
              <a:buChar char="•"/>
            </a:pPr>
            <a:r>
              <a:rPr lang="en-US" sz="3699" spc="221">
                <a:solidFill>
                  <a:srgbClr val="6D123F"/>
                </a:solidFill>
                <a:latin typeface="Roboto"/>
              </a:rPr>
              <a:t>Interim Measures​</a:t>
            </a:r>
          </a:p>
          <a:p>
            <a:pPr marL="798828" lvl="1" indent="-399414">
              <a:lnSpc>
                <a:spcPts val="7732"/>
              </a:lnSpc>
              <a:buFont typeface="Arial"/>
              <a:buChar char="•"/>
            </a:pPr>
            <a:r>
              <a:rPr lang="en-US" sz="3699" spc="221">
                <a:solidFill>
                  <a:srgbClr val="6D123F"/>
                </a:solidFill>
                <a:latin typeface="Roboto"/>
              </a:rPr>
              <a:t>Options to address formally or informally​</a:t>
            </a:r>
          </a:p>
          <a:p>
            <a:pPr marL="798828" lvl="1" indent="-399414">
              <a:lnSpc>
                <a:spcPts val="7732"/>
              </a:lnSpc>
              <a:buFont typeface="Arial"/>
              <a:buChar char="•"/>
            </a:pPr>
            <a:r>
              <a:rPr lang="en-US" sz="3699" spc="221">
                <a:solidFill>
                  <a:srgbClr val="6D123F"/>
                </a:solidFill>
                <a:latin typeface="Roboto"/>
              </a:rPr>
              <a:t>Informal options​</a:t>
            </a:r>
          </a:p>
          <a:p>
            <a:pPr marL="1597656" lvl="2" indent="-532552">
              <a:lnSpc>
                <a:spcPts val="7732"/>
              </a:lnSpc>
              <a:buFont typeface="Arial"/>
              <a:buChar char="⚬"/>
            </a:pPr>
            <a:r>
              <a:rPr lang="en-US" sz="3699" spc="221">
                <a:solidFill>
                  <a:srgbClr val="6D123F"/>
                </a:solidFill>
                <a:latin typeface="Roboto"/>
              </a:rPr>
              <a:t>Continued interim measures​</a:t>
            </a:r>
          </a:p>
          <a:p>
            <a:pPr marL="1597656" lvl="2" indent="-532552">
              <a:lnSpc>
                <a:spcPts val="7732"/>
              </a:lnSpc>
              <a:buFont typeface="Arial"/>
              <a:buChar char="⚬"/>
            </a:pPr>
            <a:r>
              <a:rPr lang="en-US" sz="3699" spc="221">
                <a:solidFill>
                  <a:srgbClr val="6D123F"/>
                </a:solidFill>
                <a:latin typeface="Roboto"/>
              </a:rPr>
              <a:t>Conversation with student</a:t>
            </a:r>
          </a:p>
          <a:p>
            <a:pPr algn="l">
              <a:lnSpc>
                <a:spcPts val="6688"/>
              </a:lnSpc>
            </a:pPr>
            <a:r>
              <a:rPr lang="en-US" sz="3200" spc="192">
                <a:solidFill>
                  <a:srgbClr val="6D123F"/>
                </a:solidFill>
                <a:latin typeface="Roboto"/>
              </a:rPr>
              <a:t> </a:t>
            </a:r>
          </a:p>
          <a:p>
            <a:pPr algn="l">
              <a:lnSpc>
                <a:spcPts val="5434"/>
              </a:lnSpc>
            </a:pPr>
            <a:endParaRPr lang="en-US" sz="3200" spc="192">
              <a:solidFill>
                <a:srgbClr val="6D123F"/>
              </a:solidFill>
              <a:latin typeface="Roboto"/>
            </a:endParaRPr>
          </a:p>
        </p:txBody>
      </p:sp>
      <p:sp>
        <p:nvSpPr>
          <p:cNvPr id="4" name="TextBox 4"/>
          <p:cNvSpPr txBox="1"/>
          <p:nvPr/>
        </p:nvSpPr>
        <p:spPr>
          <a:xfrm>
            <a:off x="701855" y="1741781"/>
            <a:ext cx="5540774" cy="5505450"/>
          </a:xfrm>
          <a:prstGeom prst="rect">
            <a:avLst/>
          </a:prstGeom>
        </p:spPr>
        <p:txBody>
          <a:bodyPr lIns="0" tIns="0" rIns="0" bIns="0" rtlCol="0" anchor="t">
            <a:spAutoFit/>
          </a:bodyPr>
          <a:lstStyle/>
          <a:p>
            <a:pPr>
              <a:lnSpc>
                <a:spcPts val="7200"/>
              </a:lnSpc>
            </a:pPr>
            <a:r>
              <a:rPr lang="en-US" sz="6000" spc="300">
                <a:solidFill>
                  <a:srgbClr val="FFFFFF"/>
                </a:solidFill>
                <a:latin typeface="Roboto Condensed Bold"/>
              </a:rPr>
              <a:t>WHAT HAPPENS IF SEXUAL MISCONDUCT OCCURS?​</a:t>
            </a:r>
          </a:p>
          <a:p>
            <a:pPr algn="l">
              <a:lnSpc>
                <a:spcPts val="7200"/>
              </a:lnSpc>
            </a:pPr>
            <a:endParaRPr lang="en-US" sz="6000" spc="300">
              <a:solidFill>
                <a:srgbClr val="FFFFFF"/>
              </a:solidFill>
              <a:latin typeface="Roboto Condensed Bold"/>
            </a:endParaRPr>
          </a:p>
        </p:txBody>
      </p:sp>
      <p:sp>
        <p:nvSpPr>
          <p:cNvPr id="5" name="TextBox 5"/>
          <p:cNvSpPr txBox="1"/>
          <p:nvPr/>
        </p:nvSpPr>
        <p:spPr>
          <a:xfrm>
            <a:off x="-5937785" y="9837994"/>
            <a:ext cx="9633658" cy="316230"/>
          </a:xfrm>
          <a:prstGeom prst="rect">
            <a:avLst/>
          </a:prstGeom>
        </p:spPr>
        <p:txBody>
          <a:bodyPr lIns="0" tIns="0" rIns="0" bIns="0" rtlCol="0" anchor="t">
            <a:spAutoFit/>
          </a:bodyPr>
          <a:lstStyle/>
          <a:p>
            <a:pPr algn="r">
              <a:lnSpc>
                <a:spcPts val="2520"/>
              </a:lnSpc>
            </a:pPr>
            <a:r>
              <a:rPr lang="en-US" sz="1800" spc="144">
                <a:solidFill>
                  <a:srgbClr val="FFFFFF"/>
                </a:solidFill>
                <a:latin typeface="Roboto"/>
              </a:rPr>
              <a:t>Howard Community College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3474052" y="1949082"/>
            <a:ext cx="11851040" cy="6388836"/>
          </a:xfrm>
          <a:prstGeom prst="rect">
            <a:avLst/>
          </a:prstGeom>
          <a:solidFill>
            <a:srgbClr val="6D123F"/>
          </a:solidFill>
        </p:spPr>
        <p:txBody>
          <a:bodyPr/>
          <a:lstStyle/>
          <a:p>
            <a:endParaRPr lang="en-US"/>
          </a:p>
        </p:txBody>
      </p:sp>
      <p:sp>
        <p:nvSpPr>
          <p:cNvPr id="3" name="TextBox 3"/>
          <p:cNvSpPr txBox="1"/>
          <p:nvPr/>
        </p:nvSpPr>
        <p:spPr>
          <a:xfrm>
            <a:off x="6024981" y="-706593"/>
            <a:ext cx="12717696" cy="12283313"/>
          </a:xfrm>
          <a:prstGeom prst="rect">
            <a:avLst/>
          </a:prstGeom>
        </p:spPr>
        <p:txBody>
          <a:bodyPr lIns="0" tIns="0" rIns="0" bIns="0" rtlCol="0" anchor="t">
            <a:spAutoFit/>
          </a:bodyPr>
          <a:lstStyle/>
          <a:p>
            <a:pPr>
              <a:lnSpc>
                <a:spcPts val="6688"/>
              </a:lnSpc>
            </a:pPr>
            <a:endParaRPr/>
          </a:p>
          <a:p>
            <a:pPr marL="734059" lvl="1" indent="-367030">
              <a:lnSpc>
                <a:spcPts val="7105"/>
              </a:lnSpc>
              <a:buFont typeface="Arial"/>
              <a:buChar char="•"/>
            </a:pPr>
            <a:r>
              <a:rPr lang="en-US" sz="3399" spc="203">
                <a:solidFill>
                  <a:srgbClr val="6D123F"/>
                </a:solidFill>
                <a:latin typeface="Roboto"/>
              </a:rPr>
              <a:t>Formal ​</a:t>
            </a:r>
          </a:p>
          <a:p>
            <a:pPr marL="1468119" lvl="2" indent="-489373">
              <a:lnSpc>
                <a:spcPts val="7105"/>
              </a:lnSpc>
              <a:buFont typeface="Arial"/>
              <a:buChar char="⚬"/>
            </a:pPr>
            <a:r>
              <a:rPr lang="en-US" sz="3399" spc="203">
                <a:solidFill>
                  <a:srgbClr val="6D123F"/>
                </a:solidFill>
                <a:latin typeface="Roboto"/>
              </a:rPr>
              <a:t>HCC investigates​</a:t>
            </a:r>
          </a:p>
          <a:p>
            <a:pPr marL="1468119" lvl="2" indent="-489373">
              <a:lnSpc>
                <a:spcPts val="7105"/>
              </a:lnSpc>
              <a:buFont typeface="Arial"/>
              <a:buChar char="⚬"/>
            </a:pPr>
            <a:r>
              <a:rPr lang="en-US" sz="3399" spc="203">
                <a:solidFill>
                  <a:srgbClr val="6D123F"/>
                </a:solidFill>
                <a:latin typeface="Roboto"/>
              </a:rPr>
              <a:t>Potentially meets with:​</a:t>
            </a:r>
          </a:p>
          <a:p>
            <a:pPr marL="2202178" lvl="3" indent="-550545">
              <a:lnSpc>
                <a:spcPts val="7105"/>
              </a:lnSpc>
              <a:buFont typeface="Arial"/>
              <a:buChar char="￭"/>
            </a:pPr>
            <a:r>
              <a:rPr lang="en-US" sz="3399" spc="203">
                <a:solidFill>
                  <a:srgbClr val="6D123F"/>
                </a:solidFill>
                <a:latin typeface="Roboto"/>
              </a:rPr>
              <a:t>Complainant​</a:t>
            </a:r>
          </a:p>
          <a:p>
            <a:pPr marL="2202178" lvl="3" indent="-550545">
              <a:lnSpc>
                <a:spcPts val="7105"/>
              </a:lnSpc>
              <a:buFont typeface="Arial"/>
              <a:buChar char="￭"/>
            </a:pPr>
            <a:r>
              <a:rPr lang="en-US" sz="3399" spc="203">
                <a:solidFill>
                  <a:srgbClr val="6D123F"/>
                </a:solidFill>
                <a:latin typeface="Roboto"/>
              </a:rPr>
              <a:t>Respondent​</a:t>
            </a:r>
          </a:p>
          <a:p>
            <a:pPr marL="2202178" lvl="3" indent="-550545">
              <a:lnSpc>
                <a:spcPts val="7105"/>
              </a:lnSpc>
              <a:buFont typeface="Arial"/>
              <a:buChar char="￭"/>
            </a:pPr>
            <a:r>
              <a:rPr lang="en-US" sz="3399" spc="203">
                <a:solidFill>
                  <a:srgbClr val="6D123F"/>
                </a:solidFill>
                <a:latin typeface="Roboto"/>
              </a:rPr>
              <a:t>Witnesses​</a:t>
            </a:r>
          </a:p>
          <a:p>
            <a:pPr marL="1468119" lvl="2" indent="-489373">
              <a:lnSpc>
                <a:spcPts val="7105"/>
              </a:lnSpc>
              <a:buFont typeface="Arial"/>
              <a:buChar char="⚬"/>
            </a:pPr>
            <a:r>
              <a:rPr lang="en-US" sz="3399" spc="203">
                <a:solidFill>
                  <a:srgbClr val="6D123F"/>
                </a:solidFill>
                <a:latin typeface="Roboto"/>
              </a:rPr>
              <a:t>Determination if incident should go to </a:t>
            </a:r>
          </a:p>
          <a:p>
            <a:pPr>
              <a:lnSpc>
                <a:spcPts val="7105"/>
              </a:lnSpc>
            </a:pPr>
            <a:r>
              <a:rPr lang="en-US" sz="3399" spc="203">
                <a:solidFill>
                  <a:srgbClr val="6D123F"/>
                </a:solidFill>
                <a:latin typeface="Roboto"/>
              </a:rPr>
              <a:t>           hearing or employee process​</a:t>
            </a:r>
          </a:p>
          <a:p>
            <a:pPr marL="1468119" lvl="2" indent="-489373">
              <a:lnSpc>
                <a:spcPts val="7105"/>
              </a:lnSpc>
              <a:buFont typeface="Arial"/>
              <a:buChar char="⚬"/>
            </a:pPr>
            <a:r>
              <a:rPr lang="en-US" sz="3399" spc="203">
                <a:solidFill>
                  <a:srgbClr val="6D123F"/>
                </a:solidFill>
                <a:latin typeface="Roboto"/>
              </a:rPr>
              <a:t>Hold hearing or employee process​</a:t>
            </a:r>
          </a:p>
          <a:p>
            <a:pPr marL="1468119" lvl="2" indent="-489373">
              <a:lnSpc>
                <a:spcPts val="7105"/>
              </a:lnSpc>
              <a:buFont typeface="Arial"/>
              <a:buChar char="⚬"/>
            </a:pPr>
            <a:r>
              <a:rPr lang="en-US" sz="3399" spc="203">
                <a:solidFill>
                  <a:srgbClr val="6D123F"/>
                </a:solidFill>
                <a:latin typeface="Roboto"/>
              </a:rPr>
              <a:t>Deliver outcome including sanctions​</a:t>
            </a:r>
          </a:p>
          <a:p>
            <a:pPr marL="1468119" lvl="2" indent="-489373">
              <a:lnSpc>
                <a:spcPts val="7105"/>
              </a:lnSpc>
              <a:buFont typeface="Arial"/>
              <a:buChar char="⚬"/>
            </a:pPr>
            <a:r>
              <a:rPr lang="en-US" sz="3399" spc="203">
                <a:solidFill>
                  <a:srgbClr val="6D123F"/>
                </a:solidFill>
                <a:latin typeface="Roboto"/>
              </a:rPr>
              <a:t>Appeal if necessary </a:t>
            </a:r>
          </a:p>
          <a:p>
            <a:pPr algn="l">
              <a:lnSpc>
                <a:spcPts val="6688"/>
              </a:lnSpc>
            </a:pPr>
            <a:r>
              <a:rPr lang="en-US" sz="3200" spc="192">
                <a:solidFill>
                  <a:srgbClr val="6D123F"/>
                </a:solidFill>
                <a:latin typeface="Roboto"/>
              </a:rPr>
              <a:t> </a:t>
            </a:r>
          </a:p>
          <a:p>
            <a:pPr algn="l">
              <a:lnSpc>
                <a:spcPts val="5434"/>
              </a:lnSpc>
            </a:pPr>
            <a:endParaRPr lang="en-US" sz="3200" spc="192">
              <a:solidFill>
                <a:srgbClr val="6D123F"/>
              </a:solidFill>
              <a:latin typeface="Roboto"/>
            </a:endParaRPr>
          </a:p>
        </p:txBody>
      </p:sp>
      <p:sp>
        <p:nvSpPr>
          <p:cNvPr id="4" name="TextBox 4"/>
          <p:cNvSpPr txBox="1"/>
          <p:nvPr/>
        </p:nvSpPr>
        <p:spPr>
          <a:xfrm>
            <a:off x="701855" y="1741781"/>
            <a:ext cx="5540774" cy="5505450"/>
          </a:xfrm>
          <a:prstGeom prst="rect">
            <a:avLst/>
          </a:prstGeom>
        </p:spPr>
        <p:txBody>
          <a:bodyPr lIns="0" tIns="0" rIns="0" bIns="0" rtlCol="0" anchor="t">
            <a:spAutoFit/>
          </a:bodyPr>
          <a:lstStyle/>
          <a:p>
            <a:pPr>
              <a:lnSpc>
                <a:spcPts val="7200"/>
              </a:lnSpc>
            </a:pPr>
            <a:r>
              <a:rPr lang="en-US" sz="6000" spc="300">
                <a:solidFill>
                  <a:srgbClr val="FFFFFF"/>
                </a:solidFill>
                <a:latin typeface="Roboto Condensed Bold"/>
              </a:rPr>
              <a:t>WHAT HAPPENS IF SEXUAL MISCONDUCT OCCURS?​</a:t>
            </a:r>
          </a:p>
          <a:p>
            <a:pPr algn="l">
              <a:lnSpc>
                <a:spcPts val="7200"/>
              </a:lnSpc>
            </a:pPr>
            <a:endParaRPr lang="en-US" sz="6000" spc="300">
              <a:solidFill>
                <a:srgbClr val="FFFFFF"/>
              </a:solidFill>
              <a:latin typeface="Roboto Condensed Bold"/>
            </a:endParaRPr>
          </a:p>
        </p:txBody>
      </p:sp>
      <p:sp>
        <p:nvSpPr>
          <p:cNvPr id="5" name="TextBox 5"/>
          <p:cNvSpPr txBox="1"/>
          <p:nvPr/>
        </p:nvSpPr>
        <p:spPr>
          <a:xfrm>
            <a:off x="-5937785" y="9837994"/>
            <a:ext cx="9633658" cy="316230"/>
          </a:xfrm>
          <a:prstGeom prst="rect">
            <a:avLst/>
          </a:prstGeom>
        </p:spPr>
        <p:txBody>
          <a:bodyPr lIns="0" tIns="0" rIns="0" bIns="0" rtlCol="0" anchor="t">
            <a:spAutoFit/>
          </a:bodyPr>
          <a:lstStyle/>
          <a:p>
            <a:pPr algn="r">
              <a:lnSpc>
                <a:spcPts val="2520"/>
              </a:lnSpc>
            </a:pPr>
            <a:r>
              <a:rPr lang="en-US" sz="1800" spc="144">
                <a:solidFill>
                  <a:srgbClr val="FFFFFF"/>
                </a:solidFill>
                <a:latin typeface="Roboto"/>
              </a:rPr>
              <a:t>Howard Community College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3474052" y="1949082"/>
            <a:ext cx="11851040" cy="6388836"/>
          </a:xfrm>
          <a:prstGeom prst="rect">
            <a:avLst/>
          </a:prstGeom>
          <a:solidFill>
            <a:srgbClr val="6D123F"/>
          </a:solidFill>
        </p:spPr>
        <p:txBody>
          <a:bodyPr/>
          <a:lstStyle/>
          <a:p>
            <a:endParaRPr lang="en-US"/>
          </a:p>
        </p:txBody>
      </p:sp>
      <p:sp>
        <p:nvSpPr>
          <p:cNvPr id="3" name="TextBox 3"/>
          <p:cNvSpPr txBox="1"/>
          <p:nvPr/>
        </p:nvSpPr>
        <p:spPr>
          <a:xfrm>
            <a:off x="5645886" y="-187894"/>
            <a:ext cx="12717696" cy="10454513"/>
          </a:xfrm>
          <a:prstGeom prst="rect">
            <a:avLst/>
          </a:prstGeom>
        </p:spPr>
        <p:txBody>
          <a:bodyPr lIns="0" tIns="0" rIns="0" bIns="0" rtlCol="0" anchor="t">
            <a:spAutoFit/>
          </a:bodyPr>
          <a:lstStyle/>
          <a:p>
            <a:pPr>
              <a:lnSpc>
                <a:spcPts val="6688"/>
              </a:lnSpc>
            </a:pPr>
            <a:endParaRPr/>
          </a:p>
          <a:p>
            <a:pPr>
              <a:lnSpc>
                <a:spcPts val="7105"/>
              </a:lnSpc>
            </a:pPr>
            <a:endParaRPr/>
          </a:p>
          <a:p>
            <a:pPr marL="734059" lvl="1" indent="-367030">
              <a:lnSpc>
                <a:spcPts val="7105"/>
              </a:lnSpc>
              <a:buFont typeface="Arial"/>
              <a:buChar char="•"/>
            </a:pPr>
            <a:r>
              <a:rPr lang="en-US" sz="3399" spc="203">
                <a:solidFill>
                  <a:srgbClr val="6D123F"/>
                </a:solidFill>
                <a:latin typeface="Roboto"/>
              </a:rPr>
              <a:t> Academic accommodations​</a:t>
            </a:r>
          </a:p>
          <a:p>
            <a:pPr marL="734059" lvl="1" indent="-367030">
              <a:lnSpc>
                <a:spcPts val="7105"/>
              </a:lnSpc>
              <a:buFont typeface="Arial"/>
              <a:buChar char="•"/>
            </a:pPr>
            <a:r>
              <a:rPr lang="en-US" sz="3399" spc="203">
                <a:solidFill>
                  <a:srgbClr val="6D123F"/>
                </a:solidFill>
                <a:latin typeface="Roboto"/>
              </a:rPr>
              <a:t>Assistance in arranging for alternative college </a:t>
            </a:r>
          </a:p>
          <a:p>
            <a:pPr>
              <a:lnSpc>
                <a:spcPts val="7105"/>
              </a:lnSpc>
            </a:pPr>
            <a:r>
              <a:rPr lang="en-US" sz="3399" spc="203">
                <a:solidFill>
                  <a:srgbClr val="6D123F"/>
                </a:solidFill>
                <a:latin typeface="Roboto"/>
              </a:rPr>
              <a:t>     employment arrangements or changing work schedules​</a:t>
            </a:r>
          </a:p>
          <a:p>
            <a:pPr marL="734059" lvl="1" indent="-367030">
              <a:lnSpc>
                <a:spcPts val="7105"/>
              </a:lnSpc>
              <a:buFont typeface="Arial"/>
              <a:buChar char="•"/>
            </a:pPr>
            <a:r>
              <a:rPr lang="en-US" sz="3399" spc="203">
                <a:solidFill>
                  <a:srgbClr val="6D123F"/>
                </a:solidFill>
                <a:latin typeface="Roboto"/>
              </a:rPr>
              <a:t>A “no contact” order​</a:t>
            </a:r>
          </a:p>
          <a:p>
            <a:pPr marL="734059" lvl="1" indent="-367030">
              <a:lnSpc>
                <a:spcPts val="7105"/>
              </a:lnSpc>
              <a:buFont typeface="Arial"/>
              <a:buChar char="•"/>
            </a:pPr>
            <a:r>
              <a:rPr lang="en-US" sz="3399" spc="203">
                <a:solidFill>
                  <a:srgbClr val="6D123F"/>
                </a:solidFill>
                <a:latin typeface="Roboto"/>
              </a:rPr>
              <a:t>Providing a public safety escort​</a:t>
            </a:r>
          </a:p>
          <a:p>
            <a:pPr marL="734059" lvl="1" indent="-367030">
              <a:lnSpc>
                <a:spcPts val="7105"/>
              </a:lnSpc>
              <a:buFont typeface="Arial"/>
              <a:buChar char="•"/>
            </a:pPr>
            <a:r>
              <a:rPr lang="en-US" sz="3399" spc="203">
                <a:solidFill>
                  <a:srgbClr val="6D123F"/>
                </a:solidFill>
                <a:latin typeface="Roboto"/>
              </a:rPr>
              <a:t>Assistance identifying an advocate to help secure additional resources​</a:t>
            </a:r>
          </a:p>
          <a:p>
            <a:pPr marL="734059" lvl="1" indent="-367030">
              <a:lnSpc>
                <a:spcPts val="7105"/>
              </a:lnSpc>
              <a:buFont typeface="Arial"/>
              <a:buChar char="•"/>
            </a:pPr>
            <a:r>
              <a:rPr lang="en-US" sz="3399" spc="203">
                <a:solidFill>
                  <a:srgbClr val="6D123F"/>
                </a:solidFill>
                <a:latin typeface="Roboto"/>
              </a:rPr>
              <a:t>Other measures the complainant would like to request​</a:t>
            </a:r>
          </a:p>
          <a:p>
            <a:pPr algn="l">
              <a:lnSpc>
                <a:spcPts val="6688"/>
              </a:lnSpc>
            </a:pPr>
            <a:endParaRPr lang="en-US" sz="3399" spc="203">
              <a:solidFill>
                <a:srgbClr val="6D123F"/>
              </a:solidFill>
              <a:latin typeface="Roboto"/>
            </a:endParaRPr>
          </a:p>
          <a:p>
            <a:pPr algn="l">
              <a:lnSpc>
                <a:spcPts val="5434"/>
              </a:lnSpc>
            </a:pPr>
            <a:endParaRPr lang="en-US" sz="3399" spc="203">
              <a:solidFill>
                <a:srgbClr val="6D123F"/>
              </a:solidFill>
              <a:latin typeface="Roboto"/>
            </a:endParaRPr>
          </a:p>
        </p:txBody>
      </p:sp>
      <p:sp>
        <p:nvSpPr>
          <p:cNvPr id="4" name="TextBox 4"/>
          <p:cNvSpPr txBox="1"/>
          <p:nvPr/>
        </p:nvSpPr>
        <p:spPr>
          <a:xfrm>
            <a:off x="701855" y="3113381"/>
            <a:ext cx="5540774" cy="2762250"/>
          </a:xfrm>
          <a:prstGeom prst="rect">
            <a:avLst/>
          </a:prstGeom>
        </p:spPr>
        <p:txBody>
          <a:bodyPr lIns="0" tIns="0" rIns="0" bIns="0" rtlCol="0" anchor="t">
            <a:spAutoFit/>
          </a:bodyPr>
          <a:lstStyle/>
          <a:p>
            <a:pPr>
              <a:lnSpc>
                <a:spcPts val="7200"/>
              </a:lnSpc>
            </a:pPr>
            <a:r>
              <a:rPr lang="en-US" sz="6000" spc="300">
                <a:solidFill>
                  <a:srgbClr val="FFFFFF"/>
                </a:solidFill>
                <a:latin typeface="Roboto Condensed Bold"/>
              </a:rPr>
              <a:t>INTERIM</a:t>
            </a:r>
          </a:p>
          <a:p>
            <a:pPr>
              <a:lnSpc>
                <a:spcPts val="7200"/>
              </a:lnSpc>
            </a:pPr>
            <a:r>
              <a:rPr lang="en-US" sz="6000" spc="300">
                <a:solidFill>
                  <a:srgbClr val="FFFFFF"/>
                </a:solidFill>
                <a:latin typeface="Roboto Condensed Bold"/>
              </a:rPr>
              <a:t>MEASURES</a:t>
            </a:r>
          </a:p>
          <a:p>
            <a:pPr algn="l">
              <a:lnSpc>
                <a:spcPts val="7200"/>
              </a:lnSpc>
            </a:pPr>
            <a:endParaRPr lang="en-US" sz="6000" spc="300">
              <a:solidFill>
                <a:srgbClr val="FFFFFF"/>
              </a:solidFill>
              <a:latin typeface="Roboto Condensed Bold"/>
            </a:endParaRPr>
          </a:p>
        </p:txBody>
      </p:sp>
      <p:sp>
        <p:nvSpPr>
          <p:cNvPr id="5" name="TextBox 5"/>
          <p:cNvSpPr txBox="1"/>
          <p:nvPr/>
        </p:nvSpPr>
        <p:spPr>
          <a:xfrm>
            <a:off x="-5937785" y="9837994"/>
            <a:ext cx="9633658" cy="316230"/>
          </a:xfrm>
          <a:prstGeom prst="rect">
            <a:avLst/>
          </a:prstGeom>
        </p:spPr>
        <p:txBody>
          <a:bodyPr lIns="0" tIns="0" rIns="0" bIns="0" rtlCol="0" anchor="t">
            <a:spAutoFit/>
          </a:bodyPr>
          <a:lstStyle/>
          <a:p>
            <a:pPr algn="r">
              <a:lnSpc>
                <a:spcPts val="2520"/>
              </a:lnSpc>
            </a:pPr>
            <a:r>
              <a:rPr lang="en-US" sz="1800" spc="144">
                <a:solidFill>
                  <a:srgbClr val="FFFFFF"/>
                </a:solidFill>
                <a:latin typeface="Roboto"/>
              </a:rPr>
              <a:t>Howard Community College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6D123F"/>
        </a:solidFill>
        <a:effectLst/>
      </p:bgPr>
    </p:bg>
    <p:spTree>
      <p:nvGrpSpPr>
        <p:cNvPr id="1" name=""/>
        <p:cNvGrpSpPr/>
        <p:nvPr/>
      </p:nvGrpSpPr>
      <p:grpSpPr>
        <a:xfrm>
          <a:off x="0" y="0"/>
          <a:ext cx="0" cy="0"/>
          <a:chOff x="0" y="0"/>
          <a:chExt cx="0" cy="0"/>
        </a:xfrm>
      </p:grpSpPr>
      <p:grpSp>
        <p:nvGrpSpPr>
          <p:cNvPr id="2" name="Group 2"/>
          <p:cNvGrpSpPr/>
          <p:nvPr/>
        </p:nvGrpSpPr>
        <p:grpSpPr>
          <a:xfrm>
            <a:off x="-853657" y="3821310"/>
            <a:ext cx="19995315" cy="5116322"/>
            <a:chOff x="0" y="0"/>
            <a:chExt cx="26660420" cy="6821763"/>
          </a:xfrm>
        </p:grpSpPr>
        <p:sp>
          <p:nvSpPr>
            <p:cNvPr id="3" name="AutoShape 3"/>
            <p:cNvSpPr/>
            <p:nvPr/>
          </p:nvSpPr>
          <p:spPr>
            <a:xfrm>
              <a:off x="0" y="0"/>
              <a:ext cx="26660420" cy="6821763"/>
            </a:xfrm>
            <a:prstGeom prst="rect">
              <a:avLst/>
            </a:prstGeom>
            <a:solidFill>
              <a:srgbClr val="6D123F"/>
            </a:solidFill>
          </p:spPr>
          <p:txBody>
            <a:bodyPr/>
            <a:lstStyle/>
            <a:p>
              <a:endParaRPr lang="en-US"/>
            </a:p>
          </p:txBody>
        </p:sp>
        <p:sp>
          <p:nvSpPr>
            <p:cNvPr id="4" name="TextBox 4"/>
            <p:cNvSpPr txBox="1"/>
            <p:nvPr/>
          </p:nvSpPr>
          <p:spPr>
            <a:xfrm>
              <a:off x="3351771" y="722037"/>
              <a:ext cx="19956877" cy="1798490"/>
            </a:xfrm>
            <a:prstGeom prst="rect">
              <a:avLst/>
            </a:prstGeom>
          </p:spPr>
          <p:txBody>
            <a:bodyPr lIns="0" tIns="0" rIns="0" bIns="0" rtlCol="0" anchor="t">
              <a:spAutoFit/>
            </a:bodyPr>
            <a:lstStyle/>
            <a:p>
              <a:pPr algn="ctr">
                <a:lnSpc>
                  <a:spcPts val="11038"/>
                </a:lnSpc>
              </a:pPr>
              <a:r>
                <a:rPr lang="en-US" sz="8299" spc="82">
                  <a:solidFill>
                    <a:srgbClr val="FFFFFF"/>
                  </a:solidFill>
                  <a:latin typeface="Roboto Bold"/>
                </a:rPr>
                <a:t>What is your role?</a:t>
              </a: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3474052" y="1949082"/>
            <a:ext cx="11851040" cy="6388836"/>
          </a:xfrm>
          <a:prstGeom prst="rect">
            <a:avLst/>
          </a:prstGeom>
          <a:solidFill>
            <a:srgbClr val="6D123F"/>
          </a:solidFill>
        </p:spPr>
        <p:txBody>
          <a:bodyPr/>
          <a:lstStyle/>
          <a:p>
            <a:endParaRPr lang="en-US"/>
          </a:p>
        </p:txBody>
      </p:sp>
      <p:sp>
        <p:nvSpPr>
          <p:cNvPr id="3" name="TextBox 3"/>
          <p:cNvSpPr txBox="1"/>
          <p:nvPr/>
        </p:nvSpPr>
        <p:spPr>
          <a:xfrm>
            <a:off x="6323080" y="1791107"/>
            <a:ext cx="12717696" cy="5291963"/>
          </a:xfrm>
          <a:prstGeom prst="rect">
            <a:avLst/>
          </a:prstGeom>
        </p:spPr>
        <p:txBody>
          <a:bodyPr lIns="0" tIns="0" rIns="0" bIns="0" rtlCol="0" anchor="t">
            <a:spAutoFit/>
          </a:bodyPr>
          <a:lstStyle/>
          <a:p>
            <a:pPr>
              <a:lnSpc>
                <a:spcPts val="6688"/>
              </a:lnSpc>
            </a:pPr>
            <a:endParaRPr/>
          </a:p>
          <a:p>
            <a:pPr>
              <a:lnSpc>
                <a:spcPts val="7105"/>
              </a:lnSpc>
            </a:pPr>
            <a:endParaRPr/>
          </a:p>
          <a:p>
            <a:pPr>
              <a:lnSpc>
                <a:spcPts val="8150"/>
              </a:lnSpc>
            </a:pPr>
            <a:r>
              <a:rPr lang="en-US" sz="3899" spc="233">
                <a:solidFill>
                  <a:srgbClr val="6D123F"/>
                </a:solidFill>
                <a:latin typeface="Roboto Bold"/>
              </a:rPr>
              <a:t>Someone who is present at an event with the opportunity to participate or intervene.</a:t>
            </a:r>
          </a:p>
          <a:p>
            <a:pPr algn="l">
              <a:lnSpc>
                <a:spcPts val="6688"/>
              </a:lnSpc>
            </a:pPr>
            <a:endParaRPr lang="en-US" sz="3899" spc="233">
              <a:solidFill>
                <a:srgbClr val="6D123F"/>
              </a:solidFill>
              <a:latin typeface="Roboto Bold"/>
            </a:endParaRPr>
          </a:p>
          <a:p>
            <a:pPr algn="l">
              <a:lnSpc>
                <a:spcPts val="5434"/>
              </a:lnSpc>
            </a:pPr>
            <a:endParaRPr lang="en-US" sz="3899" spc="233">
              <a:solidFill>
                <a:srgbClr val="6D123F"/>
              </a:solidFill>
              <a:latin typeface="Roboto Bold"/>
            </a:endParaRPr>
          </a:p>
        </p:txBody>
      </p:sp>
      <p:sp>
        <p:nvSpPr>
          <p:cNvPr id="4" name="TextBox 4"/>
          <p:cNvSpPr txBox="1"/>
          <p:nvPr/>
        </p:nvSpPr>
        <p:spPr>
          <a:xfrm>
            <a:off x="572866" y="4292245"/>
            <a:ext cx="5540774" cy="2790825"/>
          </a:xfrm>
          <a:prstGeom prst="rect">
            <a:avLst/>
          </a:prstGeom>
        </p:spPr>
        <p:txBody>
          <a:bodyPr lIns="0" tIns="0" rIns="0" bIns="0" rtlCol="0" anchor="t">
            <a:spAutoFit/>
          </a:bodyPr>
          <a:lstStyle/>
          <a:p>
            <a:pPr>
              <a:lnSpc>
                <a:spcPts val="7319"/>
              </a:lnSpc>
            </a:pPr>
            <a:r>
              <a:rPr lang="en-US" sz="6099" spc="304">
                <a:solidFill>
                  <a:srgbClr val="FFFFFF"/>
                </a:solidFill>
                <a:latin typeface="Roboto Condensed Bold"/>
              </a:rPr>
              <a:t>BYSTANDER</a:t>
            </a:r>
          </a:p>
          <a:p>
            <a:pPr>
              <a:lnSpc>
                <a:spcPts val="7319"/>
              </a:lnSpc>
            </a:pPr>
            <a:endParaRPr lang="en-US" sz="6099" spc="304">
              <a:solidFill>
                <a:srgbClr val="FFFFFF"/>
              </a:solidFill>
              <a:latin typeface="Roboto Condensed Bold"/>
            </a:endParaRPr>
          </a:p>
          <a:p>
            <a:pPr algn="l">
              <a:lnSpc>
                <a:spcPts val="7319"/>
              </a:lnSpc>
            </a:pPr>
            <a:endParaRPr lang="en-US" sz="6099" spc="304">
              <a:solidFill>
                <a:srgbClr val="FFFFFF"/>
              </a:solidFill>
              <a:latin typeface="Roboto Condensed Bold"/>
            </a:endParaRPr>
          </a:p>
        </p:txBody>
      </p:sp>
      <p:sp>
        <p:nvSpPr>
          <p:cNvPr id="5" name="TextBox 5"/>
          <p:cNvSpPr txBox="1"/>
          <p:nvPr/>
        </p:nvSpPr>
        <p:spPr>
          <a:xfrm>
            <a:off x="-5937785" y="9837994"/>
            <a:ext cx="9633658" cy="316230"/>
          </a:xfrm>
          <a:prstGeom prst="rect">
            <a:avLst/>
          </a:prstGeom>
        </p:spPr>
        <p:txBody>
          <a:bodyPr lIns="0" tIns="0" rIns="0" bIns="0" rtlCol="0" anchor="t">
            <a:spAutoFit/>
          </a:bodyPr>
          <a:lstStyle/>
          <a:p>
            <a:pPr algn="r">
              <a:lnSpc>
                <a:spcPts val="2520"/>
              </a:lnSpc>
            </a:pPr>
            <a:r>
              <a:rPr lang="en-US" sz="1800" spc="144">
                <a:solidFill>
                  <a:srgbClr val="FFFFFF"/>
                </a:solidFill>
                <a:latin typeface="Roboto"/>
              </a:rPr>
              <a:t>Howard Community College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3474052" y="1949082"/>
            <a:ext cx="11851040" cy="6388836"/>
          </a:xfrm>
          <a:prstGeom prst="rect">
            <a:avLst/>
          </a:prstGeom>
          <a:solidFill>
            <a:srgbClr val="6D123F"/>
          </a:solidFill>
        </p:spPr>
        <p:txBody>
          <a:bodyPr/>
          <a:lstStyle/>
          <a:p>
            <a:endParaRPr lang="en-US"/>
          </a:p>
        </p:txBody>
      </p:sp>
      <p:sp>
        <p:nvSpPr>
          <p:cNvPr id="3" name="TextBox 3"/>
          <p:cNvSpPr txBox="1"/>
          <p:nvPr/>
        </p:nvSpPr>
        <p:spPr>
          <a:xfrm>
            <a:off x="6323080" y="1791107"/>
            <a:ext cx="12717696" cy="6320663"/>
          </a:xfrm>
          <a:prstGeom prst="rect">
            <a:avLst/>
          </a:prstGeom>
        </p:spPr>
        <p:txBody>
          <a:bodyPr lIns="0" tIns="0" rIns="0" bIns="0" rtlCol="0" anchor="t">
            <a:spAutoFit/>
          </a:bodyPr>
          <a:lstStyle/>
          <a:p>
            <a:pPr>
              <a:lnSpc>
                <a:spcPts val="6688"/>
              </a:lnSpc>
            </a:pPr>
            <a:endParaRPr/>
          </a:p>
          <a:p>
            <a:pPr>
              <a:lnSpc>
                <a:spcPts val="7105"/>
              </a:lnSpc>
            </a:pPr>
            <a:endParaRPr/>
          </a:p>
          <a:p>
            <a:pPr>
              <a:lnSpc>
                <a:spcPts val="8150"/>
              </a:lnSpc>
            </a:pPr>
            <a:r>
              <a:rPr lang="en-US" sz="3899" spc="233">
                <a:solidFill>
                  <a:srgbClr val="6D123F"/>
                </a:solidFill>
                <a:latin typeface="Roboto Bold"/>
              </a:rPr>
              <a:t>Someone who is present at an event and​</a:t>
            </a:r>
          </a:p>
          <a:p>
            <a:pPr>
              <a:lnSpc>
                <a:spcPts val="8150"/>
              </a:lnSpc>
            </a:pPr>
            <a:r>
              <a:rPr lang="en-US" sz="3899" spc="233">
                <a:solidFill>
                  <a:srgbClr val="6D123F"/>
                </a:solidFill>
                <a:latin typeface="Roboto Bold"/>
              </a:rPr>
              <a:t>intervenes​</a:t>
            </a:r>
          </a:p>
          <a:p>
            <a:pPr>
              <a:lnSpc>
                <a:spcPts val="8150"/>
              </a:lnSpc>
            </a:pPr>
            <a:endParaRPr lang="en-US" sz="3899" spc="233">
              <a:solidFill>
                <a:srgbClr val="6D123F"/>
              </a:solidFill>
              <a:latin typeface="Roboto Bold"/>
            </a:endParaRPr>
          </a:p>
          <a:p>
            <a:pPr algn="l">
              <a:lnSpc>
                <a:spcPts val="6688"/>
              </a:lnSpc>
            </a:pPr>
            <a:endParaRPr lang="en-US" sz="3899" spc="233">
              <a:solidFill>
                <a:srgbClr val="6D123F"/>
              </a:solidFill>
              <a:latin typeface="Roboto Bold"/>
            </a:endParaRPr>
          </a:p>
          <a:p>
            <a:pPr algn="l">
              <a:lnSpc>
                <a:spcPts val="5434"/>
              </a:lnSpc>
            </a:pPr>
            <a:endParaRPr lang="en-US" sz="3899" spc="233">
              <a:solidFill>
                <a:srgbClr val="6D123F"/>
              </a:solidFill>
              <a:latin typeface="Roboto Bold"/>
            </a:endParaRPr>
          </a:p>
        </p:txBody>
      </p:sp>
      <p:sp>
        <p:nvSpPr>
          <p:cNvPr id="4" name="TextBox 4"/>
          <p:cNvSpPr txBox="1"/>
          <p:nvPr/>
        </p:nvSpPr>
        <p:spPr>
          <a:xfrm>
            <a:off x="572866" y="3830282"/>
            <a:ext cx="5540774" cy="3714750"/>
          </a:xfrm>
          <a:prstGeom prst="rect">
            <a:avLst/>
          </a:prstGeom>
        </p:spPr>
        <p:txBody>
          <a:bodyPr lIns="0" tIns="0" rIns="0" bIns="0" rtlCol="0" anchor="t">
            <a:spAutoFit/>
          </a:bodyPr>
          <a:lstStyle/>
          <a:p>
            <a:pPr>
              <a:lnSpc>
                <a:spcPts val="7319"/>
              </a:lnSpc>
            </a:pPr>
            <a:r>
              <a:rPr lang="en-US" sz="6099" spc="304">
                <a:solidFill>
                  <a:srgbClr val="FFFFFF"/>
                </a:solidFill>
                <a:latin typeface="Roboto Condensed Bold"/>
              </a:rPr>
              <a:t>ACTIVE</a:t>
            </a:r>
          </a:p>
          <a:p>
            <a:pPr>
              <a:lnSpc>
                <a:spcPts val="7319"/>
              </a:lnSpc>
            </a:pPr>
            <a:r>
              <a:rPr lang="en-US" sz="6099" spc="304">
                <a:solidFill>
                  <a:srgbClr val="FFFFFF"/>
                </a:solidFill>
                <a:latin typeface="Roboto Condensed Bold"/>
              </a:rPr>
              <a:t>BYSTANDER</a:t>
            </a:r>
          </a:p>
          <a:p>
            <a:pPr>
              <a:lnSpc>
                <a:spcPts val="7319"/>
              </a:lnSpc>
            </a:pPr>
            <a:endParaRPr lang="en-US" sz="6099" spc="304">
              <a:solidFill>
                <a:srgbClr val="FFFFFF"/>
              </a:solidFill>
              <a:latin typeface="Roboto Condensed Bold"/>
            </a:endParaRPr>
          </a:p>
          <a:p>
            <a:pPr algn="l">
              <a:lnSpc>
                <a:spcPts val="7319"/>
              </a:lnSpc>
            </a:pPr>
            <a:endParaRPr lang="en-US" sz="6099" spc="304">
              <a:solidFill>
                <a:srgbClr val="FFFFFF"/>
              </a:solidFill>
              <a:latin typeface="Roboto Condensed Bold"/>
            </a:endParaRPr>
          </a:p>
        </p:txBody>
      </p:sp>
      <p:sp>
        <p:nvSpPr>
          <p:cNvPr id="5" name="TextBox 5"/>
          <p:cNvSpPr txBox="1"/>
          <p:nvPr/>
        </p:nvSpPr>
        <p:spPr>
          <a:xfrm>
            <a:off x="-5937785" y="9837994"/>
            <a:ext cx="9633658" cy="316230"/>
          </a:xfrm>
          <a:prstGeom prst="rect">
            <a:avLst/>
          </a:prstGeom>
        </p:spPr>
        <p:txBody>
          <a:bodyPr lIns="0" tIns="0" rIns="0" bIns="0" rtlCol="0" anchor="t">
            <a:spAutoFit/>
          </a:bodyPr>
          <a:lstStyle/>
          <a:p>
            <a:pPr algn="r">
              <a:lnSpc>
                <a:spcPts val="2520"/>
              </a:lnSpc>
            </a:pPr>
            <a:r>
              <a:rPr lang="en-US" sz="1800" spc="144">
                <a:solidFill>
                  <a:srgbClr val="FFFFFF"/>
                </a:solidFill>
                <a:latin typeface="Roboto"/>
              </a:rPr>
              <a:t>Howard Community College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D123F"/>
        </a:solidFill>
        <a:effectLst/>
      </p:bgPr>
    </p:bg>
    <p:spTree>
      <p:nvGrpSpPr>
        <p:cNvPr id="1" name=""/>
        <p:cNvGrpSpPr/>
        <p:nvPr/>
      </p:nvGrpSpPr>
      <p:grpSpPr>
        <a:xfrm>
          <a:off x="0" y="0"/>
          <a:ext cx="0" cy="0"/>
          <a:chOff x="0" y="0"/>
          <a:chExt cx="0" cy="0"/>
        </a:xfrm>
      </p:grpSpPr>
      <p:sp>
        <p:nvSpPr>
          <p:cNvPr id="2" name="Freeform 2"/>
          <p:cNvSpPr/>
          <p:nvPr/>
        </p:nvSpPr>
        <p:spPr>
          <a:xfrm>
            <a:off x="11791950" y="-716056"/>
            <a:ext cx="7547973" cy="11719112"/>
          </a:xfrm>
          <a:custGeom>
            <a:avLst/>
            <a:gdLst/>
            <a:ahLst/>
            <a:cxnLst/>
            <a:rect l="l" t="t" r="r" b="b"/>
            <a:pathLst>
              <a:path w="7547973" h="11719112">
                <a:moveTo>
                  <a:pt x="0" y="0"/>
                </a:moveTo>
                <a:lnTo>
                  <a:pt x="7547973" y="0"/>
                </a:lnTo>
                <a:lnTo>
                  <a:pt x="7547973" y="11719112"/>
                </a:lnTo>
                <a:lnTo>
                  <a:pt x="0" y="11719112"/>
                </a:lnTo>
                <a:lnTo>
                  <a:pt x="0" y="0"/>
                </a:lnTo>
                <a:close/>
              </a:path>
            </a:pathLst>
          </a:custGeom>
          <a:blipFill>
            <a:blip r:embed="rId2"/>
            <a:stretch>
              <a:fillRect l="-56473" r="-76418"/>
            </a:stretch>
          </a:blipFill>
        </p:spPr>
        <p:txBody>
          <a:bodyPr/>
          <a:lstStyle/>
          <a:p>
            <a:endParaRPr lang="en-US"/>
          </a:p>
        </p:txBody>
      </p:sp>
      <p:grpSp>
        <p:nvGrpSpPr>
          <p:cNvPr id="3" name="Group 3"/>
          <p:cNvGrpSpPr/>
          <p:nvPr/>
        </p:nvGrpSpPr>
        <p:grpSpPr>
          <a:xfrm>
            <a:off x="787390" y="748159"/>
            <a:ext cx="8632423" cy="1213889"/>
            <a:chOff x="0" y="0"/>
            <a:chExt cx="11509897" cy="1618519"/>
          </a:xfrm>
        </p:grpSpPr>
        <p:sp>
          <p:nvSpPr>
            <p:cNvPr id="4" name="AutoShape 4"/>
            <p:cNvSpPr/>
            <p:nvPr/>
          </p:nvSpPr>
          <p:spPr>
            <a:xfrm>
              <a:off x="0" y="1543247"/>
              <a:ext cx="11485490" cy="75272"/>
            </a:xfrm>
            <a:prstGeom prst="rect">
              <a:avLst/>
            </a:prstGeom>
            <a:solidFill>
              <a:srgbClr val="FFFFFF"/>
            </a:solidFill>
          </p:spPr>
          <p:txBody>
            <a:bodyPr/>
            <a:lstStyle/>
            <a:p>
              <a:endParaRPr lang="en-US"/>
            </a:p>
          </p:txBody>
        </p:sp>
        <p:sp>
          <p:nvSpPr>
            <p:cNvPr id="5" name="TextBox 5"/>
            <p:cNvSpPr txBox="1"/>
            <p:nvPr/>
          </p:nvSpPr>
          <p:spPr>
            <a:xfrm>
              <a:off x="0" y="-9525"/>
              <a:ext cx="11509897" cy="1093439"/>
            </a:xfrm>
            <a:prstGeom prst="rect">
              <a:avLst/>
            </a:prstGeom>
          </p:spPr>
          <p:txBody>
            <a:bodyPr lIns="0" tIns="0" rIns="0" bIns="0" rtlCol="0" anchor="t">
              <a:spAutoFit/>
            </a:bodyPr>
            <a:lstStyle/>
            <a:p>
              <a:pPr algn="l">
                <a:lnSpc>
                  <a:spcPts val="6401"/>
                </a:lnSpc>
              </a:pPr>
              <a:r>
                <a:rPr lang="en-US" sz="5334" spc="266">
                  <a:solidFill>
                    <a:srgbClr val="FFFFFF"/>
                  </a:solidFill>
                  <a:latin typeface="Roboto Condensed Bold"/>
                </a:rPr>
                <a:t>WHAT IS TITLE IX?</a:t>
              </a:r>
            </a:p>
          </p:txBody>
        </p:sp>
      </p:grpSp>
      <p:sp>
        <p:nvSpPr>
          <p:cNvPr id="6" name="TextBox 6"/>
          <p:cNvSpPr txBox="1"/>
          <p:nvPr/>
        </p:nvSpPr>
        <p:spPr>
          <a:xfrm>
            <a:off x="511577" y="3176076"/>
            <a:ext cx="10244300" cy="8072120"/>
          </a:xfrm>
          <a:prstGeom prst="rect">
            <a:avLst/>
          </a:prstGeom>
        </p:spPr>
        <p:txBody>
          <a:bodyPr lIns="0" tIns="0" rIns="0" bIns="0" rtlCol="0" anchor="t">
            <a:spAutoFit/>
          </a:bodyPr>
          <a:lstStyle/>
          <a:p>
            <a:pPr algn="ctr">
              <a:lnSpc>
                <a:spcPts val="7280"/>
              </a:lnSpc>
            </a:pPr>
            <a:r>
              <a:rPr lang="en-US" sz="5200">
                <a:solidFill>
                  <a:srgbClr val="FFFFFF"/>
                </a:solidFill>
                <a:latin typeface="Open Sans"/>
              </a:rPr>
              <a:t>Title IX</a:t>
            </a:r>
          </a:p>
          <a:p>
            <a:pPr algn="ctr">
              <a:lnSpc>
                <a:spcPts val="6160"/>
              </a:lnSpc>
            </a:pPr>
            <a:r>
              <a:rPr lang="en-US" sz="4400">
                <a:solidFill>
                  <a:srgbClr val="FFFFFF"/>
                </a:solidFill>
                <a:latin typeface="Open Sans"/>
              </a:rPr>
              <a:t>No person in the United States shall, on the basis of sex, be excluded from participation in, be denied the benefits of, or be subjected to discrimination under any education program or activity receiving Federal financial assistance</a:t>
            </a:r>
          </a:p>
          <a:p>
            <a:pPr algn="ctr">
              <a:lnSpc>
                <a:spcPts val="4200"/>
              </a:lnSpc>
            </a:pPr>
            <a:r>
              <a:rPr lang="en-US" sz="3000">
                <a:solidFill>
                  <a:srgbClr val="FFFFFF"/>
                </a:solidFill>
                <a:latin typeface="Open Sans"/>
              </a:rPr>
              <a:t>(Title IX of the Education Amendments of 1972)</a:t>
            </a:r>
          </a:p>
          <a:p>
            <a:pPr algn="ctr">
              <a:lnSpc>
                <a:spcPts val="7280"/>
              </a:lnSpc>
            </a:pPr>
            <a:endParaRPr lang="en-US" sz="3000">
              <a:solidFill>
                <a:srgbClr val="FFFFFF"/>
              </a:solidFill>
              <a:latin typeface="Open Sans"/>
            </a:endParaRPr>
          </a:p>
          <a:p>
            <a:pPr>
              <a:lnSpc>
                <a:spcPts val="1679"/>
              </a:lnSpc>
            </a:pPr>
            <a:r>
              <a:rPr lang="en-US" sz="1200">
                <a:solidFill>
                  <a:srgbClr val="000000"/>
                </a:solidFill>
                <a:latin typeface="Arimo"/>
              </a:rPr>
              <a:t>No</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3474052" y="1949082"/>
            <a:ext cx="11851040" cy="6388836"/>
          </a:xfrm>
          <a:prstGeom prst="rect">
            <a:avLst/>
          </a:prstGeom>
          <a:solidFill>
            <a:srgbClr val="6D123F"/>
          </a:solidFill>
        </p:spPr>
        <p:txBody>
          <a:bodyPr/>
          <a:lstStyle/>
          <a:p>
            <a:endParaRPr lang="en-US"/>
          </a:p>
        </p:txBody>
      </p:sp>
      <p:sp>
        <p:nvSpPr>
          <p:cNvPr id="3" name="TextBox 3"/>
          <p:cNvSpPr txBox="1"/>
          <p:nvPr/>
        </p:nvSpPr>
        <p:spPr>
          <a:xfrm>
            <a:off x="5645886" y="-187894"/>
            <a:ext cx="12717696" cy="11440350"/>
          </a:xfrm>
          <a:prstGeom prst="rect">
            <a:avLst/>
          </a:prstGeom>
        </p:spPr>
        <p:txBody>
          <a:bodyPr lIns="0" tIns="0" rIns="0" bIns="0" rtlCol="0" anchor="t">
            <a:spAutoFit/>
          </a:bodyPr>
          <a:lstStyle/>
          <a:p>
            <a:pPr>
              <a:lnSpc>
                <a:spcPts val="6688"/>
              </a:lnSpc>
            </a:pPr>
            <a:endParaRPr/>
          </a:p>
          <a:p>
            <a:pPr>
              <a:lnSpc>
                <a:spcPts val="7105"/>
              </a:lnSpc>
            </a:pPr>
            <a:endParaRPr/>
          </a:p>
          <a:p>
            <a:pPr marL="863596" lvl="1" indent="-431798">
              <a:lnSpc>
                <a:spcPts val="8359"/>
              </a:lnSpc>
              <a:buFont typeface="Arial"/>
              <a:buChar char="•"/>
            </a:pPr>
            <a:r>
              <a:rPr lang="en-US" sz="3999" spc="239">
                <a:solidFill>
                  <a:srgbClr val="6D123F"/>
                </a:solidFill>
                <a:latin typeface="Roboto"/>
              </a:rPr>
              <a:t>Notice the event​</a:t>
            </a:r>
          </a:p>
          <a:p>
            <a:pPr marL="863596" lvl="1" indent="-431798">
              <a:lnSpc>
                <a:spcPts val="8359"/>
              </a:lnSpc>
              <a:buFont typeface="Arial"/>
              <a:buChar char="•"/>
            </a:pPr>
            <a:r>
              <a:rPr lang="en-US" sz="3999" spc="239">
                <a:solidFill>
                  <a:srgbClr val="6D123F"/>
                </a:solidFill>
                <a:latin typeface="Roboto"/>
              </a:rPr>
              <a:t>Interpret it as potentially a problem​</a:t>
            </a:r>
          </a:p>
          <a:p>
            <a:pPr marL="863596" lvl="1" indent="-431798">
              <a:lnSpc>
                <a:spcPts val="8359"/>
              </a:lnSpc>
              <a:buFont typeface="Arial"/>
              <a:buChar char="•"/>
            </a:pPr>
            <a:r>
              <a:rPr lang="en-US" sz="3999" spc="239">
                <a:solidFill>
                  <a:srgbClr val="6D123F"/>
                </a:solidFill>
                <a:latin typeface="Roboto"/>
              </a:rPr>
              <a:t>Assume responsibility​</a:t>
            </a:r>
          </a:p>
          <a:p>
            <a:pPr marL="863596" lvl="1" indent="-431798">
              <a:lnSpc>
                <a:spcPts val="8359"/>
              </a:lnSpc>
              <a:buFont typeface="Arial"/>
              <a:buChar char="•"/>
            </a:pPr>
            <a:r>
              <a:rPr lang="en-US" sz="3999" spc="239">
                <a:solidFill>
                  <a:srgbClr val="6D123F"/>
                </a:solidFill>
                <a:latin typeface="Roboto"/>
              </a:rPr>
              <a:t>Know how to help​</a:t>
            </a:r>
          </a:p>
          <a:p>
            <a:pPr marL="863596" lvl="1" indent="-431798">
              <a:lnSpc>
                <a:spcPts val="8359"/>
              </a:lnSpc>
              <a:buFont typeface="Arial"/>
              <a:buChar char="•"/>
            </a:pPr>
            <a:r>
              <a:rPr lang="en-US" sz="3999" spc="239">
                <a:solidFill>
                  <a:srgbClr val="6D123F"/>
                </a:solidFill>
                <a:latin typeface="Roboto"/>
              </a:rPr>
              <a:t>Step up and help!</a:t>
            </a:r>
          </a:p>
          <a:p>
            <a:pPr>
              <a:lnSpc>
                <a:spcPts val="8359"/>
              </a:lnSpc>
            </a:pPr>
            <a:endParaRPr lang="en-US" sz="3999" spc="239">
              <a:solidFill>
                <a:srgbClr val="6D123F"/>
              </a:solidFill>
              <a:latin typeface="Roboto"/>
            </a:endParaRPr>
          </a:p>
          <a:p>
            <a:pPr>
              <a:lnSpc>
                <a:spcPts val="7105"/>
              </a:lnSpc>
            </a:pPr>
            <a:r>
              <a:rPr lang="en-US" sz="3399" spc="203">
                <a:solidFill>
                  <a:srgbClr val="6D123F"/>
                </a:solidFill>
                <a:latin typeface="Roboto Italics"/>
              </a:rPr>
              <a:t>(Latane and Darley, 1968)</a:t>
            </a:r>
          </a:p>
          <a:p>
            <a:pPr>
              <a:lnSpc>
                <a:spcPts val="7105"/>
              </a:lnSpc>
            </a:pPr>
            <a:endParaRPr lang="en-US" sz="3399" spc="203">
              <a:solidFill>
                <a:srgbClr val="6D123F"/>
              </a:solidFill>
              <a:latin typeface="Roboto Italics"/>
            </a:endParaRPr>
          </a:p>
          <a:p>
            <a:pPr algn="l">
              <a:lnSpc>
                <a:spcPts val="6688"/>
              </a:lnSpc>
            </a:pPr>
            <a:endParaRPr lang="en-US" sz="3399" spc="203">
              <a:solidFill>
                <a:srgbClr val="6D123F"/>
              </a:solidFill>
              <a:latin typeface="Roboto Italics"/>
            </a:endParaRPr>
          </a:p>
          <a:p>
            <a:pPr algn="l">
              <a:lnSpc>
                <a:spcPts val="5434"/>
              </a:lnSpc>
            </a:pPr>
            <a:endParaRPr lang="en-US" sz="3399" spc="203">
              <a:solidFill>
                <a:srgbClr val="6D123F"/>
              </a:solidFill>
              <a:latin typeface="Roboto Italics"/>
            </a:endParaRPr>
          </a:p>
        </p:txBody>
      </p:sp>
      <p:sp>
        <p:nvSpPr>
          <p:cNvPr id="4" name="TextBox 4"/>
          <p:cNvSpPr txBox="1"/>
          <p:nvPr/>
        </p:nvSpPr>
        <p:spPr>
          <a:xfrm>
            <a:off x="105113" y="1775235"/>
            <a:ext cx="5540774" cy="5505450"/>
          </a:xfrm>
          <a:prstGeom prst="rect">
            <a:avLst/>
          </a:prstGeom>
        </p:spPr>
        <p:txBody>
          <a:bodyPr lIns="0" tIns="0" rIns="0" bIns="0" rtlCol="0" anchor="t">
            <a:spAutoFit/>
          </a:bodyPr>
          <a:lstStyle/>
          <a:p>
            <a:pPr>
              <a:lnSpc>
                <a:spcPts val="7200"/>
              </a:lnSpc>
            </a:pPr>
            <a:r>
              <a:rPr lang="en-US" sz="6000" spc="300">
                <a:solidFill>
                  <a:srgbClr val="FFFFFF"/>
                </a:solidFill>
                <a:latin typeface="Roboto Condensed Bold"/>
              </a:rPr>
              <a:t>WHAT</a:t>
            </a:r>
          </a:p>
          <a:p>
            <a:pPr>
              <a:lnSpc>
                <a:spcPts val="7200"/>
              </a:lnSpc>
            </a:pPr>
            <a:r>
              <a:rPr lang="en-US" sz="6000" spc="300">
                <a:solidFill>
                  <a:srgbClr val="FFFFFF"/>
                </a:solidFill>
                <a:latin typeface="Roboto Condensed Bold"/>
              </a:rPr>
              <a:t>CAN YOU DO TO PREVENT SEXUAL MISCONDUCT?</a:t>
            </a:r>
          </a:p>
          <a:p>
            <a:pPr algn="l">
              <a:lnSpc>
                <a:spcPts val="7200"/>
              </a:lnSpc>
            </a:pPr>
            <a:endParaRPr lang="en-US" sz="6000" spc="300">
              <a:solidFill>
                <a:srgbClr val="FFFFFF"/>
              </a:solidFill>
              <a:latin typeface="Roboto Condensed Bold"/>
            </a:endParaRPr>
          </a:p>
        </p:txBody>
      </p:sp>
      <p:sp>
        <p:nvSpPr>
          <p:cNvPr id="5" name="TextBox 5"/>
          <p:cNvSpPr txBox="1"/>
          <p:nvPr/>
        </p:nvSpPr>
        <p:spPr>
          <a:xfrm>
            <a:off x="-5937785" y="9837994"/>
            <a:ext cx="9633658" cy="316230"/>
          </a:xfrm>
          <a:prstGeom prst="rect">
            <a:avLst/>
          </a:prstGeom>
        </p:spPr>
        <p:txBody>
          <a:bodyPr lIns="0" tIns="0" rIns="0" bIns="0" rtlCol="0" anchor="t">
            <a:spAutoFit/>
          </a:bodyPr>
          <a:lstStyle/>
          <a:p>
            <a:pPr algn="r">
              <a:lnSpc>
                <a:spcPts val="2520"/>
              </a:lnSpc>
            </a:pPr>
            <a:r>
              <a:rPr lang="en-US" sz="1800" spc="144">
                <a:solidFill>
                  <a:srgbClr val="FFFFFF"/>
                </a:solidFill>
                <a:latin typeface="Roboto"/>
              </a:rPr>
              <a:t>Howard Community College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9991457" y="1896177"/>
            <a:ext cx="11851040" cy="6494645"/>
          </a:xfrm>
          <a:prstGeom prst="rect">
            <a:avLst/>
          </a:prstGeom>
          <a:solidFill>
            <a:srgbClr val="6D123F"/>
          </a:solidFill>
        </p:spPr>
        <p:txBody>
          <a:bodyPr/>
          <a:lstStyle/>
          <a:p>
            <a:endParaRPr lang="en-US"/>
          </a:p>
        </p:txBody>
      </p:sp>
      <p:sp>
        <p:nvSpPr>
          <p:cNvPr id="3" name="Freeform 3"/>
          <p:cNvSpPr/>
          <p:nvPr/>
        </p:nvSpPr>
        <p:spPr>
          <a:xfrm>
            <a:off x="1132823" y="565996"/>
            <a:ext cx="1931949" cy="1931949"/>
          </a:xfrm>
          <a:custGeom>
            <a:avLst/>
            <a:gdLst/>
            <a:ahLst/>
            <a:cxnLst/>
            <a:rect l="l" t="t" r="r" b="b"/>
            <a:pathLst>
              <a:path w="1931949" h="1931949">
                <a:moveTo>
                  <a:pt x="0" y="0"/>
                </a:moveTo>
                <a:lnTo>
                  <a:pt x="1931949" y="0"/>
                </a:lnTo>
                <a:lnTo>
                  <a:pt x="1931949" y="1931949"/>
                </a:lnTo>
                <a:lnTo>
                  <a:pt x="0" y="19319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TextBox 4"/>
          <p:cNvSpPr txBox="1"/>
          <p:nvPr/>
        </p:nvSpPr>
        <p:spPr>
          <a:xfrm>
            <a:off x="13645442" y="3293173"/>
            <a:ext cx="3613858" cy="3605404"/>
          </a:xfrm>
          <a:prstGeom prst="rect">
            <a:avLst/>
          </a:prstGeom>
        </p:spPr>
        <p:txBody>
          <a:bodyPr lIns="0" tIns="0" rIns="0" bIns="0" rtlCol="0" anchor="t">
            <a:spAutoFit/>
          </a:bodyPr>
          <a:lstStyle/>
          <a:p>
            <a:pPr algn="r">
              <a:lnSpc>
                <a:spcPts val="9575"/>
              </a:lnSpc>
            </a:pPr>
            <a:r>
              <a:rPr lang="en-US" sz="7199" spc="71">
                <a:solidFill>
                  <a:srgbClr val="FFFFFF"/>
                </a:solidFill>
                <a:latin typeface="Roboto"/>
              </a:rPr>
              <a:t>Know How To Help</a:t>
            </a:r>
          </a:p>
        </p:txBody>
      </p:sp>
      <p:grpSp>
        <p:nvGrpSpPr>
          <p:cNvPr id="5" name="Group 5"/>
          <p:cNvGrpSpPr/>
          <p:nvPr/>
        </p:nvGrpSpPr>
        <p:grpSpPr>
          <a:xfrm>
            <a:off x="3859712" y="565996"/>
            <a:ext cx="7614358" cy="2072857"/>
            <a:chOff x="0" y="0"/>
            <a:chExt cx="10152477" cy="2763810"/>
          </a:xfrm>
        </p:grpSpPr>
        <p:sp>
          <p:nvSpPr>
            <p:cNvPr id="6" name="TextBox 6"/>
            <p:cNvSpPr txBox="1"/>
            <p:nvPr/>
          </p:nvSpPr>
          <p:spPr>
            <a:xfrm>
              <a:off x="0" y="-142875"/>
              <a:ext cx="10152477" cy="752475"/>
            </a:xfrm>
            <a:prstGeom prst="rect">
              <a:avLst/>
            </a:prstGeom>
          </p:spPr>
          <p:txBody>
            <a:bodyPr lIns="0" tIns="0" rIns="0" bIns="0" rtlCol="0" anchor="t">
              <a:spAutoFit/>
            </a:bodyPr>
            <a:lstStyle/>
            <a:p>
              <a:pPr algn="l">
                <a:lnSpc>
                  <a:spcPts val="4950"/>
                </a:lnSpc>
              </a:pPr>
              <a:r>
                <a:rPr lang="en-US" sz="3000" spc="300">
                  <a:solidFill>
                    <a:srgbClr val="6D123F"/>
                  </a:solidFill>
                  <a:latin typeface="Roboto"/>
                </a:rPr>
                <a:t>DIRECT</a:t>
              </a:r>
            </a:p>
          </p:txBody>
        </p:sp>
        <p:sp>
          <p:nvSpPr>
            <p:cNvPr id="7" name="TextBox 7"/>
            <p:cNvSpPr txBox="1"/>
            <p:nvPr/>
          </p:nvSpPr>
          <p:spPr>
            <a:xfrm>
              <a:off x="0" y="1411514"/>
              <a:ext cx="10152477" cy="1352296"/>
            </a:xfrm>
            <a:prstGeom prst="rect">
              <a:avLst/>
            </a:prstGeom>
          </p:spPr>
          <p:txBody>
            <a:bodyPr lIns="0" tIns="0" rIns="0" bIns="0" rtlCol="0" anchor="t">
              <a:spAutoFit/>
            </a:bodyPr>
            <a:lstStyle/>
            <a:p>
              <a:pPr algn="l">
                <a:lnSpc>
                  <a:spcPts val="4344"/>
                </a:lnSpc>
              </a:pPr>
              <a:r>
                <a:rPr lang="en-US" sz="2400" spc="120">
                  <a:solidFill>
                    <a:srgbClr val="6D123F"/>
                  </a:solidFill>
                  <a:latin typeface="Roboto"/>
                </a:rPr>
                <a:t>Confront a situation. When safe, being direct is the most immediate way to intervene in a situation.</a:t>
              </a:r>
            </a:p>
          </p:txBody>
        </p:sp>
      </p:grpSp>
      <p:grpSp>
        <p:nvGrpSpPr>
          <p:cNvPr id="8" name="Group 8"/>
          <p:cNvGrpSpPr/>
          <p:nvPr/>
        </p:nvGrpSpPr>
        <p:grpSpPr>
          <a:xfrm>
            <a:off x="3859712" y="3084644"/>
            <a:ext cx="7614358" cy="3158707"/>
            <a:chOff x="0" y="0"/>
            <a:chExt cx="10152477" cy="4211610"/>
          </a:xfrm>
        </p:grpSpPr>
        <p:sp>
          <p:nvSpPr>
            <p:cNvPr id="9" name="TextBox 9"/>
            <p:cNvSpPr txBox="1"/>
            <p:nvPr/>
          </p:nvSpPr>
          <p:spPr>
            <a:xfrm>
              <a:off x="0" y="-142875"/>
              <a:ext cx="10152477" cy="752475"/>
            </a:xfrm>
            <a:prstGeom prst="rect">
              <a:avLst/>
            </a:prstGeom>
          </p:spPr>
          <p:txBody>
            <a:bodyPr lIns="0" tIns="0" rIns="0" bIns="0" rtlCol="0" anchor="t">
              <a:spAutoFit/>
            </a:bodyPr>
            <a:lstStyle/>
            <a:p>
              <a:pPr algn="l">
                <a:lnSpc>
                  <a:spcPts val="4950"/>
                </a:lnSpc>
              </a:pPr>
              <a:r>
                <a:rPr lang="en-US" sz="3000" spc="300">
                  <a:solidFill>
                    <a:srgbClr val="6D123F"/>
                  </a:solidFill>
                  <a:latin typeface="Roboto"/>
                </a:rPr>
                <a:t>DISTRACT</a:t>
              </a:r>
            </a:p>
          </p:txBody>
        </p:sp>
        <p:sp>
          <p:nvSpPr>
            <p:cNvPr id="10" name="TextBox 10"/>
            <p:cNvSpPr txBox="1"/>
            <p:nvPr/>
          </p:nvSpPr>
          <p:spPr>
            <a:xfrm>
              <a:off x="0" y="1411514"/>
              <a:ext cx="10152477" cy="2800096"/>
            </a:xfrm>
            <a:prstGeom prst="rect">
              <a:avLst/>
            </a:prstGeom>
          </p:spPr>
          <p:txBody>
            <a:bodyPr lIns="0" tIns="0" rIns="0" bIns="0" rtlCol="0" anchor="t">
              <a:spAutoFit/>
            </a:bodyPr>
            <a:lstStyle/>
            <a:p>
              <a:pPr algn="l">
                <a:lnSpc>
                  <a:spcPts val="4344"/>
                </a:lnSpc>
              </a:pPr>
              <a:r>
                <a:rPr lang="en-US" sz="2400" spc="120">
                  <a:solidFill>
                    <a:srgbClr val="6D123F"/>
                  </a:solidFill>
                  <a:latin typeface="Roboto"/>
                </a:rPr>
                <a:t>Perhaps you do not want  to address a situation directly then you can try to cause a distraction that will diffuse the situation and give a moment for things to calm down. </a:t>
              </a:r>
            </a:p>
          </p:txBody>
        </p:sp>
      </p:grpSp>
      <p:grpSp>
        <p:nvGrpSpPr>
          <p:cNvPr id="11" name="Group 11"/>
          <p:cNvGrpSpPr/>
          <p:nvPr/>
        </p:nvGrpSpPr>
        <p:grpSpPr>
          <a:xfrm>
            <a:off x="3859712" y="6727290"/>
            <a:ext cx="7614358" cy="3158707"/>
            <a:chOff x="0" y="0"/>
            <a:chExt cx="10152477" cy="4211610"/>
          </a:xfrm>
        </p:grpSpPr>
        <p:sp>
          <p:nvSpPr>
            <p:cNvPr id="12" name="TextBox 12"/>
            <p:cNvSpPr txBox="1"/>
            <p:nvPr/>
          </p:nvSpPr>
          <p:spPr>
            <a:xfrm>
              <a:off x="0" y="-142875"/>
              <a:ext cx="10152477" cy="752475"/>
            </a:xfrm>
            <a:prstGeom prst="rect">
              <a:avLst/>
            </a:prstGeom>
          </p:spPr>
          <p:txBody>
            <a:bodyPr lIns="0" tIns="0" rIns="0" bIns="0" rtlCol="0" anchor="t">
              <a:spAutoFit/>
            </a:bodyPr>
            <a:lstStyle/>
            <a:p>
              <a:pPr algn="l">
                <a:lnSpc>
                  <a:spcPts val="4950"/>
                </a:lnSpc>
              </a:pPr>
              <a:r>
                <a:rPr lang="en-US" sz="3000" spc="300">
                  <a:solidFill>
                    <a:srgbClr val="6D123F"/>
                  </a:solidFill>
                  <a:latin typeface="Roboto"/>
                </a:rPr>
                <a:t>DELEGATE</a:t>
              </a:r>
            </a:p>
          </p:txBody>
        </p:sp>
        <p:sp>
          <p:nvSpPr>
            <p:cNvPr id="13" name="TextBox 13"/>
            <p:cNvSpPr txBox="1"/>
            <p:nvPr/>
          </p:nvSpPr>
          <p:spPr>
            <a:xfrm>
              <a:off x="0" y="1411514"/>
              <a:ext cx="10152477" cy="2800096"/>
            </a:xfrm>
            <a:prstGeom prst="rect">
              <a:avLst/>
            </a:prstGeom>
          </p:spPr>
          <p:txBody>
            <a:bodyPr lIns="0" tIns="0" rIns="0" bIns="0" rtlCol="0" anchor="t">
              <a:spAutoFit/>
            </a:bodyPr>
            <a:lstStyle/>
            <a:p>
              <a:pPr algn="l">
                <a:lnSpc>
                  <a:spcPts val="4344"/>
                </a:lnSpc>
              </a:pPr>
              <a:r>
                <a:rPr lang="en-US" sz="2400" spc="120">
                  <a:solidFill>
                    <a:srgbClr val="6D123F"/>
                  </a:solidFill>
                  <a:latin typeface="Roboto"/>
                </a:rPr>
                <a:t>If you cannot intervene directly in something because there is a barrier that makes you uncomfortable, then enlist help. You do not have to do it alone. </a:t>
              </a:r>
            </a:p>
          </p:txBody>
        </p:sp>
      </p:grpSp>
      <p:sp>
        <p:nvSpPr>
          <p:cNvPr id="14" name="TextBox 14"/>
          <p:cNvSpPr txBox="1"/>
          <p:nvPr/>
        </p:nvSpPr>
        <p:spPr>
          <a:xfrm>
            <a:off x="14347471" y="9704070"/>
            <a:ext cx="9633658" cy="316230"/>
          </a:xfrm>
          <a:prstGeom prst="rect">
            <a:avLst/>
          </a:prstGeom>
        </p:spPr>
        <p:txBody>
          <a:bodyPr lIns="0" tIns="0" rIns="0" bIns="0" rtlCol="0" anchor="t">
            <a:spAutoFit/>
          </a:bodyPr>
          <a:lstStyle/>
          <a:p>
            <a:pPr algn="l">
              <a:lnSpc>
                <a:spcPts val="2520"/>
              </a:lnSpc>
            </a:pPr>
            <a:r>
              <a:rPr lang="en-US" sz="1800" spc="144">
                <a:solidFill>
                  <a:srgbClr val="FFFFFF"/>
                </a:solidFill>
                <a:latin typeface="Roboto"/>
              </a:rPr>
              <a:t>Howard Community College</a:t>
            </a:r>
          </a:p>
        </p:txBody>
      </p:sp>
      <p:sp>
        <p:nvSpPr>
          <p:cNvPr id="15" name="Freeform 15"/>
          <p:cNvSpPr/>
          <p:nvPr/>
        </p:nvSpPr>
        <p:spPr>
          <a:xfrm>
            <a:off x="1132823" y="3987893"/>
            <a:ext cx="1931949" cy="1931949"/>
          </a:xfrm>
          <a:custGeom>
            <a:avLst/>
            <a:gdLst/>
            <a:ahLst/>
            <a:cxnLst/>
            <a:rect l="l" t="t" r="r" b="b"/>
            <a:pathLst>
              <a:path w="1931949" h="1931949">
                <a:moveTo>
                  <a:pt x="0" y="0"/>
                </a:moveTo>
                <a:lnTo>
                  <a:pt x="1931949" y="0"/>
                </a:lnTo>
                <a:lnTo>
                  <a:pt x="1931949" y="1931949"/>
                </a:lnTo>
                <a:lnTo>
                  <a:pt x="0" y="19319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6" name="Freeform 16"/>
          <p:cNvSpPr/>
          <p:nvPr/>
        </p:nvSpPr>
        <p:spPr>
          <a:xfrm>
            <a:off x="1132823" y="7112007"/>
            <a:ext cx="1931949" cy="1931949"/>
          </a:xfrm>
          <a:custGeom>
            <a:avLst/>
            <a:gdLst/>
            <a:ahLst/>
            <a:cxnLst/>
            <a:rect l="l" t="t" r="r" b="b"/>
            <a:pathLst>
              <a:path w="1931949" h="1931949">
                <a:moveTo>
                  <a:pt x="0" y="0"/>
                </a:moveTo>
                <a:lnTo>
                  <a:pt x="1931949" y="0"/>
                </a:lnTo>
                <a:lnTo>
                  <a:pt x="1931949" y="1931949"/>
                </a:lnTo>
                <a:lnTo>
                  <a:pt x="0" y="19319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6D123F"/>
        </a:solidFill>
        <a:effectLst/>
      </p:bgPr>
    </p:bg>
    <p:spTree>
      <p:nvGrpSpPr>
        <p:cNvPr id="1" name=""/>
        <p:cNvGrpSpPr/>
        <p:nvPr/>
      </p:nvGrpSpPr>
      <p:grpSpPr>
        <a:xfrm>
          <a:off x="0" y="0"/>
          <a:ext cx="0" cy="0"/>
          <a:chOff x="0" y="0"/>
          <a:chExt cx="0" cy="0"/>
        </a:xfrm>
      </p:grpSpPr>
      <p:grpSp>
        <p:nvGrpSpPr>
          <p:cNvPr id="2" name="Group 2"/>
          <p:cNvGrpSpPr/>
          <p:nvPr/>
        </p:nvGrpSpPr>
        <p:grpSpPr>
          <a:xfrm>
            <a:off x="-6686153" y="-3127691"/>
            <a:ext cx="26659132" cy="6941795"/>
            <a:chOff x="0" y="0"/>
            <a:chExt cx="35545509" cy="9255726"/>
          </a:xfrm>
        </p:grpSpPr>
        <p:sp>
          <p:nvSpPr>
            <p:cNvPr id="3" name="AutoShape 3"/>
            <p:cNvSpPr/>
            <p:nvPr/>
          </p:nvSpPr>
          <p:spPr>
            <a:xfrm>
              <a:off x="0" y="0"/>
              <a:ext cx="35545509" cy="7316163"/>
            </a:xfrm>
            <a:prstGeom prst="rect">
              <a:avLst/>
            </a:prstGeom>
            <a:solidFill>
              <a:srgbClr val="FFFFFF"/>
            </a:solidFill>
          </p:spPr>
          <p:txBody>
            <a:bodyPr/>
            <a:lstStyle/>
            <a:p>
              <a:endParaRPr lang="en-US"/>
            </a:p>
          </p:txBody>
        </p:sp>
        <p:sp>
          <p:nvSpPr>
            <p:cNvPr id="4" name="TextBox 4"/>
            <p:cNvSpPr txBox="1"/>
            <p:nvPr/>
          </p:nvSpPr>
          <p:spPr>
            <a:xfrm>
              <a:off x="14435491" y="2992863"/>
              <a:ext cx="17589977" cy="1666015"/>
            </a:xfrm>
            <a:prstGeom prst="rect">
              <a:avLst/>
            </a:prstGeom>
          </p:spPr>
          <p:txBody>
            <a:bodyPr lIns="0" tIns="0" rIns="0" bIns="0" rtlCol="0" anchor="t">
              <a:spAutoFit/>
            </a:bodyPr>
            <a:lstStyle/>
            <a:p>
              <a:pPr>
                <a:lnSpc>
                  <a:spcPts val="9782"/>
                </a:lnSpc>
              </a:pPr>
              <a:endParaRPr/>
            </a:p>
          </p:txBody>
        </p:sp>
        <p:sp>
          <p:nvSpPr>
            <p:cNvPr id="5" name="TextBox 5"/>
            <p:cNvSpPr txBox="1"/>
            <p:nvPr/>
          </p:nvSpPr>
          <p:spPr>
            <a:xfrm>
              <a:off x="14435491" y="8370605"/>
              <a:ext cx="16278595" cy="885121"/>
            </a:xfrm>
            <a:prstGeom prst="rect">
              <a:avLst/>
            </a:prstGeom>
          </p:spPr>
          <p:txBody>
            <a:bodyPr lIns="0" tIns="0" rIns="0" bIns="0" rtlCol="0" anchor="t">
              <a:spAutoFit/>
            </a:bodyPr>
            <a:lstStyle/>
            <a:p>
              <a:pPr algn="l">
                <a:lnSpc>
                  <a:spcPts val="5934"/>
                </a:lnSpc>
              </a:pPr>
              <a:endParaRPr/>
            </a:p>
          </p:txBody>
        </p:sp>
      </p:grpSp>
      <p:sp>
        <p:nvSpPr>
          <p:cNvPr id="6" name="TextBox 6"/>
          <p:cNvSpPr txBox="1"/>
          <p:nvPr/>
        </p:nvSpPr>
        <p:spPr>
          <a:xfrm>
            <a:off x="7625642" y="9665970"/>
            <a:ext cx="9633658" cy="316230"/>
          </a:xfrm>
          <a:prstGeom prst="rect">
            <a:avLst/>
          </a:prstGeom>
        </p:spPr>
        <p:txBody>
          <a:bodyPr lIns="0" tIns="0" rIns="0" bIns="0" rtlCol="0" anchor="t">
            <a:spAutoFit/>
          </a:bodyPr>
          <a:lstStyle/>
          <a:p>
            <a:pPr algn="r">
              <a:lnSpc>
                <a:spcPts val="2520"/>
              </a:lnSpc>
            </a:pPr>
            <a:r>
              <a:rPr lang="en-US" sz="1800" spc="144">
                <a:solidFill>
                  <a:srgbClr val="FFFFFF"/>
                </a:solidFill>
                <a:latin typeface="Roboto"/>
              </a:rPr>
              <a:t>Howard Community College</a:t>
            </a:r>
          </a:p>
        </p:txBody>
      </p:sp>
      <p:sp>
        <p:nvSpPr>
          <p:cNvPr id="7" name="TextBox 7"/>
          <p:cNvSpPr txBox="1"/>
          <p:nvPr/>
        </p:nvSpPr>
        <p:spPr>
          <a:xfrm>
            <a:off x="3970781" y="2764527"/>
            <a:ext cx="11362330" cy="6828921"/>
          </a:xfrm>
          <a:prstGeom prst="rect">
            <a:avLst/>
          </a:prstGeom>
        </p:spPr>
        <p:txBody>
          <a:bodyPr lIns="0" tIns="0" rIns="0" bIns="0" rtlCol="0" anchor="t">
            <a:spAutoFit/>
          </a:bodyPr>
          <a:lstStyle/>
          <a:p>
            <a:pPr>
              <a:lnSpc>
                <a:spcPts val="4479"/>
              </a:lnSpc>
            </a:pPr>
            <a:r>
              <a:rPr lang="en-US" sz="3199" dirty="0">
                <a:solidFill>
                  <a:srgbClr val="FFFFFF"/>
                </a:solidFill>
                <a:latin typeface="Open Sans"/>
              </a:rPr>
              <a:t>You’re sitting in the café with a group of peers, and a person comes up to another person in the group and says “I saw you walking across campus, and that a** is fine. Oh the things I would do”​</a:t>
            </a:r>
          </a:p>
          <a:p>
            <a:pPr>
              <a:lnSpc>
                <a:spcPts val="4479"/>
              </a:lnSpc>
            </a:pPr>
            <a:endParaRPr lang="en-US" sz="3199" dirty="0">
              <a:solidFill>
                <a:srgbClr val="FFFFFF"/>
              </a:solidFill>
              <a:latin typeface="Open Sans"/>
            </a:endParaRPr>
          </a:p>
          <a:p>
            <a:pPr marL="690877" lvl="1" indent="-345439">
              <a:lnSpc>
                <a:spcPts val="4479"/>
              </a:lnSpc>
              <a:buFont typeface="Arial"/>
              <a:buChar char="•"/>
            </a:pPr>
            <a:r>
              <a:rPr lang="en-US" sz="3199" dirty="0">
                <a:solidFill>
                  <a:srgbClr val="FFFFFF"/>
                </a:solidFill>
                <a:latin typeface="Open Sans Bold"/>
              </a:rPr>
              <a:t>Direct</a:t>
            </a:r>
            <a:r>
              <a:rPr lang="en-US" sz="3199" dirty="0">
                <a:solidFill>
                  <a:srgbClr val="FFFFFF"/>
                </a:solidFill>
                <a:latin typeface="Open Sans"/>
              </a:rPr>
              <a:t>: Tell the student to knock it off.​</a:t>
            </a:r>
          </a:p>
          <a:p>
            <a:pPr marL="690877" lvl="1" indent="-345439">
              <a:lnSpc>
                <a:spcPts val="4479"/>
              </a:lnSpc>
              <a:buFont typeface="Arial"/>
              <a:buChar char="•"/>
            </a:pPr>
            <a:r>
              <a:rPr lang="en-US" sz="3199" dirty="0">
                <a:solidFill>
                  <a:srgbClr val="FFFFFF"/>
                </a:solidFill>
                <a:latin typeface="Open Sans Bold"/>
              </a:rPr>
              <a:t>Direct:</a:t>
            </a:r>
            <a:r>
              <a:rPr lang="en-US" sz="3199" dirty="0">
                <a:solidFill>
                  <a:srgbClr val="FFFFFF"/>
                </a:solidFill>
                <a:latin typeface="Open Sans"/>
              </a:rPr>
              <a:t> Ask the student if they are comfortable with the comments.​</a:t>
            </a:r>
          </a:p>
          <a:p>
            <a:pPr marL="690877" lvl="1" indent="-345439">
              <a:lnSpc>
                <a:spcPts val="4479"/>
              </a:lnSpc>
              <a:buFont typeface="Arial"/>
              <a:buChar char="•"/>
            </a:pPr>
            <a:r>
              <a:rPr lang="en-US" sz="3199" dirty="0">
                <a:solidFill>
                  <a:srgbClr val="FFFFFF"/>
                </a:solidFill>
                <a:latin typeface="Open Sans Bold"/>
              </a:rPr>
              <a:t>Delegate:</a:t>
            </a:r>
            <a:r>
              <a:rPr lang="en-US" sz="3199" dirty="0">
                <a:solidFill>
                  <a:srgbClr val="FFFFFF"/>
                </a:solidFill>
                <a:latin typeface="Open Sans"/>
              </a:rPr>
              <a:t> Ask the student’s friends to get the person to stop​</a:t>
            </a:r>
          </a:p>
          <a:p>
            <a:pPr marL="690877" lvl="1" indent="-345439">
              <a:lnSpc>
                <a:spcPts val="4479"/>
              </a:lnSpc>
              <a:buFont typeface="Arial"/>
              <a:buChar char="•"/>
            </a:pPr>
            <a:r>
              <a:rPr lang="en-US" sz="3199" dirty="0">
                <a:solidFill>
                  <a:srgbClr val="FFFFFF"/>
                </a:solidFill>
                <a:latin typeface="Open Sans Bold"/>
              </a:rPr>
              <a:t>Distract: </a:t>
            </a:r>
            <a:r>
              <a:rPr lang="en-US" sz="3199" dirty="0">
                <a:solidFill>
                  <a:srgbClr val="FFFFFF"/>
                </a:solidFill>
                <a:latin typeface="Open Sans"/>
              </a:rPr>
              <a:t>Say “XXXX that test I just had was so hard.”​</a:t>
            </a:r>
          </a:p>
          <a:p>
            <a:pPr>
              <a:lnSpc>
                <a:spcPts val="3919"/>
              </a:lnSpc>
            </a:pPr>
            <a:endParaRPr lang="en-US" sz="3199" dirty="0">
              <a:solidFill>
                <a:srgbClr val="FFFFFF"/>
              </a:solidFill>
              <a:latin typeface="Open Sans"/>
            </a:endParaRPr>
          </a:p>
        </p:txBody>
      </p:sp>
      <p:sp>
        <p:nvSpPr>
          <p:cNvPr id="8" name="TextBox 8"/>
          <p:cNvSpPr txBox="1"/>
          <p:nvPr/>
        </p:nvSpPr>
        <p:spPr>
          <a:xfrm>
            <a:off x="4655106" y="561975"/>
            <a:ext cx="8977789" cy="1038225"/>
          </a:xfrm>
          <a:prstGeom prst="rect">
            <a:avLst/>
          </a:prstGeom>
        </p:spPr>
        <p:txBody>
          <a:bodyPr lIns="0" tIns="0" rIns="0" bIns="0" rtlCol="0" anchor="t">
            <a:spAutoFit/>
          </a:bodyPr>
          <a:lstStyle/>
          <a:p>
            <a:pPr algn="ctr">
              <a:lnSpc>
                <a:spcPts val="8159"/>
              </a:lnSpc>
              <a:spcBef>
                <a:spcPct val="0"/>
              </a:spcBef>
            </a:pPr>
            <a:r>
              <a:rPr lang="en-US" sz="6799" spc="339">
                <a:solidFill>
                  <a:srgbClr val="6D123F"/>
                </a:solidFill>
                <a:latin typeface="Roboto Condensed Bold"/>
              </a:rPr>
              <a:t>WHAT WOULD YOU DO?</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6D123F"/>
        </a:solidFill>
        <a:effectLst/>
      </p:bgPr>
    </p:bg>
    <p:spTree>
      <p:nvGrpSpPr>
        <p:cNvPr id="1" name=""/>
        <p:cNvGrpSpPr/>
        <p:nvPr/>
      </p:nvGrpSpPr>
      <p:grpSpPr>
        <a:xfrm>
          <a:off x="0" y="0"/>
          <a:ext cx="0" cy="0"/>
          <a:chOff x="0" y="0"/>
          <a:chExt cx="0" cy="0"/>
        </a:xfrm>
      </p:grpSpPr>
      <p:grpSp>
        <p:nvGrpSpPr>
          <p:cNvPr id="2" name="Group 2"/>
          <p:cNvGrpSpPr/>
          <p:nvPr/>
        </p:nvGrpSpPr>
        <p:grpSpPr>
          <a:xfrm>
            <a:off x="-7723216" y="-3010910"/>
            <a:ext cx="26659132" cy="6941795"/>
            <a:chOff x="0" y="0"/>
            <a:chExt cx="35545509" cy="9255726"/>
          </a:xfrm>
        </p:grpSpPr>
        <p:sp>
          <p:nvSpPr>
            <p:cNvPr id="3" name="AutoShape 3"/>
            <p:cNvSpPr/>
            <p:nvPr/>
          </p:nvSpPr>
          <p:spPr>
            <a:xfrm>
              <a:off x="0" y="0"/>
              <a:ext cx="35545509" cy="7316163"/>
            </a:xfrm>
            <a:prstGeom prst="rect">
              <a:avLst/>
            </a:prstGeom>
            <a:solidFill>
              <a:srgbClr val="FFFFFF"/>
            </a:solidFill>
          </p:spPr>
          <p:txBody>
            <a:bodyPr/>
            <a:lstStyle/>
            <a:p>
              <a:endParaRPr lang="en-US"/>
            </a:p>
          </p:txBody>
        </p:sp>
        <p:sp>
          <p:nvSpPr>
            <p:cNvPr id="4" name="TextBox 4"/>
            <p:cNvSpPr txBox="1"/>
            <p:nvPr/>
          </p:nvSpPr>
          <p:spPr>
            <a:xfrm>
              <a:off x="14435491" y="2992863"/>
              <a:ext cx="17589977" cy="1666015"/>
            </a:xfrm>
            <a:prstGeom prst="rect">
              <a:avLst/>
            </a:prstGeom>
          </p:spPr>
          <p:txBody>
            <a:bodyPr lIns="0" tIns="0" rIns="0" bIns="0" rtlCol="0" anchor="t">
              <a:spAutoFit/>
            </a:bodyPr>
            <a:lstStyle/>
            <a:p>
              <a:pPr>
                <a:lnSpc>
                  <a:spcPts val="9782"/>
                </a:lnSpc>
              </a:pPr>
              <a:endParaRPr/>
            </a:p>
          </p:txBody>
        </p:sp>
        <p:sp>
          <p:nvSpPr>
            <p:cNvPr id="5" name="TextBox 5"/>
            <p:cNvSpPr txBox="1"/>
            <p:nvPr/>
          </p:nvSpPr>
          <p:spPr>
            <a:xfrm>
              <a:off x="14435491" y="8370605"/>
              <a:ext cx="16278595" cy="885121"/>
            </a:xfrm>
            <a:prstGeom prst="rect">
              <a:avLst/>
            </a:prstGeom>
          </p:spPr>
          <p:txBody>
            <a:bodyPr lIns="0" tIns="0" rIns="0" bIns="0" rtlCol="0" anchor="t">
              <a:spAutoFit/>
            </a:bodyPr>
            <a:lstStyle/>
            <a:p>
              <a:pPr algn="l">
                <a:lnSpc>
                  <a:spcPts val="5934"/>
                </a:lnSpc>
              </a:pPr>
              <a:endParaRPr/>
            </a:p>
          </p:txBody>
        </p:sp>
      </p:grpSp>
      <p:sp>
        <p:nvSpPr>
          <p:cNvPr id="6" name="TextBox 6"/>
          <p:cNvSpPr txBox="1"/>
          <p:nvPr/>
        </p:nvSpPr>
        <p:spPr>
          <a:xfrm>
            <a:off x="8127447" y="9816511"/>
            <a:ext cx="9633658" cy="316230"/>
          </a:xfrm>
          <a:prstGeom prst="rect">
            <a:avLst/>
          </a:prstGeom>
        </p:spPr>
        <p:txBody>
          <a:bodyPr lIns="0" tIns="0" rIns="0" bIns="0" rtlCol="0" anchor="t">
            <a:spAutoFit/>
          </a:bodyPr>
          <a:lstStyle/>
          <a:p>
            <a:pPr algn="r">
              <a:lnSpc>
                <a:spcPts val="2520"/>
              </a:lnSpc>
            </a:pPr>
            <a:r>
              <a:rPr lang="en-US" sz="1800" spc="144">
                <a:solidFill>
                  <a:srgbClr val="FFFFFF"/>
                </a:solidFill>
                <a:latin typeface="Roboto"/>
              </a:rPr>
              <a:t>Howard Community College</a:t>
            </a:r>
          </a:p>
        </p:txBody>
      </p:sp>
      <p:sp>
        <p:nvSpPr>
          <p:cNvPr id="7" name="TextBox 7"/>
          <p:cNvSpPr txBox="1"/>
          <p:nvPr/>
        </p:nvSpPr>
        <p:spPr>
          <a:xfrm>
            <a:off x="3569337" y="2912791"/>
            <a:ext cx="11362330" cy="7219950"/>
          </a:xfrm>
          <a:prstGeom prst="rect">
            <a:avLst/>
          </a:prstGeom>
        </p:spPr>
        <p:txBody>
          <a:bodyPr lIns="0" tIns="0" rIns="0" bIns="0" rtlCol="0" anchor="t">
            <a:spAutoFit/>
          </a:bodyPr>
          <a:lstStyle/>
          <a:p>
            <a:pPr>
              <a:lnSpc>
                <a:spcPts val="4479"/>
              </a:lnSpc>
            </a:pPr>
            <a:r>
              <a:rPr lang="en-US" sz="3199">
                <a:solidFill>
                  <a:srgbClr val="FFFFFF"/>
                </a:solidFill>
                <a:latin typeface="Open Sans"/>
              </a:rPr>
              <a:t>​You’re walking across the quad, and you see a couple arguing. One person is cornering their partner by Duncan Hall, yelling and not letting them leave.​</a:t>
            </a:r>
          </a:p>
          <a:p>
            <a:pPr>
              <a:lnSpc>
                <a:spcPts val="4479"/>
              </a:lnSpc>
            </a:pPr>
            <a:r>
              <a:rPr lang="en-US" sz="3199">
                <a:solidFill>
                  <a:srgbClr val="FFFFFF"/>
                </a:solidFill>
                <a:latin typeface="Open Sans"/>
              </a:rPr>
              <a:t>​</a:t>
            </a:r>
          </a:p>
          <a:p>
            <a:pPr marL="690877" lvl="1" indent="-345439">
              <a:lnSpc>
                <a:spcPts val="4479"/>
              </a:lnSpc>
              <a:buFont typeface="Arial"/>
              <a:buChar char="•"/>
            </a:pPr>
            <a:r>
              <a:rPr lang="en-US" sz="3199">
                <a:solidFill>
                  <a:srgbClr val="FFFFFF"/>
                </a:solidFill>
                <a:latin typeface="Open Sans Bold"/>
              </a:rPr>
              <a:t>Direct:</a:t>
            </a:r>
            <a:r>
              <a:rPr lang="en-US" sz="3199">
                <a:solidFill>
                  <a:srgbClr val="FFFFFF"/>
                </a:solidFill>
                <a:latin typeface="Open Sans"/>
              </a:rPr>
              <a:t> Go up to the couple and ask if everything is okay.​</a:t>
            </a:r>
          </a:p>
          <a:p>
            <a:pPr marL="690877" lvl="1" indent="-345439">
              <a:lnSpc>
                <a:spcPts val="4479"/>
              </a:lnSpc>
              <a:buFont typeface="Arial"/>
              <a:buChar char="•"/>
            </a:pPr>
            <a:r>
              <a:rPr lang="en-US" sz="3199">
                <a:solidFill>
                  <a:srgbClr val="FFFFFF"/>
                </a:solidFill>
                <a:latin typeface="Open Sans Bold"/>
              </a:rPr>
              <a:t>Delegate</a:t>
            </a:r>
            <a:r>
              <a:rPr lang="en-US" sz="3199">
                <a:solidFill>
                  <a:srgbClr val="FFFFFF"/>
                </a:solidFill>
                <a:latin typeface="Open Sans"/>
              </a:rPr>
              <a:t>: Get your more confident, stronger friend to go up and intervene.​</a:t>
            </a:r>
          </a:p>
          <a:p>
            <a:pPr marL="690877" lvl="1" indent="-345439">
              <a:lnSpc>
                <a:spcPts val="4479"/>
              </a:lnSpc>
              <a:buFont typeface="Arial"/>
              <a:buChar char="•"/>
            </a:pPr>
            <a:r>
              <a:rPr lang="en-US" sz="3199">
                <a:solidFill>
                  <a:srgbClr val="FFFFFF"/>
                </a:solidFill>
                <a:latin typeface="Open Sans Bold"/>
              </a:rPr>
              <a:t>Delegate</a:t>
            </a:r>
            <a:r>
              <a:rPr lang="en-US" sz="3199">
                <a:solidFill>
                  <a:srgbClr val="FFFFFF"/>
                </a:solidFill>
                <a:latin typeface="Open Sans"/>
              </a:rPr>
              <a:t>: Call public safety.​</a:t>
            </a:r>
          </a:p>
          <a:p>
            <a:pPr marL="690877" lvl="1" indent="-345439">
              <a:lnSpc>
                <a:spcPts val="4479"/>
              </a:lnSpc>
              <a:buFont typeface="Arial"/>
              <a:buChar char="•"/>
            </a:pPr>
            <a:r>
              <a:rPr lang="en-US" sz="3199">
                <a:solidFill>
                  <a:srgbClr val="FFFFFF"/>
                </a:solidFill>
                <a:latin typeface="Open Sans Bold"/>
              </a:rPr>
              <a:t>Distract:</a:t>
            </a:r>
            <a:r>
              <a:rPr lang="en-US" sz="3199">
                <a:solidFill>
                  <a:srgbClr val="FFFFFF"/>
                </a:solidFill>
                <a:latin typeface="Open Sans"/>
              </a:rPr>
              <a:t> Walk by them, trip and drop your books.​</a:t>
            </a:r>
          </a:p>
          <a:p>
            <a:pPr marL="690877" lvl="1" indent="-345439">
              <a:lnSpc>
                <a:spcPts val="4479"/>
              </a:lnSpc>
              <a:buFont typeface="Arial"/>
              <a:buChar char="•"/>
            </a:pPr>
            <a:r>
              <a:rPr lang="en-US" sz="3199">
                <a:solidFill>
                  <a:srgbClr val="FFFFFF"/>
                </a:solidFill>
                <a:latin typeface="Open Sans Bold"/>
              </a:rPr>
              <a:t>Distract:</a:t>
            </a:r>
            <a:r>
              <a:rPr lang="en-US" sz="3199">
                <a:solidFill>
                  <a:srgbClr val="FFFFFF"/>
                </a:solidFill>
                <a:latin typeface="Open Sans"/>
              </a:rPr>
              <a:t> Walk up and ask them where the library is​</a:t>
            </a:r>
          </a:p>
          <a:p>
            <a:pPr>
              <a:lnSpc>
                <a:spcPts val="4479"/>
              </a:lnSpc>
            </a:pPr>
            <a:endParaRPr lang="en-US" sz="3199">
              <a:solidFill>
                <a:srgbClr val="FFFFFF"/>
              </a:solidFill>
              <a:latin typeface="Open Sans"/>
            </a:endParaRPr>
          </a:p>
          <a:p>
            <a:pPr>
              <a:lnSpc>
                <a:spcPts val="3919"/>
              </a:lnSpc>
            </a:pPr>
            <a:endParaRPr lang="en-US" sz="3199">
              <a:solidFill>
                <a:srgbClr val="FFFFFF"/>
              </a:solidFill>
              <a:latin typeface="Open Sans"/>
            </a:endParaRPr>
          </a:p>
        </p:txBody>
      </p:sp>
      <p:sp>
        <p:nvSpPr>
          <p:cNvPr id="8" name="TextBox 8"/>
          <p:cNvSpPr txBox="1"/>
          <p:nvPr/>
        </p:nvSpPr>
        <p:spPr>
          <a:xfrm>
            <a:off x="4494728" y="779424"/>
            <a:ext cx="8977789" cy="1038225"/>
          </a:xfrm>
          <a:prstGeom prst="rect">
            <a:avLst/>
          </a:prstGeom>
        </p:spPr>
        <p:txBody>
          <a:bodyPr lIns="0" tIns="0" rIns="0" bIns="0" rtlCol="0" anchor="t">
            <a:spAutoFit/>
          </a:bodyPr>
          <a:lstStyle/>
          <a:p>
            <a:pPr algn="ctr">
              <a:lnSpc>
                <a:spcPts val="8159"/>
              </a:lnSpc>
              <a:spcBef>
                <a:spcPct val="0"/>
              </a:spcBef>
            </a:pPr>
            <a:r>
              <a:rPr lang="en-US" sz="6799" spc="339">
                <a:solidFill>
                  <a:srgbClr val="6D123F"/>
                </a:solidFill>
                <a:latin typeface="Roboto Condensed Bold"/>
              </a:rPr>
              <a:t>WHAT WOULD YOU DO?</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6D123F"/>
        </a:solidFill>
        <a:effectLst/>
      </p:bgPr>
    </p:bg>
    <p:spTree>
      <p:nvGrpSpPr>
        <p:cNvPr id="1" name=""/>
        <p:cNvGrpSpPr/>
        <p:nvPr/>
      </p:nvGrpSpPr>
      <p:grpSpPr>
        <a:xfrm>
          <a:off x="0" y="0"/>
          <a:ext cx="0" cy="0"/>
          <a:chOff x="0" y="0"/>
          <a:chExt cx="0" cy="0"/>
        </a:xfrm>
      </p:grpSpPr>
      <p:grpSp>
        <p:nvGrpSpPr>
          <p:cNvPr id="2" name="Group 2"/>
          <p:cNvGrpSpPr/>
          <p:nvPr/>
        </p:nvGrpSpPr>
        <p:grpSpPr>
          <a:xfrm>
            <a:off x="5062709" y="2436861"/>
            <a:ext cx="8162582" cy="5413277"/>
            <a:chOff x="0" y="0"/>
            <a:chExt cx="10883443" cy="7217703"/>
          </a:xfrm>
        </p:grpSpPr>
        <p:sp>
          <p:nvSpPr>
            <p:cNvPr id="3" name="TextBox 3"/>
            <p:cNvSpPr txBox="1"/>
            <p:nvPr/>
          </p:nvSpPr>
          <p:spPr>
            <a:xfrm>
              <a:off x="0" y="247650"/>
              <a:ext cx="10883443" cy="1885950"/>
            </a:xfrm>
            <a:prstGeom prst="rect">
              <a:avLst/>
            </a:prstGeom>
          </p:spPr>
          <p:txBody>
            <a:bodyPr lIns="0" tIns="0" rIns="0" bIns="0" rtlCol="0" anchor="t">
              <a:spAutoFit/>
            </a:bodyPr>
            <a:lstStyle/>
            <a:p>
              <a:pPr algn="l">
                <a:lnSpc>
                  <a:spcPts val="9975"/>
                </a:lnSpc>
              </a:pPr>
              <a:r>
                <a:rPr lang="en-US" sz="10500" spc="-525">
                  <a:solidFill>
                    <a:srgbClr val="FFFFFF"/>
                  </a:solidFill>
                  <a:latin typeface="League Spartan"/>
                </a:rPr>
                <a:t>Resources</a:t>
              </a:r>
            </a:p>
          </p:txBody>
        </p:sp>
        <p:sp>
          <p:nvSpPr>
            <p:cNvPr id="4" name="TextBox 4"/>
            <p:cNvSpPr txBox="1"/>
            <p:nvPr/>
          </p:nvSpPr>
          <p:spPr>
            <a:xfrm>
              <a:off x="0" y="2301744"/>
              <a:ext cx="10883443" cy="4915959"/>
            </a:xfrm>
            <a:prstGeom prst="rect">
              <a:avLst/>
            </a:prstGeom>
          </p:spPr>
          <p:txBody>
            <a:bodyPr lIns="0" tIns="0" rIns="0" bIns="0" rtlCol="0" anchor="t">
              <a:spAutoFit/>
            </a:bodyPr>
            <a:lstStyle/>
            <a:p>
              <a:pPr marL="847399" lvl="1" indent="-423699">
                <a:lnSpc>
                  <a:spcPts val="5102"/>
                </a:lnSpc>
                <a:buFont typeface="Arial"/>
                <a:buChar char="•"/>
              </a:pPr>
              <a:r>
                <a:rPr lang="en-US" sz="3924" spc="196">
                  <a:solidFill>
                    <a:srgbClr val="FFFFFF"/>
                  </a:solidFill>
                  <a:latin typeface="Glacial Indifference"/>
                </a:rPr>
                <a:t>Howardcc.edu/titleix​</a:t>
              </a:r>
            </a:p>
            <a:p>
              <a:pPr marL="847399" lvl="1" indent="-423699">
                <a:lnSpc>
                  <a:spcPts val="5102"/>
                </a:lnSpc>
                <a:buFont typeface="Arial"/>
                <a:buChar char="•"/>
              </a:pPr>
              <a:r>
                <a:rPr lang="en-US" sz="3924" spc="196">
                  <a:solidFill>
                    <a:srgbClr val="FFFFFF"/>
                  </a:solidFill>
                  <a:latin typeface="Glacial Indifference"/>
                </a:rPr>
                <a:t>Student Handbook​</a:t>
              </a:r>
            </a:p>
            <a:p>
              <a:pPr marL="847399" lvl="1" indent="-423699">
                <a:lnSpc>
                  <a:spcPts val="5102"/>
                </a:lnSpc>
                <a:buFont typeface="Arial"/>
                <a:buChar char="•"/>
              </a:pPr>
              <a:r>
                <a:rPr lang="en-US" sz="3924" spc="196">
                  <a:solidFill>
                    <a:srgbClr val="FFFFFF"/>
                  </a:solidFill>
                  <a:latin typeface="Glacial Indifference"/>
                </a:rPr>
                <a:t>Hopeworks​</a:t>
              </a:r>
            </a:p>
            <a:p>
              <a:pPr marL="847399" lvl="1" indent="-423699">
                <a:lnSpc>
                  <a:spcPts val="5102"/>
                </a:lnSpc>
                <a:buFont typeface="Arial"/>
                <a:buChar char="•"/>
              </a:pPr>
              <a:r>
                <a:rPr lang="en-US" sz="3924" spc="196">
                  <a:solidFill>
                    <a:srgbClr val="FFFFFF"/>
                  </a:solidFill>
                  <a:latin typeface="Glacial Indifference"/>
                </a:rPr>
                <a:t>www.wearehopeworks.org​</a:t>
              </a:r>
            </a:p>
            <a:p>
              <a:pPr marL="847399" lvl="1" indent="-423699">
                <a:lnSpc>
                  <a:spcPts val="5102"/>
                </a:lnSpc>
                <a:buFont typeface="Arial"/>
                <a:buChar char="•"/>
              </a:pPr>
              <a:r>
                <a:rPr lang="en-US" sz="3924" spc="196">
                  <a:solidFill>
                    <a:srgbClr val="FFFFFF"/>
                  </a:solidFill>
                  <a:latin typeface="Glacial Indifference"/>
                </a:rPr>
                <a:t>Title IX Coordinators​</a:t>
              </a:r>
            </a:p>
            <a:p>
              <a:pPr algn="l">
                <a:lnSpc>
                  <a:spcPts val="3022"/>
                </a:lnSpc>
              </a:pPr>
              <a:endParaRPr lang="en-US" sz="3924" spc="196">
                <a:solidFill>
                  <a:srgbClr val="FFFFFF"/>
                </a:solidFill>
                <a:latin typeface="Glacial Indifference"/>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6D123F"/>
        </a:solidFill>
        <a:effectLst/>
      </p:bgPr>
    </p:bg>
    <p:spTree>
      <p:nvGrpSpPr>
        <p:cNvPr id="1" name=""/>
        <p:cNvGrpSpPr/>
        <p:nvPr/>
      </p:nvGrpSpPr>
      <p:grpSpPr>
        <a:xfrm>
          <a:off x="0" y="0"/>
          <a:ext cx="0" cy="0"/>
          <a:chOff x="0" y="0"/>
          <a:chExt cx="0" cy="0"/>
        </a:xfrm>
      </p:grpSpPr>
      <p:grpSp>
        <p:nvGrpSpPr>
          <p:cNvPr id="2" name="Group 2"/>
          <p:cNvGrpSpPr/>
          <p:nvPr/>
        </p:nvGrpSpPr>
        <p:grpSpPr>
          <a:xfrm>
            <a:off x="3723416" y="867618"/>
            <a:ext cx="11582054" cy="8551765"/>
            <a:chOff x="0" y="0"/>
            <a:chExt cx="15442739" cy="11402353"/>
          </a:xfrm>
        </p:grpSpPr>
        <p:sp>
          <p:nvSpPr>
            <p:cNvPr id="3" name="TextBox 3"/>
            <p:cNvSpPr txBox="1"/>
            <p:nvPr/>
          </p:nvSpPr>
          <p:spPr>
            <a:xfrm>
              <a:off x="0" y="247650"/>
              <a:ext cx="15442739" cy="3575050"/>
            </a:xfrm>
            <a:prstGeom prst="rect">
              <a:avLst/>
            </a:prstGeom>
          </p:spPr>
          <p:txBody>
            <a:bodyPr lIns="0" tIns="0" rIns="0" bIns="0" rtlCol="0" anchor="t">
              <a:spAutoFit/>
            </a:bodyPr>
            <a:lstStyle/>
            <a:p>
              <a:pPr algn="l">
                <a:lnSpc>
                  <a:spcPts val="9975"/>
                </a:lnSpc>
              </a:pPr>
              <a:r>
                <a:rPr lang="en-US" sz="10500" spc="-525">
                  <a:solidFill>
                    <a:srgbClr val="FFFFFF"/>
                  </a:solidFill>
                  <a:latin typeface="League Spartan"/>
                </a:rPr>
                <a:t>What role do we play?</a:t>
              </a:r>
            </a:p>
          </p:txBody>
        </p:sp>
        <p:sp>
          <p:nvSpPr>
            <p:cNvPr id="4" name="TextBox 4"/>
            <p:cNvSpPr txBox="1"/>
            <p:nvPr/>
          </p:nvSpPr>
          <p:spPr>
            <a:xfrm>
              <a:off x="0" y="3990844"/>
              <a:ext cx="15442739" cy="7411509"/>
            </a:xfrm>
            <a:prstGeom prst="rect">
              <a:avLst/>
            </a:prstGeom>
          </p:spPr>
          <p:txBody>
            <a:bodyPr lIns="0" tIns="0" rIns="0" bIns="0" rtlCol="0" anchor="t">
              <a:spAutoFit/>
            </a:bodyPr>
            <a:lstStyle/>
            <a:p>
              <a:pPr>
                <a:lnSpc>
                  <a:spcPts val="5102"/>
                </a:lnSpc>
              </a:pPr>
              <a:r>
                <a:rPr lang="en-US" sz="3924" spc="196">
                  <a:solidFill>
                    <a:srgbClr val="FFFFFF"/>
                  </a:solidFill>
                  <a:latin typeface="Glacial Indifference"/>
                </a:rPr>
                <a:t>The Title IX Coordinator and the Deputy Coordinators work to resolve complaints of sexual misconduct, sexual harassment, and gender-related violence, including stalking and intimate partner violence involving students and employees at HCC.</a:t>
              </a:r>
            </a:p>
            <a:p>
              <a:pPr>
                <a:lnSpc>
                  <a:spcPts val="5102"/>
                </a:lnSpc>
              </a:pPr>
              <a:endParaRPr lang="en-US" sz="3924" spc="196">
                <a:solidFill>
                  <a:srgbClr val="FFFFFF"/>
                </a:solidFill>
                <a:latin typeface="Glacial Indifference"/>
              </a:endParaRPr>
            </a:p>
            <a:p>
              <a:pPr>
                <a:lnSpc>
                  <a:spcPts val="5102"/>
                </a:lnSpc>
              </a:pPr>
              <a:endParaRPr lang="en-US" sz="3924" spc="196">
                <a:solidFill>
                  <a:srgbClr val="FFFFFF"/>
                </a:solidFill>
                <a:latin typeface="Glacial Indifference"/>
              </a:endParaRPr>
            </a:p>
            <a:p>
              <a:pPr algn="l">
                <a:lnSpc>
                  <a:spcPts val="3022"/>
                </a:lnSpc>
              </a:pPr>
              <a:endParaRPr lang="en-US" sz="3924" spc="196">
                <a:solidFill>
                  <a:srgbClr val="FFFFFF"/>
                </a:solidFill>
                <a:latin typeface="Glacial Indifference"/>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6D123F"/>
        </a:solidFill>
        <a:effectLst/>
      </p:bgPr>
    </p:bg>
    <p:spTree>
      <p:nvGrpSpPr>
        <p:cNvPr id="1" name=""/>
        <p:cNvGrpSpPr/>
        <p:nvPr/>
      </p:nvGrpSpPr>
      <p:grpSpPr>
        <a:xfrm>
          <a:off x="0" y="0"/>
          <a:ext cx="0" cy="0"/>
          <a:chOff x="0" y="0"/>
          <a:chExt cx="0" cy="0"/>
        </a:xfrm>
      </p:grpSpPr>
      <p:grpSp>
        <p:nvGrpSpPr>
          <p:cNvPr id="2" name="Group 2"/>
          <p:cNvGrpSpPr/>
          <p:nvPr/>
        </p:nvGrpSpPr>
        <p:grpSpPr>
          <a:xfrm>
            <a:off x="5062709" y="1777255"/>
            <a:ext cx="8162582" cy="6732490"/>
            <a:chOff x="0" y="0"/>
            <a:chExt cx="10883443" cy="8976653"/>
          </a:xfrm>
        </p:grpSpPr>
        <p:sp>
          <p:nvSpPr>
            <p:cNvPr id="3" name="TextBox 3"/>
            <p:cNvSpPr txBox="1"/>
            <p:nvPr/>
          </p:nvSpPr>
          <p:spPr>
            <a:xfrm>
              <a:off x="0" y="247650"/>
              <a:ext cx="10883443" cy="1885950"/>
            </a:xfrm>
            <a:prstGeom prst="rect">
              <a:avLst/>
            </a:prstGeom>
          </p:spPr>
          <p:txBody>
            <a:bodyPr lIns="0" tIns="0" rIns="0" bIns="0" rtlCol="0" anchor="t">
              <a:spAutoFit/>
            </a:bodyPr>
            <a:lstStyle/>
            <a:p>
              <a:pPr algn="l">
                <a:lnSpc>
                  <a:spcPts val="9975"/>
                </a:lnSpc>
              </a:pPr>
              <a:r>
                <a:rPr lang="en-US" sz="10500" spc="-525">
                  <a:solidFill>
                    <a:srgbClr val="FFFFFF"/>
                  </a:solidFill>
                  <a:latin typeface="League Spartan"/>
                </a:rPr>
                <a:t>Resources</a:t>
              </a:r>
            </a:p>
          </p:txBody>
        </p:sp>
        <p:sp>
          <p:nvSpPr>
            <p:cNvPr id="4" name="TextBox 4"/>
            <p:cNvSpPr txBox="1"/>
            <p:nvPr/>
          </p:nvSpPr>
          <p:spPr>
            <a:xfrm>
              <a:off x="0" y="2301744"/>
              <a:ext cx="10883443" cy="6674909"/>
            </a:xfrm>
            <a:prstGeom prst="rect">
              <a:avLst/>
            </a:prstGeom>
          </p:spPr>
          <p:txBody>
            <a:bodyPr lIns="0" tIns="0" rIns="0" bIns="0" rtlCol="0" anchor="t">
              <a:spAutoFit/>
            </a:bodyPr>
            <a:lstStyle/>
            <a:p>
              <a:pPr marL="847399" lvl="1" indent="-423699">
                <a:lnSpc>
                  <a:spcPts val="5102"/>
                </a:lnSpc>
                <a:buFont typeface="Arial"/>
                <a:buChar char="•"/>
              </a:pPr>
              <a:r>
                <a:rPr lang="en-US" sz="3924" spc="196" dirty="0">
                  <a:solidFill>
                    <a:srgbClr val="FFFFFF"/>
                  </a:solidFill>
                  <a:latin typeface="Glacial Indifference Bold"/>
                </a:rPr>
                <a:t>Title IX Coordinators​</a:t>
              </a:r>
            </a:p>
            <a:p>
              <a:pPr marL="1694798" lvl="2" indent="-564933">
                <a:lnSpc>
                  <a:spcPts val="5102"/>
                </a:lnSpc>
                <a:buFont typeface="Arial"/>
                <a:buChar char="⚬"/>
              </a:pPr>
              <a:r>
                <a:rPr lang="en-US" sz="3924" spc="196" dirty="0">
                  <a:solidFill>
                    <a:srgbClr val="FFFFFF"/>
                  </a:solidFill>
                  <a:latin typeface="Glacial Indifference"/>
                </a:rPr>
                <a:t>Dr. Shantay Grays​</a:t>
              </a:r>
            </a:p>
            <a:p>
              <a:pPr marL="1694798" lvl="2" indent="-564933">
                <a:lnSpc>
                  <a:spcPts val="5102"/>
                </a:lnSpc>
                <a:buFont typeface="Arial"/>
                <a:buChar char="⚬"/>
              </a:pPr>
              <a:r>
                <a:rPr lang="en-US" sz="3924" spc="196" dirty="0">
                  <a:solidFill>
                    <a:srgbClr val="FFFFFF"/>
                  </a:solidFill>
                  <a:latin typeface="Glacial Indifference"/>
                </a:rPr>
                <a:t>Mr. Joseph Whalen</a:t>
              </a:r>
            </a:p>
            <a:p>
              <a:pPr marL="847399" lvl="1" indent="-423699">
                <a:lnSpc>
                  <a:spcPts val="5102"/>
                </a:lnSpc>
                <a:buFont typeface="Arial"/>
                <a:buChar char="•"/>
              </a:pPr>
              <a:r>
                <a:rPr lang="en-US" sz="3924" spc="196" dirty="0">
                  <a:solidFill>
                    <a:srgbClr val="FFFFFF"/>
                  </a:solidFill>
                  <a:latin typeface="Glacial Indifference Bold"/>
                </a:rPr>
                <a:t>Title IX Deputy Coordinators​</a:t>
              </a:r>
            </a:p>
            <a:p>
              <a:pPr marL="1694798" lvl="2" indent="-564933">
                <a:lnSpc>
                  <a:spcPts val="5102"/>
                </a:lnSpc>
                <a:buFont typeface="Arial"/>
                <a:buChar char="⚬"/>
              </a:pPr>
              <a:r>
                <a:rPr lang="en-US" sz="3924" spc="196" dirty="0">
                  <a:solidFill>
                    <a:srgbClr val="FFFFFF"/>
                  </a:solidFill>
                  <a:latin typeface="Glacial Indifference"/>
                </a:rPr>
                <a:t>Ms. Zakia Reaves-Johnson</a:t>
              </a:r>
            </a:p>
            <a:p>
              <a:pPr marL="1694798" lvl="2" indent="-564933">
                <a:lnSpc>
                  <a:spcPts val="5102"/>
                </a:lnSpc>
                <a:buFont typeface="Arial"/>
                <a:buChar char="⚬"/>
              </a:pPr>
              <a:r>
                <a:rPr lang="en-US" sz="3924" spc="196" dirty="0">
                  <a:solidFill>
                    <a:srgbClr val="FFFFFF"/>
                  </a:solidFill>
                  <a:latin typeface="Glacial Indifference"/>
                </a:rPr>
                <a:t>Ms. Christy Koontz</a:t>
              </a:r>
            </a:p>
            <a:p>
              <a:pPr>
                <a:lnSpc>
                  <a:spcPts val="5102"/>
                </a:lnSpc>
              </a:pPr>
              <a:endParaRPr lang="en-US" sz="3924" spc="196" dirty="0">
                <a:solidFill>
                  <a:srgbClr val="FFFFFF"/>
                </a:solidFill>
                <a:latin typeface="Glacial Indifference"/>
              </a:endParaRPr>
            </a:p>
            <a:p>
              <a:pPr algn="l">
                <a:lnSpc>
                  <a:spcPts val="3022"/>
                </a:lnSpc>
              </a:pPr>
              <a:endParaRPr lang="en-US" sz="3924" spc="196" dirty="0">
                <a:solidFill>
                  <a:srgbClr val="FFFFFF"/>
                </a:solidFill>
                <a:latin typeface="Glacial Indifference"/>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695450" y="-361950"/>
            <a:ext cx="21069300" cy="2667000"/>
          </a:xfrm>
          <a:prstGeom prst="rect">
            <a:avLst/>
          </a:prstGeom>
          <a:solidFill>
            <a:srgbClr val="6D123F"/>
          </a:solidFill>
        </p:spPr>
        <p:txBody>
          <a:bodyPr/>
          <a:lstStyle/>
          <a:p>
            <a:endParaRPr lang="en-US"/>
          </a:p>
        </p:txBody>
      </p:sp>
      <p:grpSp>
        <p:nvGrpSpPr>
          <p:cNvPr id="3" name="Group 3"/>
          <p:cNvGrpSpPr/>
          <p:nvPr/>
        </p:nvGrpSpPr>
        <p:grpSpPr>
          <a:xfrm>
            <a:off x="10608028" y="4792789"/>
            <a:ext cx="2571750" cy="25717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D123F"/>
            </a:solidFill>
          </p:spPr>
          <p:txBody>
            <a:bodyPr/>
            <a:lstStyle/>
            <a:p>
              <a:endParaRPr lang="en-US"/>
            </a:p>
          </p:txBody>
        </p:sp>
      </p:grpSp>
      <p:grpSp>
        <p:nvGrpSpPr>
          <p:cNvPr id="5" name="Group 5"/>
          <p:cNvGrpSpPr/>
          <p:nvPr/>
        </p:nvGrpSpPr>
        <p:grpSpPr>
          <a:xfrm>
            <a:off x="14168681" y="4792789"/>
            <a:ext cx="2571750" cy="2571750"/>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D123F"/>
            </a:solidFill>
          </p:spPr>
          <p:txBody>
            <a:bodyPr/>
            <a:lstStyle/>
            <a:p>
              <a:endParaRPr lang="en-US"/>
            </a:p>
          </p:txBody>
        </p:sp>
      </p:grpSp>
      <p:sp>
        <p:nvSpPr>
          <p:cNvPr id="7" name="Freeform 7"/>
          <p:cNvSpPr/>
          <p:nvPr/>
        </p:nvSpPr>
        <p:spPr>
          <a:xfrm>
            <a:off x="11241939" y="5453182"/>
            <a:ext cx="1413059" cy="1161278"/>
          </a:xfrm>
          <a:custGeom>
            <a:avLst/>
            <a:gdLst/>
            <a:ahLst/>
            <a:cxnLst/>
            <a:rect l="l" t="t" r="r" b="b"/>
            <a:pathLst>
              <a:path w="1413059" h="1161278">
                <a:moveTo>
                  <a:pt x="0" y="0"/>
                </a:moveTo>
                <a:lnTo>
                  <a:pt x="1413059" y="0"/>
                </a:lnTo>
                <a:lnTo>
                  <a:pt x="1413059" y="1161278"/>
                </a:lnTo>
                <a:lnTo>
                  <a:pt x="0" y="116127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Freeform 8"/>
          <p:cNvSpPr/>
          <p:nvPr/>
        </p:nvSpPr>
        <p:spPr>
          <a:xfrm>
            <a:off x="14620038" y="5335197"/>
            <a:ext cx="1645839" cy="1645839"/>
          </a:xfrm>
          <a:custGeom>
            <a:avLst/>
            <a:gdLst/>
            <a:ahLst/>
            <a:cxnLst/>
            <a:rect l="l" t="t" r="r" b="b"/>
            <a:pathLst>
              <a:path w="1645839" h="1645839">
                <a:moveTo>
                  <a:pt x="0" y="0"/>
                </a:moveTo>
                <a:lnTo>
                  <a:pt x="1645840" y="0"/>
                </a:lnTo>
                <a:lnTo>
                  <a:pt x="1645840" y="1645840"/>
                </a:lnTo>
                <a:lnTo>
                  <a:pt x="0" y="16458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TextBox 9"/>
          <p:cNvSpPr txBox="1"/>
          <p:nvPr/>
        </p:nvSpPr>
        <p:spPr>
          <a:xfrm>
            <a:off x="2022122" y="704850"/>
            <a:ext cx="14243755" cy="933450"/>
          </a:xfrm>
          <a:prstGeom prst="rect">
            <a:avLst/>
          </a:prstGeom>
        </p:spPr>
        <p:txBody>
          <a:bodyPr lIns="0" tIns="0" rIns="0" bIns="0" rtlCol="0" anchor="t">
            <a:spAutoFit/>
          </a:bodyPr>
          <a:lstStyle/>
          <a:p>
            <a:pPr algn="ctr">
              <a:lnSpc>
                <a:spcPts val="7200"/>
              </a:lnSpc>
            </a:pPr>
            <a:r>
              <a:rPr lang="en-US" sz="6000" spc="300">
                <a:solidFill>
                  <a:srgbClr val="FFFFFF"/>
                </a:solidFill>
                <a:latin typeface="Roboto Condensed Bold"/>
              </a:rPr>
              <a:t>MY CONTACT INFO</a:t>
            </a:r>
          </a:p>
        </p:txBody>
      </p:sp>
      <p:grpSp>
        <p:nvGrpSpPr>
          <p:cNvPr id="10" name="Group 10"/>
          <p:cNvGrpSpPr/>
          <p:nvPr/>
        </p:nvGrpSpPr>
        <p:grpSpPr>
          <a:xfrm>
            <a:off x="1243014" y="5136356"/>
            <a:ext cx="8033458" cy="3237545"/>
            <a:chOff x="0" y="-9525"/>
            <a:chExt cx="10711277" cy="4316727"/>
          </a:xfrm>
        </p:grpSpPr>
        <p:sp>
          <p:nvSpPr>
            <p:cNvPr id="11" name="TextBox 11"/>
            <p:cNvSpPr txBox="1"/>
            <p:nvPr/>
          </p:nvSpPr>
          <p:spPr>
            <a:xfrm>
              <a:off x="0" y="-9525"/>
              <a:ext cx="10711277" cy="962025"/>
            </a:xfrm>
            <a:prstGeom prst="rect">
              <a:avLst/>
            </a:prstGeom>
          </p:spPr>
          <p:txBody>
            <a:bodyPr lIns="0" tIns="0" rIns="0" bIns="0" rtlCol="0" anchor="t">
              <a:spAutoFit/>
            </a:bodyPr>
            <a:lstStyle/>
            <a:p>
              <a:pPr algn="l">
                <a:lnSpc>
                  <a:spcPts val="5639"/>
                </a:lnSpc>
              </a:pPr>
              <a:r>
                <a:rPr lang="en-US" sz="4699" spc="469" dirty="0">
                  <a:solidFill>
                    <a:srgbClr val="BA5A87"/>
                  </a:solidFill>
                  <a:latin typeface="Roboto Condensed Bold"/>
                </a:rPr>
                <a:t>CHRISTY KOONTZ </a:t>
              </a:r>
            </a:p>
          </p:txBody>
        </p:sp>
        <p:sp>
          <p:nvSpPr>
            <p:cNvPr id="12" name="TextBox 12"/>
            <p:cNvSpPr txBox="1"/>
            <p:nvPr/>
          </p:nvSpPr>
          <p:spPr>
            <a:xfrm>
              <a:off x="0" y="1374775"/>
              <a:ext cx="10660477" cy="2932427"/>
            </a:xfrm>
            <a:prstGeom prst="rect">
              <a:avLst/>
            </a:prstGeom>
          </p:spPr>
          <p:txBody>
            <a:bodyPr lIns="0" tIns="0" rIns="0" bIns="0" rtlCol="0" anchor="t">
              <a:spAutoFit/>
            </a:bodyPr>
            <a:lstStyle/>
            <a:p>
              <a:pPr>
                <a:lnSpc>
                  <a:spcPts val="4368"/>
                </a:lnSpc>
              </a:pPr>
              <a:endParaRPr dirty="0"/>
            </a:p>
            <a:p>
              <a:pPr algn="l">
                <a:lnSpc>
                  <a:spcPts val="4368"/>
                </a:lnSpc>
              </a:pPr>
              <a:r>
                <a:rPr lang="en-US" sz="2600" spc="156" dirty="0">
                  <a:solidFill>
                    <a:srgbClr val="6D123F"/>
                  </a:solidFill>
                  <a:latin typeface="Roboto"/>
                </a:rPr>
                <a:t>Email | ckoontz@howardcc.edu</a:t>
              </a:r>
            </a:p>
            <a:p>
              <a:pPr algn="l">
                <a:lnSpc>
                  <a:spcPts val="4368"/>
                </a:lnSpc>
              </a:pPr>
              <a:r>
                <a:rPr lang="en-US" sz="2600" spc="156" dirty="0">
                  <a:solidFill>
                    <a:srgbClr val="6D123F"/>
                  </a:solidFill>
                  <a:latin typeface="Roboto"/>
                </a:rPr>
                <a:t>Phone Number | 443.518.3182</a:t>
              </a:r>
            </a:p>
            <a:p>
              <a:pPr algn="l">
                <a:lnSpc>
                  <a:spcPts val="4368"/>
                </a:lnSpc>
              </a:pPr>
              <a:endParaRPr lang="en-US" sz="2600" spc="156" dirty="0">
                <a:solidFill>
                  <a:srgbClr val="6D123F"/>
                </a:solidFill>
                <a:latin typeface="Roboto"/>
              </a:endParaRPr>
            </a:p>
          </p:txBody>
        </p:sp>
      </p:grpSp>
      <p:sp>
        <p:nvSpPr>
          <p:cNvPr id="13" name="TextBox 13"/>
          <p:cNvSpPr txBox="1"/>
          <p:nvPr/>
        </p:nvSpPr>
        <p:spPr>
          <a:xfrm>
            <a:off x="7625642" y="9665970"/>
            <a:ext cx="9633658" cy="316230"/>
          </a:xfrm>
          <a:prstGeom prst="rect">
            <a:avLst/>
          </a:prstGeom>
        </p:spPr>
        <p:txBody>
          <a:bodyPr lIns="0" tIns="0" rIns="0" bIns="0" rtlCol="0" anchor="t">
            <a:spAutoFit/>
          </a:bodyPr>
          <a:lstStyle/>
          <a:p>
            <a:pPr algn="r">
              <a:lnSpc>
                <a:spcPts val="2520"/>
              </a:lnSpc>
            </a:pPr>
            <a:r>
              <a:rPr lang="en-US" sz="1800" spc="144">
                <a:solidFill>
                  <a:srgbClr val="BA5A87"/>
                </a:solidFill>
                <a:latin typeface="Roboto"/>
              </a:rPr>
              <a:t>Howard Community College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6D123F"/>
        </a:solidFill>
        <a:effectLst/>
      </p:bgPr>
    </p:bg>
    <p:spTree>
      <p:nvGrpSpPr>
        <p:cNvPr id="1" name=""/>
        <p:cNvGrpSpPr/>
        <p:nvPr/>
      </p:nvGrpSpPr>
      <p:grpSpPr>
        <a:xfrm>
          <a:off x="0" y="0"/>
          <a:ext cx="0" cy="0"/>
          <a:chOff x="0" y="0"/>
          <a:chExt cx="0" cy="0"/>
        </a:xfrm>
      </p:grpSpPr>
      <p:sp>
        <p:nvSpPr>
          <p:cNvPr id="2" name="TextBox 2"/>
          <p:cNvSpPr txBox="1"/>
          <p:nvPr/>
        </p:nvSpPr>
        <p:spPr>
          <a:xfrm>
            <a:off x="8159042" y="9665970"/>
            <a:ext cx="9633658" cy="316230"/>
          </a:xfrm>
          <a:prstGeom prst="rect">
            <a:avLst/>
          </a:prstGeom>
        </p:spPr>
        <p:txBody>
          <a:bodyPr lIns="0" tIns="0" rIns="0" bIns="0" rtlCol="0" anchor="t">
            <a:spAutoFit/>
          </a:bodyPr>
          <a:lstStyle/>
          <a:p>
            <a:pPr algn="r">
              <a:lnSpc>
                <a:spcPts val="2520"/>
              </a:lnSpc>
            </a:pPr>
            <a:r>
              <a:rPr lang="en-US" sz="1800" spc="144">
                <a:solidFill>
                  <a:srgbClr val="FFFFFF"/>
                </a:solidFill>
                <a:latin typeface="Roboto"/>
              </a:rPr>
              <a:t>Howard Community College</a:t>
            </a:r>
          </a:p>
        </p:txBody>
      </p:sp>
      <p:sp>
        <p:nvSpPr>
          <p:cNvPr id="3" name="TextBox 3"/>
          <p:cNvSpPr txBox="1"/>
          <p:nvPr/>
        </p:nvSpPr>
        <p:spPr>
          <a:xfrm>
            <a:off x="846131" y="1227906"/>
            <a:ext cx="16946569" cy="317945"/>
          </a:xfrm>
          <a:prstGeom prst="rect">
            <a:avLst/>
          </a:prstGeom>
        </p:spPr>
        <p:txBody>
          <a:bodyPr lIns="0" tIns="0" rIns="0" bIns="0" rtlCol="0" anchor="t">
            <a:spAutoFit/>
          </a:bodyPr>
          <a:lstStyle/>
          <a:p>
            <a:pPr algn="ctr">
              <a:lnSpc>
                <a:spcPts val="2551"/>
              </a:lnSpc>
            </a:pPr>
            <a:endParaRPr/>
          </a:p>
        </p:txBody>
      </p:sp>
      <p:grpSp>
        <p:nvGrpSpPr>
          <p:cNvPr id="4" name="Group 4"/>
          <p:cNvGrpSpPr/>
          <p:nvPr/>
        </p:nvGrpSpPr>
        <p:grpSpPr>
          <a:xfrm>
            <a:off x="357937" y="221517"/>
            <a:ext cx="17930063" cy="9843965"/>
            <a:chOff x="0" y="0"/>
            <a:chExt cx="23906751" cy="13125287"/>
          </a:xfrm>
        </p:grpSpPr>
        <p:sp>
          <p:nvSpPr>
            <p:cNvPr id="5" name="TextBox 5"/>
            <p:cNvSpPr txBox="1"/>
            <p:nvPr/>
          </p:nvSpPr>
          <p:spPr>
            <a:xfrm>
              <a:off x="0" y="-885825"/>
              <a:ext cx="23906751" cy="13651865"/>
            </a:xfrm>
            <a:prstGeom prst="rect">
              <a:avLst/>
            </a:prstGeom>
          </p:spPr>
          <p:txBody>
            <a:bodyPr lIns="0" tIns="0" rIns="0" bIns="0" rtlCol="0" anchor="t">
              <a:spAutoFit/>
            </a:bodyPr>
            <a:lstStyle/>
            <a:p>
              <a:pPr algn="ctr">
                <a:lnSpc>
                  <a:spcPts val="27884"/>
                </a:lnSpc>
              </a:pPr>
              <a:r>
                <a:rPr lang="en-US" sz="16500">
                  <a:solidFill>
                    <a:srgbClr val="FFFFFF"/>
                  </a:solidFill>
                  <a:latin typeface="Angella White"/>
                </a:rPr>
                <a:t>Here's to a </a:t>
              </a:r>
            </a:p>
            <a:p>
              <a:pPr algn="ctr">
                <a:lnSpc>
                  <a:spcPts val="27884"/>
                </a:lnSpc>
              </a:pPr>
              <a:r>
                <a:rPr lang="en-US" sz="16500">
                  <a:solidFill>
                    <a:srgbClr val="FFFFFF"/>
                  </a:solidFill>
                  <a:latin typeface="Angella White"/>
                </a:rPr>
                <a:t>Successful &amp; </a:t>
              </a:r>
            </a:p>
            <a:p>
              <a:pPr algn="ctr">
                <a:lnSpc>
                  <a:spcPts val="27884"/>
                </a:lnSpc>
              </a:pPr>
              <a:r>
                <a:rPr lang="en-US" sz="16500">
                  <a:solidFill>
                    <a:srgbClr val="FFFFFF"/>
                  </a:solidFill>
                  <a:latin typeface="Angella White"/>
                </a:rPr>
                <a:t>Safe Semester! </a:t>
              </a:r>
            </a:p>
          </p:txBody>
        </p:sp>
        <p:sp>
          <p:nvSpPr>
            <p:cNvPr id="6" name="TextBox 6"/>
            <p:cNvSpPr txBox="1"/>
            <p:nvPr/>
          </p:nvSpPr>
          <p:spPr>
            <a:xfrm>
              <a:off x="1124697" y="12731536"/>
              <a:ext cx="21657356" cy="393751"/>
            </a:xfrm>
            <a:prstGeom prst="rect">
              <a:avLst/>
            </a:prstGeom>
          </p:spPr>
          <p:txBody>
            <a:bodyPr lIns="0" tIns="0" rIns="0" bIns="0" rtlCol="0" anchor="t">
              <a:spAutoFit/>
            </a:bodyPr>
            <a:lstStyle/>
            <a:p>
              <a:pPr algn="ctr">
                <a:lnSpc>
                  <a:spcPts val="2519"/>
                </a:lnSpc>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D123F"/>
        </a:solidFill>
        <a:effectLst/>
      </p:bgPr>
    </p:bg>
    <p:spTree>
      <p:nvGrpSpPr>
        <p:cNvPr id="1" name=""/>
        <p:cNvGrpSpPr/>
        <p:nvPr/>
      </p:nvGrpSpPr>
      <p:grpSpPr>
        <a:xfrm>
          <a:off x="0" y="0"/>
          <a:ext cx="0" cy="0"/>
          <a:chOff x="0" y="0"/>
          <a:chExt cx="0" cy="0"/>
        </a:xfrm>
      </p:grpSpPr>
      <p:sp>
        <p:nvSpPr>
          <p:cNvPr id="2" name="Freeform 2"/>
          <p:cNvSpPr/>
          <p:nvPr/>
        </p:nvSpPr>
        <p:spPr>
          <a:xfrm>
            <a:off x="11791950" y="-716056"/>
            <a:ext cx="7547973" cy="11719112"/>
          </a:xfrm>
          <a:custGeom>
            <a:avLst/>
            <a:gdLst/>
            <a:ahLst/>
            <a:cxnLst/>
            <a:rect l="l" t="t" r="r" b="b"/>
            <a:pathLst>
              <a:path w="7547973" h="11719112">
                <a:moveTo>
                  <a:pt x="0" y="0"/>
                </a:moveTo>
                <a:lnTo>
                  <a:pt x="7547973" y="0"/>
                </a:lnTo>
                <a:lnTo>
                  <a:pt x="7547973" y="11719112"/>
                </a:lnTo>
                <a:lnTo>
                  <a:pt x="0" y="11719112"/>
                </a:lnTo>
                <a:lnTo>
                  <a:pt x="0" y="0"/>
                </a:lnTo>
                <a:close/>
              </a:path>
            </a:pathLst>
          </a:custGeom>
          <a:blipFill>
            <a:blip r:embed="rId2"/>
            <a:stretch>
              <a:fillRect l="-132892"/>
            </a:stretch>
          </a:blipFill>
        </p:spPr>
        <p:txBody>
          <a:bodyPr/>
          <a:lstStyle/>
          <a:p>
            <a:endParaRPr lang="en-US"/>
          </a:p>
        </p:txBody>
      </p:sp>
      <p:grpSp>
        <p:nvGrpSpPr>
          <p:cNvPr id="3" name="Group 3"/>
          <p:cNvGrpSpPr/>
          <p:nvPr/>
        </p:nvGrpSpPr>
        <p:grpSpPr>
          <a:xfrm>
            <a:off x="787390" y="748159"/>
            <a:ext cx="8632423" cy="2026825"/>
            <a:chOff x="0" y="0"/>
            <a:chExt cx="11509897" cy="2702433"/>
          </a:xfrm>
        </p:grpSpPr>
        <p:sp>
          <p:nvSpPr>
            <p:cNvPr id="4" name="AutoShape 4"/>
            <p:cNvSpPr/>
            <p:nvPr/>
          </p:nvSpPr>
          <p:spPr>
            <a:xfrm>
              <a:off x="0" y="2627161"/>
              <a:ext cx="11485490" cy="75272"/>
            </a:xfrm>
            <a:prstGeom prst="rect">
              <a:avLst/>
            </a:prstGeom>
            <a:solidFill>
              <a:srgbClr val="FFFFFF"/>
            </a:solidFill>
          </p:spPr>
          <p:txBody>
            <a:bodyPr/>
            <a:lstStyle/>
            <a:p>
              <a:endParaRPr lang="en-US"/>
            </a:p>
          </p:txBody>
        </p:sp>
        <p:sp>
          <p:nvSpPr>
            <p:cNvPr id="5" name="TextBox 5"/>
            <p:cNvSpPr txBox="1"/>
            <p:nvPr/>
          </p:nvSpPr>
          <p:spPr>
            <a:xfrm>
              <a:off x="0" y="-9525"/>
              <a:ext cx="11509897" cy="2177353"/>
            </a:xfrm>
            <a:prstGeom prst="rect">
              <a:avLst/>
            </a:prstGeom>
          </p:spPr>
          <p:txBody>
            <a:bodyPr lIns="0" tIns="0" rIns="0" bIns="0" rtlCol="0" anchor="t">
              <a:spAutoFit/>
            </a:bodyPr>
            <a:lstStyle/>
            <a:p>
              <a:pPr algn="l">
                <a:lnSpc>
                  <a:spcPts val="6401"/>
                </a:lnSpc>
              </a:pPr>
              <a:r>
                <a:rPr lang="en-US" sz="5334" spc="266">
                  <a:solidFill>
                    <a:srgbClr val="FFFFFF"/>
                  </a:solidFill>
                  <a:latin typeface="Roboto Condensed Bold"/>
                </a:rPr>
                <a:t>WHAT IS SEXUAL MISCONDUCT? </a:t>
              </a:r>
            </a:p>
          </p:txBody>
        </p:sp>
      </p:grpSp>
      <p:sp>
        <p:nvSpPr>
          <p:cNvPr id="6" name="TextBox 6"/>
          <p:cNvSpPr txBox="1"/>
          <p:nvPr/>
        </p:nvSpPr>
        <p:spPr>
          <a:xfrm>
            <a:off x="482601" y="3360261"/>
            <a:ext cx="10093758" cy="6073775"/>
          </a:xfrm>
          <a:prstGeom prst="rect">
            <a:avLst/>
          </a:prstGeom>
        </p:spPr>
        <p:txBody>
          <a:bodyPr lIns="0" tIns="0" rIns="0" bIns="0" rtlCol="0" anchor="t">
            <a:spAutoFit/>
          </a:bodyPr>
          <a:lstStyle/>
          <a:p>
            <a:pPr algn="ctr">
              <a:lnSpc>
                <a:spcPts val="7279"/>
              </a:lnSpc>
            </a:pPr>
            <a:r>
              <a:rPr lang="en-US" sz="5199">
                <a:solidFill>
                  <a:srgbClr val="FFFFFF"/>
                </a:solidFill>
                <a:latin typeface="Open Sans"/>
              </a:rPr>
              <a:t>Title IX:</a:t>
            </a:r>
          </a:p>
          <a:p>
            <a:pPr algn="ctr">
              <a:lnSpc>
                <a:spcPts val="7279"/>
              </a:lnSpc>
            </a:pPr>
            <a:endParaRPr lang="en-US" sz="5199">
              <a:solidFill>
                <a:srgbClr val="FFFFFF"/>
              </a:solidFill>
              <a:latin typeface="Open Sans"/>
            </a:endParaRPr>
          </a:p>
          <a:p>
            <a:pPr marL="1036322" lvl="1" indent="-518161">
              <a:lnSpc>
                <a:spcPts val="6720"/>
              </a:lnSpc>
              <a:buFont typeface="Arial"/>
              <a:buChar char="•"/>
            </a:pPr>
            <a:r>
              <a:rPr lang="en-US" sz="4800">
                <a:solidFill>
                  <a:srgbClr val="FFFFFF"/>
                </a:solidFill>
                <a:latin typeface="Open Sans"/>
              </a:rPr>
              <a:t>Prohibits discrimination on the basis of sex</a:t>
            </a:r>
          </a:p>
          <a:p>
            <a:pPr marL="1036322" lvl="1" indent="-518161">
              <a:lnSpc>
                <a:spcPts val="6720"/>
              </a:lnSpc>
              <a:buFont typeface="Arial"/>
              <a:buChar char="•"/>
            </a:pPr>
            <a:r>
              <a:rPr lang="en-US" sz="4800">
                <a:solidFill>
                  <a:srgbClr val="FFFFFF"/>
                </a:solidFill>
                <a:latin typeface="Open Sans"/>
              </a:rPr>
              <a:t>Prohibits sexual misconduct and harassment</a:t>
            </a:r>
          </a:p>
          <a:p>
            <a:pPr marL="1036322" lvl="1" indent="-518161">
              <a:lnSpc>
                <a:spcPts val="6720"/>
              </a:lnSpc>
              <a:buFont typeface="Arial"/>
              <a:buChar char="•"/>
            </a:pPr>
            <a:r>
              <a:rPr lang="en-US" sz="4800">
                <a:solidFill>
                  <a:srgbClr val="FFFFFF"/>
                </a:solidFill>
                <a:latin typeface="Open Sans"/>
              </a:rPr>
              <a:t>Sex can include gender identity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D123F"/>
        </a:solidFill>
        <a:effectLst/>
      </p:bgPr>
    </p:bg>
    <p:spTree>
      <p:nvGrpSpPr>
        <p:cNvPr id="1" name=""/>
        <p:cNvGrpSpPr/>
        <p:nvPr/>
      </p:nvGrpSpPr>
      <p:grpSpPr>
        <a:xfrm>
          <a:off x="0" y="0"/>
          <a:ext cx="0" cy="0"/>
          <a:chOff x="0" y="0"/>
          <a:chExt cx="0" cy="0"/>
        </a:xfrm>
      </p:grpSpPr>
      <p:sp>
        <p:nvSpPr>
          <p:cNvPr id="2" name="Freeform 2"/>
          <p:cNvSpPr/>
          <p:nvPr/>
        </p:nvSpPr>
        <p:spPr>
          <a:xfrm>
            <a:off x="11791950" y="-716056"/>
            <a:ext cx="7547973" cy="11719112"/>
          </a:xfrm>
          <a:custGeom>
            <a:avLst/>
            <a:gdLst/>
            <a:ahLst/>
            <a:cxnLst/>
            <a:rect l="l" t="t" r="r" b="b"/>
            <a:pathLst>
              <a:path w="7547973" h="11719112">
                <a:moveTo>
                  <a:pt x="0" y="0"/>
                </a:moveTo>
                <a:lnTo>
                  <a:pt x="7547973" y="0"/>
                </a:lnTo>
                <a:lnTo>
                  <a:pt x="7547973" y="11719112"/>
                </a:lnTo>
                <a:lnTo>
                  <a:pt x="0" y="11719112"/>
                </a:lnTo>
                <a:lnTo>
                  <a:pt x="0" y="0"/>
                </a:lnTo>
                <a:close/>
              </a:path>
            </a:pathLst>
          </a:custGeom>
          <a:blipFill>
            <a:blip r:embed="rId2"/>
            <a:stretch>
              <a:fillRect l="-90379" r="-42512"/>
            </a:stretch>
          </a:blipFill>
        </p:spPr>
        <p:txBody>
          <a:bodyPr/>
          <a:lstStyle/>
          <a:p>
            <a:endParaRPr lang="en-US"/>
          </a:p>
        </p:txBody>
      </p:sp>
      <p:grpSp>
        <p:nvGrpSpPr>
          <p:cNvPr id="3" name="Group 3"/>
          <p:cNvGrpSpPr/>
          <p:nvPr/>
        </p:nvGrpSpPr>
        <p:grpSpPr>
          <a:xfrm>
            <a:off x="873401" y="455718"/>
            <a:ext cx="8632423" cy="1267729"/>
            <a:chOff x="0" y="0"/>
            <a:chExt cx="11509897" cy="1690305"/>
          </a:xfrm>
        </p:grpSpPr>
        <p:sp>
          <p:nvSpPr>
            <p:cNvPr id="4" name="AutoShape 4"/>
            <p:cNvSpPr/>
            <p:nvPr/>
          </p:nvSpPr>
          <p:spPr>
            <a:xfrm>
              <a:off x="0" y="1615033"/>
              <a:ext cx="11485490" cy="75272"/>
            </a:xfrm>
            <a:prstGeom prst="rect">
              <a:avLst/>
            </a:prstGeom>
            <a:solidFill>
              <a:srgbClr val="FFFFFF"/>
            </a:solidFill>
          </p:spPr>
          <p:txBody>
            <a:bodyPr/>
            <a:lstStyle/>
            <a:p>
              <a:endParaRPr lang="en-US"/>
            </a:p>
          </p:txBody>
        </p:sp>
        <p:sp>
          <p:nvSpPr>
            <p:cNvPr id="5" name="TextBox 5"/>
            <p:cNvSpPr txBox="1"/>
            <p:nvPr/>
          </p:nvSpPr>
          <p:spPr>
            <a:xfrm>
              <a:off x="0" y="-9525"/>
              <a:ext cx="11509897" cy="1165225"/>
            </a:xfrm>
            <a:prstGeom prst="rect">
              <a:avLst/>
            </a:prstGeom>
          </p:spPr>
          <p:txBody>
            <a:bodyPr lIns="0" tIns="0" rIns="0" bIns="0" rtlCol="0" anchor="t">
              <a:spAutoFit/>
            </a:bodyPr>
            <a:lstStyle/>
            <a:p>
              <a:pPr algn="l">
                <a:lnSpc>
                  <a:spcPts val="6881"/>
                </a:lnSpc>
              </a:pPr>
              <a:r>
                <a:rPr lang="en-US" sz="5734" spc="286">
                  <a:solidFill>
                    <a:srgbClr val="FFFFFF"/>
                  </a:solidFill>
                  <a:latin typeface="Roboto Condensed Bold"/>
                </a:rPr>
                <a:t>TITLE IX REG UPDATES</a:t>
              </a:r>
            </a:p>
          </p:txBody>
        </p:sp>
      </p:grpSp>
      <p:sp>
        <p:nvSpPr>
          <p:cNvPr id="6" name="TextBox 6"/>
          <p:cNvSpPr txBox="1"/>
          <p:nvPr/>
        </p:nvSpPr>
        <p:spPr>
          <a:xfrm>
            <a:off x="433099" y="2034252"/>
            <a:ext cx="10535231" cy="7781289"/>
          </a:xfrm>
          <a:prstGeom prst="rect">
            <a:avLst/>
          </a:prstGeom>
        </p:spPr>
        <p:txBody>
          <a:bodyPr lIns="0" tIns="0" rIns="0" bIns="0" rtlCol="0" anchor="t">
            <a:spAutoFit/>
          </a:bodyPr>
          <a:lstStyle/>
          <a:p>
            <a:pPr marL="1057914" lvl="1" indent="-528957">
              <a:lnSpc>
                <a:spcPts val="6860"/>
              </a:lnSpc>
              <a:buFont typeface="Arial"/>
              <a:buChar char="•"/>
            </a:pPr>
            <a:r>
              <a:rPr lang="en-US" sz="4900">
                <a:solidFill>
                  <a:srgbClr val="FFFFFF"/>
                </a:solidFill>
                <a:latin typeface="Open Sans"/>
              </a:rPr>
              <a:t>Clearly protect students and employees from all forms of sex discrimination</a:t>
            </a:r>
          </a:p>
          <a:p>
            <a:pPr marL="1057914" lvl="1" indent="-528957">
              <a:lnSpc>
                <a:spcPts val="6860"/>
              </a:lnSpc>
              <a:buFont typeface="Arial"/>
              <a:buChar char="•"/>
            </a:pPr>
            <a:r>
              <a:rPr lang="en-US" sz="4900">
                <a:solidFill>
                  <a:srgbClr val="FFFFFF"/>
                </a:solidFill>
                <a:latin typeface="Open Sans"/>
              </a:rPr>
              <a:t>Provide full protection from sex-based harassment.</a:t>
            </a:r>
          </a:p>
          <a:p>
            <a:pPr marL="1057914" lvl="1" indent="-528957" algn="l">
              <a:lnSpc>
                <a:spcPts val="6860"/>
              </a:lnSpc>
              <a:buFont typeface="Arial"/>
              <a:buChar char="•"/>
            </a:pPr>
            <a:r>
              <a:rPr lang="en-US" sz="4900">
                <a:solidFill>
                  <a:srgbClr val="FFFFFF"/>
                </a:solidFill>
                <a:latin typeface="Open Sans"/>
              </a:rPr>
              <a:t>Protect the right of parents and guardians to support their elementary and secondary school children.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6D123F"/>
        </a:solidFill>
        <a:effectLst/>
      </p:bgPr>
    </p:bg>
    <p:spTree>
      <p:nvGrpSpPr>
        <p:cNvPr id="1" name=""/>
        <p:cNvGrpSpPr/>
        <p:nvPr/>
      </p:nvGrpSpPr>
      <p:grpSpPr>
        <a:xfrm>
          <a:off x="0" y="0"/>
          <a:ext cx="0" cy="0"/>
          <a:chOff x="0" y="0"/>
          <a:chExt cx="0" cy="0"/>
        </a:xfrm>
      </p:grpSpPr>
      <p:sp>
        <p:nvSpPr>
          <p:cNvPr id="2" name="Freeform 2"/>
          <p:cNvSpPr/>
          <p:nvPr/>
        </p:nvSpPr>
        <p:spPr>
          <a:xfrm>
            <a:off x="11791950" y="-716056"/>
            <a:ext cx="7547973" cy="11719112"/>
          </a:xfrm>
          <a:custGeom>
            <a:avLst/>
            <a:gdLst/>
            <a:ahLst/>
            <a:cxnLst/>
            <a:rect l="l" t="t" r="r" b="b"/>
            <a:pathLst>
              <a:path w="7547973" h="11719112">
                <a:moveTo>
                  <a:pt x="0" y="0"/>
                </a:moveTo>
                <a:lnTo>
                  <a:pt x="7547973" y="0"/>
                </a:lnTo>
                <a:lnTo>
                  <a:pt x="7547973" y="11719112"/>
                </a:lnTo>
                <a:lnTo>
                  <a:pt x="0" y="11719112"/>
                </a:lnTo>
                <a:lnTo>
                  <a:pt x="0" y="0"/>
                </a:lnTo>
                <a:close/>
              </a:path>
            </a:pathLst>
          </a:custGeom>
          <a:blipFill>
            <a:blip r:embed="rId2"/>
            <a:stretch>
              <a:fillRect l="-90379" r="-42512"/>
            </a:stretch>
          </a:blipFill>
        </p:spPr>
        <p:txBody>
          <a:bodyPr/>
          <a:lstStyle/>
          <a:p>
            <a:endParaRPr lang="en-US"/>
          </a:p>
        </p:txBody>
      </p:sp>
      <p:grpSp>
        <p:nvGrpSpPr>
          <p:cNvPr id="3" name="Group 3"/>
          <p:cNvGrpSpPr/>
          <p:nvPr/>
        </p:nvGrpSpPr>
        <p:grpSpPr>
          <a:xfrm>
            <a:off x="873401" y="455718"/>
            <a:ext cx="8632423" cy="1267729"/>
            <a:chOff x="0" y="0"/>
            <a:chExt cx="11509897" cy="1690305"/>
          </a:xfrm>
        </p:grpSpPr>
        <p:sp>
          <p:nvSpPr>
            <p:cNvPr id="4" name="AutoShape 4"/>
            <p:cNvSpPr/>
            <p:nvPr/>
          </p:nvSpPr>
          <p:spPr>
            <a:xfrm>
              <a:off x="0" y="1615033"/>
              <a:ext cx="11485490" cy="75272"/>
            </a:xfrm>
            <a:prstGeom prst="rect">
              <a:avLst/>
            </a:prstGeom>
            <a:solidFill>
              <a:srgbClr val="FFFFFF"/>
            </a:solidFill>
          </p:spPr>
          <p:txBody>
            <a:bodyPr/>
            <a:lstStyle/>
            <a:p>
              <a:endParaRPr lang="en-US"/>
            </a:p>
          </p:txBody>
        </p:sp>
        <p:sp>
          <p:nvSpPr>
            <p:cNvPr id="5" name="TextBox 5"/>
            <p:cNvSpPr txBox="1"/>
            <p:nvPr/>
          </p:nvSpPr>
          <p:spPr>
            <a:xfrm>
              <a:off x="0" y="-9525"/>
              <a:ext cx="11509897" cy="1165225"/>
            </a:xfrm>
            <a:prstGeom prst="rect">
              <a:avLst/>
            </a:prstGeom>
          </p:spPr>
          <p:txBody>
            <a:bodyPr lIns="0" tIns="0" rIns="0" bIns="0" rtlCol="0" anchor="t">
              <a:spAutoFit/>
            </a:bodyPr>
            <a:lstStyle/>
            <a:p>
              <a:pPr algn="l">
                <a:lnSpc>
                  <a:spcPts val="6881"/>
                </a:lnSpc>
              </a:pPr>
              <a:r>
                <a:rPr lang="en-US" sz="5734" spc="286">
                  <a:solidFill>
                    <a:srgbClr val="FFFFFF"/>
                  </a:solidFill>
                  <a:latin typeface="Roboto Condensed Bold"/>
                </a:rPr>
                <a:t>TITLE IX REG UPDATES</a:t>
              </a:r>
            </a:p>
          </p:txBody>
        </p:sp>
      </p:grpSp>
      <p:sp>
        <p:nvSpPr>
          <p:cNvPr id="6" name="TextBox 6"/>
          <p:cNvSpPr txBox="1"/>
          <p:nvPr/>
        </p:nvSpPr>
        <p:spPr>
          <a:xfrm>
            <a:off x="433099" y="2034252"/>
            <a:ext cx="10535231" cy="7774939"/>
          </a:xfrm>
          <a:prstGeom prst="rect">
            <a:avLst/>
          </a:prstGeom>
        </p:spPr>
        <p:txBody>
          <a:bodyPr lIns="0" tIns="0" rIns="0" bIns="0" rtlCol="0" anchor="t">
            <a:spAutoFit/>
          </a:bodyPr>
          <a:lstStyle/>
          <a:p>
            <a:pPr marL="1057914" lvl="1" indent="-528957">
              <a:lnSpc>
                <a:spcPts val="6860"/>
              </a:lnSpc>
              <a:buFont typeface="Arial"/>
              <a:buChar char="•"/>
            </a:pPr>
            <a:r>
              <a:rPr lang="en-US" sz="4900">
                <a:solidFill>
                  <a:srgbClr val="FFFFFF"/>
                </a:solidFill>
                <a:latin typeface="Open Sans"/>
              </a:rPr>
              <a:t>Protect students and employees who are pregnant or have pregnancy-related conditions.</a:t>
            </a:r>
          </a:p>
          <a:p>
            <a:pPr marL="1057914" lvl="1" indent="-528957" algn="l">
              <a:lnSpc>
                <a:spcPts val="6860"/>
              </a:lnSpc>
              <a:buFont typeface="Arial"/>
              <a:buChar char="•"/>
            </a:pPr>
            <a:r>
              <a:rPr lang="en-US" sz="4900">
                <a:solidFill>
                  <a:srgbClr val="FFFFFF"/>
                </a:solidFill>
                <a:latin typeface="Open Sans"/>
              </a:rPr>
              <a:t>Require schools to take prompt and effective action to end any sex discrimination in their education programs or activities – and to prevent its recurrence and remedy its effects.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6D123F"/>
        </a:solidFill>
        <a:effectLst/>
      </p:bgPr>
    </p:bg>
    <p:spTree>
      <p:nvGrpSpPr>
        <p:cNvPr id="1" name=""/>
        <p:cNvGrpSpPr/>
        <p:nvPr/>
      </p:nvGrpSpPr>
      <p:grpSpPr>
        <a:xfrm>
          <a:off x="0" y="0"/>
          <a:ext cx="0" cy="0"/>
          <a:chOff x="0" y="0"/>
          <a:chExt cx="0" cy="0"/>
        </a:xfrm>
      </p:grpSpPr>
      <p:sp>
        <p:nvSpPr>
          <p:cNvPr id="2" name="Freeform 2"/>
          <p:cNvSpPr/>
          <p:nvPr/>
        </p:nvSpPr>
        <p:spPr>
          <a:xfrm>
            <a:off x="11791950" y="-716056"/>
            <a:ext cx="7547973" cy="11719112"/>
          </a:xfrm>
          <a:custGeom>
            <a:avLst/>
            <a:gdLst/>
            <a:ahLst/>
            <a:cxnLst/>
            <a:rect l="l" t="t" r="r" b="b"/>
            <a:pathLst>
              <a:path w="7547973" h="11719112">
                <a:moveTo>
                  <a:pt x="0" y="0"/>
                </a:moveTo>
                <a:lnTo>
                  <a:pt x="7547973" y="0"/>
                </a:lnTo>
                <a:lnTo>
                  <a:pt x="7547973" y="11719112"/>
                </a:lnTo>
                <a:lnTo>
                  <a:pt x="0" y="11719112"/>
                </a:lnTo>
                <a:lnTo>
                  <a:pt x="0" y="0"/>
                </a:lnTo>
                <a:close/>
              </a:path>
            </a:pathLst>
          </a:custGeom>
          <a:blipFill>
            <a:blip r:embed="rId2"/>
            <a:stretch>
              <a:fillRect l="-90379" r="-42512"/>
            </a:stretch>
          </a:blipFill>
        </p:spPr>
        <p:txBody>
          <a:bodyPr/>
          <a:lstStyle/>
          <a:p>
            <a:endParaRPr lang="en-US"/>
          </a:p>
        </p:txBody>
      </p:sp>
      <p:grpSp>
        <p:nvGrpSpPr>
          <p:cNvPr id="3" name="Group 3"/>
          <p:cNvGrpSpPr/>
          <p:nvPr/>
        </p:nvGrpSpPr>
        <p:grpSpPr>
          <a:xfrm>
            <a:off x="873401" y="455718"/>
            <a:ext cx="8632423" cy="1267729"/>
            <a:chOff x="0" y="0"/>
            <a:chExt cx="11509897" cy="1690305"/>
          </a:xfrm>
        </p:grpSpPr>
        <p:sp>
          <p:nvSpPr>
            <p:cNvPr id="4" name="AutoShape 4"/>
            <p:cNvSpPr/>
            <p:nvPr/>
          </p:nvSpPr>
          <p:spPr>
            <a:xfrm>
              <a:off x="0" y="1615033"/>
              <a:ext cx="11485490" cy="75272"/>
            </a:xfrm>
            <a:prstGeom prst="rect">
              <a:avLst/>
            </a:prstGeom>
            <a:solidFill>
              <a:srgbClr val="FFFFFF"/>
            </a:solidFill>
          </p:spPr>
          <p:txBody>
            <a:bodyPr/>
            <a:lstStyle/>
            <a:p>
              <a:endParaRPr lang="en-US"/>
            </a:p>
          </p:txBody>
        </p:sp>
        <p:sp>
          <p:nvSpPr>
            <p:cNvPr id="5" name="TextBox 5"/>
            <p:cNvSpPr txBox="1"/>
            <p:nvPr/>
          </p:nvSpPr>
          <p:spPr>
            <a:xfrm>
              <a:off x="0" y="-9525"/>
              <a:ext cx="11509897" cy="1165225"/>
            </a:xfrm>
            <a:prstGeom prst="rect">
              <a:avLst/>
            </a:prstGeom>
          </p:spPr>
          <p:txBody>
            <a:bodyPr lIns="0" tIns="0" rIns="0" bIns="0" rtlCol="0" anchor="t">
              <a:spAutoFit/>
            </a:bodyPr>
            <a:lstStyle/>
            <a:p>
              <a:pPr algn="l">
                <a:lnSpc>
                  <a:spcPts val="6881"/>
                </a:lnSpc>
              </a:pPr>
              <a:r>
                <a:rPr lang="en-US" sz="5734" spc="286">
                  <a:solidFill>
                    <a:srgbClr val="FFFFFF"/>
                  </a:solidFill>
                  <a:latin typeface="Roboto Condensed Bold"/>
                </a:rPr>
                <a:t>TITLE IX REG UPDATES</a:t>
              </a:r>
            </a:p>
          </p:txBody>
        </p:sp>
      </p:grpSp>
      <p:sp>
        <p:nvSpPr>
          <p:cNvPr id="6" name="TextBox 6"/>
          <p:cNvSpPr txBox="1"/>
          <p:nvPr/>
        </p:nvSpPr>
        <p:spPr>
          <a:xfrm>
            <a:off x="433099" y="2034252"/>
            <a:ext cx="10535231" cy="6035040"/>
          </a:xfrm>
          <a:prstGeom prst="rect">
            <a:avLst/>
          </a:prstGeom>
        </p:spPr>
        <p:txBody>
          <a:bodyPr lIns="0" tIns="0" rIns="0" bIns="0" rtlCol="0" anchor="t">
            <a:spAutoFit/>
          </a:bodyPr>
          <a:lstStyle/>
          <a:p>
            <a:pPr marL="1057914" lvl="1" indent="-528957" algn="l">
              <a:lnSpc>
                <a:spcPts val="6860"/>
              </a:lnSpc>
              <a:buFont typeface="Arial"/>
              <a:buChar char="•"/>
            </a:pPr>
            <a:r>
              <a:rPr lang="en-US" sz="4900">
                <a:solidFill>
                  <a:srgbClr val="FFFFFF"/>
                </a:solidFill>
                <a:latin typeface="Open Sans"/>
              </a:rPr>
              <a:t>Require schools to respond promptly to all complaints of sex discrimination with a fair and reliable process that includes trained, unbiased decision makers to evaluate all permissible evidence.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D123F"/>
        </a:solidFill>
        <a:effectLst/>
      </p:bgPr>
    </p:bg>
    <p:spTree>
      <p:nvGrpSpPr>
        <p:cNvPr id="1" name=""/>
        <p:cNvGrpSpPr/>
        <p:nvPr/>
      </p:nvGrpSpPr>
      <p:grpSpPr>
        <a:xfrm>
          <a:off x="0" y="0"/>
          <a:ext cx="0" cy="0"/>
          <a:chOff x="0" y="0"/>
          <a:chExt cx="0" cy="0"/>
        </a:xfrm>
      </p:grpSpPr>
      <p:sp>
        <p:nvSpPr>
          <p:cNvPr id="2" name="Freeform 2"/>
          <p:cNvSpPr/>
          <p:nvPr/>
        </p:nvSpPr>
        <p:spPr>
          <a:xfrm>
            <a:off x="11791950" y="-716056"/>
            <a:ext cx="7547973" cy="11719112"/>
          </a:xfrm>
          <a:custGeom>
            <a:avLst/>
            <a:gdLst/>
            <a:ahLst/>
            <a:cxnLst/>
            <a:rect l="l" t="t" r="r" b="b"/>
            <a:pathLst>
              <a:path w="7547973" h="11719112">
                <a:moveTo>
                  <a:pt x="0" y="0"/>
                </a:moveTo>
                <a:lnTo>
                  <a:pt x="7547973" y="0"/>
                </a:lnTo>
                <a:lnTo>
                  <a:pt x="7547973" y="11719112"/>
                </a:lnTo>
                <a:lnTo>
                  <a:pt x="0" y="11719112"/>
                </a:lnTo>
                <a:lnTo>
                  <a:pt x="0" y="0"/>
                </a:lnTo>
                <a:close/>
              </a:path>
            </a:pathLst>
          </a:custGeom>
          <a:blipFill>
            <a:blip r:embed="rId2"/>
            <a:stretch>
              <a:fillRect l="-90379" r="-42512"/>
            </a:stretch>
          </a:blipFill>
        </p:spPr>
        <p:txBody>
          <a:bodyPr/>
          <a:lstStyle/>
          <a:p>
            <a:endParaRPr lang="en-US"/>
          </a:p>
        </p:txBody>
      </p:sp>
      <p:grpSp>
        <p:nvGrpSpPr>
          <p:cNvPr id="3" name="Group 3"/>
          <p:cNvGrpSpPr/>
          <p:nvPr/>
        </p:nvGrpSpPr>
        <p:grpSpPr>
          <a:xfrm>
            <a:off x="873401" y="455718"/>
            <a:ext cx="8632423" cy="1267729"/>
            <a:chOff x="0" y="0"/>
            <a:chExt cx="11509897" cy="1690305"/>
          </a:xfrm>
        </p:grpSpPr>
        <p:sp>
          <p:nvSpPr>
            <p:cNvPr id="4" name="AutoShape 4"/>
            <p:cNvSpPr/>
            <p:nvPr/>
          </p:nvSpPr>
          <p:spPr>
            <a:xfrm>
              <a:off x="0" y="1615033"/>
              <a:ext cx="11485490" cy="75272"/>
            </a:xfrm>
            <a:prstGeom prst="rect">
              <a:avLst/>
            </a:prstGeom>
            <a:solidFill>
              <a:srgbClr val="FFFFFF"/>
            </a:solidFill>
          </p:spPr>
          <p:txBody>
            <a:bodyPr/>
            <a:lstStyle/>
            <a:p>
              <a:endParaRPr lang="en-US"/>
            </a:p>
          </p:txBody>
        </p:sp>
        <p:sp>
          <p:nvSpPr>
            <p:cNvPr id="5" name="TextBox 5"/>
            <p:cNvSpPr txBox="1"/>
            <p:nvPr/>
          </p:nvSpPr>
          <p:spPr>
            <a:xfrm>
              <a:off x="0" y="-9525"/>
              <a:ext cx="11509897" cy="1165225"/>
            </a:xfrm>
            <a:prstGeom prst="rect">
              <a:avLst/>
            </a:prstGeom>
          </p:spPr>
          <p:txBody>
            <a:bodyPr lIns="0" tIns="0" rIns="0" bIns="0" rtlCol="0" anchor="t">
              <a:spAutoFit/>
            </a:bodyPr>
            <a:lstStyle/>
            <a:p>
              <a:pPr algn="l">
                <a:lnSpc>
                  <a:spcPts val="6881"/>
                </a:lnSpc>
              </a:pPr>
              <a:r>
                <a:rPr lang="en-US" sz="5734" spc="286">
                  <a:solidFill>
                    <a:srgbClr val="FFFFFF"/>
                  </a:solidFill>
                  <a:latin typeface="Roboto Condensed Bold"/>
                </a:rPr>
                <a:t>TITLE IX REG UPDATES</a:t>
              </a:r>
            </a:p>
          </p:txBody>
        </p:sp>
      </p:grpSp>
      <p:sp>
        <p:nvSpPr>
          <p:cNvPr id="6" name="TextBox 6"/>
          <p:cNvSpPr txBox="1"/>
          <p:nvPr/>
        </p:nvSpPr>
        <p:spPr>
          <a:xfrm>
            <a:off x="461595" y="3231067"/>
            <a:ext cx="11504081" cy="4301490"/>
          </a:xfrm>
          <a:prstGeom prst="rect">
            <a:avLst/>
          </a:prstGeom>
        </p:spPr>
        <p:txBody>
          <a:bodyPr lIns="0" tIns="0" rIns="0" bIns="0" rtlCol="0" anchor="t">
            <a:spAutoFit/>
          </a:bodyPr>
          <a:lstStyle/>
          <a:p>
            <a:pPr marL="1057914" lvl="1" indent="-528957">
              <a:lnSpc>
                <a:spcPts val="6860"/>
              </a:lnSpc>
              <a:buFont typeface="Arial"/>
              <a:buChar char="•"/>
            </a:pPr>
            <a:r>
              <a:rPr lang="en-US" sz="4900">
                <a:solidFill>
                  <a:srgbClr val="FFFFFF"/>
                </a:solidFill>
                <a:latin typeface="Open Sans"/>
              </a:rPr>
              <a:t>Protect LGBTQI+ students from discrimination based on sexual orientation, gender identity, and sex characteristics.</a:t>
            </a:r>
          </a:p>
          <a:p>
            <a:pPr algn="l">
              <a:lnSpc>
                <a:spcPts val="6860"/>
              </a:lnSpc>
            </a:pPr>
            <a:endParaRPr lang="en-US" sz="4900">
              <a:solidFill>
                <a:srgbClr val="FFFFFF"/>
              </a:solidFill>
              <a:latin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D123F"/>
        </a:solidFill>
        <a:effectLst/>
      </p:bgPr>
    </p:bg>
    <p:spTree>
      <p:nvGrpSpPr>
        <p:cNvPr id="1" name=""/>
        <p:cNvGrpSpPr/>
        <p:nvPr/>
      </p:nvGrpSpPr>
      <p:grpSpPr>
        <a:xfrm>
          <a:off x="0" y="0"/>
          <a:ext cx="0" cy="0"/>
          <a:chOff x="0" y="0"/>
          <a:chExt cx="0" cy="0"/>
        </a:xfrm>
      </p:grpSpPr>
      <p:sp>
        <p:nvSpPr>
          <p:cNvPr id="2" name="Freeform 2"/>
          <p:cNvSpPr/>
          <p:nvPr/>
        </p:nvSpPr>
        <p:spPr>
          <a:xfrm>
            <a:off x="11791950" y="-716056"/>
            <a:ext cx="7547973" cy="11719112"/>
          </a:xfrm>
          <a:custGeom>
            <a:avLst/>
            <a:gdLst/>
            <a:ahLst/>
            <a:cxnLst/>
            <a:rect l="l" t="t" r="r" b="b"/>
            <a:pathLst>
              <a:path w="7547973" h="11719112">
                <a:moveTo>
                  <a:pt x="0" y="0"/>
                </a:moveTo>
                <a:lnTo>
                  <a:pt x="7547973" y="0"/>
                </a:lnTo>
                <a:lnTo>
                  <a:pt x="7547973" y="11719112"/>
                </a:lnTo>
                <a:lnTo>
                  <a:pt x="0" y="11719112"/>
                </a:lnTo>
                <a:lnTo>
                  <a:pt x="0" y="0"/>
                </a:lnTo>
                <a:close/>
              </a:path>
            </a:pathLst>
          </a:custGeom>
          <a:blipFill>
            <a:blip r:embed="rId2"/>
            <a:stretch>
              <a:fillRect l="-90379" r="-42512"/>
            </a:stretch>
          </a:blipFill>
        </p:spPr>
        <p:txBody>
          <a:bodyPr/>
          <a:lstStyle/>
          <a:p>
            <a:endParaRPr lang="en-US"/>
          </a:p>
        </p:txBody>
      </p:sp>
      <p:grpSp>
        <p:nvGrpSpPr>
          <p:cNvPr id="3" name="Group 3"/>
          <p:cNvGrpSpPr/>
          <p:nvPr/>
        </p:nvGrpSpPr>
        <p:grpSpPr>
          <a:xfrm>
            <a:off x="873401" y="455718"/>
            <a:ext cx="8632423" cy="1267729"/>
            <a:chOff x="0" y="0"/>
            <a:chExt cx="11509897" cy="1690305"/>
          </a:xfrm>
        </p:grpSpPr>
        <p:sp>
          <p:nvSpPr>
            <p:cNvPr id="4" name="AutoShape 4"/>
            <p:cNvSpPr/>
            <p:nvPr/>
          </p:nvSpPr>
          <p:spPr>
            <a:xfrm>
              <a:off x="0" y="1615033"/>
              <a:ext cx="11485490" cy="75272"/>
            </a:xfrm>
            <a:prstGeom prst="rect">
              <a:avLst/>
            </a:prstGeom>
            <a:solidFill>
              <a:srgbClr val="FFFFFF"/>
            </a:solidFill>
          </p:spPr>
          <p:txBody>
            <a:bodyPr/>
            <a:lstStyle/>
            <a:p>
              <a:endParaRPr lang="en-US"/>
            </a:p>
          </p:txBody>
        </p:sp>
        <p:sp>
          <p:nvSpPr>
            <p:cNvPr id="5" name="TextBox 5"/>
            <p:cNvSpPr txBox="1"/>
            <p:nvPr/>
          </p:nvSpPr>
          <p:spPr>
            <a:xfrm>
              <a:off x="0" y="-9525"/>
              <a:ext cx="11509897" cy="1165225"/>
            </a:xfrm>
            <a:prstGeom prst="rect">
              <a:avLst/>
            </a:prstGeom>
          </p:spPr>
          <p:txBody>
            <a:bodyPr lIns="0" tIns="0" rIns="0" bIns="0" rtlCol="0" anchor="t">
              <a:spAutoFit/>
            </a:bodyPr>
            <a:lstStyle/>
            <a:p>
              <a:pPr algn="l">
                <a:lnSpc>
                  <a:spcPts val="6881"/>
                </a:lnSpc>
              </a:pPr>
              <a:r>
                <a:rPr lang="en-US" sz="5734" spc="286">
                  <a:solidFill>
                    <a:srgbClr val="FFFFFF"/>
                  </a:solidFill>
                  <a:latin typeface="Roboto Condensed Bold"/>
                </a:rPr>
                <a:t>TITLE IX REG UPDATES</a:t>
              </a:r>
            </a:p>
          </p:txBody>
        </p:sp>
      </p:grpSp>
      <p:sp>
        <p:nvSpPr>
          <p:cNvPr id="6" name="TextBox 6"/>
          <p:cNvSpPr txBox="1"/>
          <p:nvPr/>
        </p:nvSpPr>
        <p:spPr>
          <a:xfrm>
            <a:off x="0" y="4090035"/>
            <a:ext cx="11504081" cy="5168265"/>
          </a:xfrm>
          <a:prstGeom prst="rect">
            <a:avLst/>
          </a:prstGeom>
        </p:spPr>
        <p:txBody>
          <a:bodyPr lIns="0" tIns="0" rIns="0" bIns="0" rtlCol="0" anchor="t">
            <a:spAutoFit/>
          </a:bodyPr>
          <a:lstStyle/>
          <a:p>
            <a:pPr marL="1057914" lvl="1" indent="-528957">
              <a:lnSpc>
                <a:spcPts val="6860"/>
              </a:lnSpc>
              <a:buFont typeface="Arial"/>
              <a:buChar char="•"/>
            </a:pPr>
            <a:r>
              <a:rPr lang="en-US" sz="4900">
                <a:solidFill>
                  <a:srgbClr val="FFFFFF"/>
                </a:solidFill>
                <a:latin typeface="Open Sans"/>
              </a:rPr>
              <a:t>Clarify and confirm protection from retaliation for students, employees, and others who exercise their Title IX rights.</a:t>
            </a:r>
          </a:p>
          <a:p>
            <a:pPr>
              <a:lnSpc>
                <a:spcPts val="6860"/>
              </a:lnSpc>
            </a:pPr>
            <a:endParaRPr lang="en-US" sz="4900">
              <a:solidFill>
                <a:srgbClr val="FFFFFF"/>
              </a:solidFill>
              <a:latin typeface="Open Sans"/>
            </a:endParaRPr>
          </a:p>
          <a:p>
            <a:pPr algn="l">
              <a:lnSpc>
                <a:spcPts val="6860"/>
              </a:lnSpc>
            </a:pPr>
            <a:endParaRPr lang="en-US" sz="4900">
              <a:solidFill>
                <a:srgbClr val="FFFFFF"/>
              </a:solidFill>
              <a:latin typeface="Open San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1621</Words>
  <Application>Microsoft Office PowerPoint</Application>
  <PresentationFormat>Custom</PresentationFormat>
  <Paragraphs>283</Paragraphs>
  <Slides>38</Slides>
  <Notes>0</Notes>
  <HiddenSlides>0</HiddenSlides>
  <MMClips>1</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38</vt:i4>
      </vt:variant>
    </vt:vector>
  </HeadingPairs>
  <TitlesOfParts>
    <vt:vector size="54" baseType="lpstr">
      <vt:lpstr>Open Sans Bold</vt:lpstr>
      <vt:lpstr>Arimo</vt:lpstr>
      <vt:lpstr>Roboto Italics</vt:lpstr>
      <vt:lpstr>Roboto</vt:lpstr>
      <vt:lpstr>Open Sans</vt:lpstr>
      <vt:lpstr>Alegreya Sans SC Light</vt:lpstr>
      <vt:lpstr>Glacial Indifference Bold</vt:lpstr>
      <vt:lpstr>Arial</vt:lpstr>
      <vt:lpstr>Roboto Condensed Bold</vt:lpstr>
      <vt:lpstr>Roboto Bold</vt:lpstr>
      <vt:lpstr>Glacial Indifference</vt:lpstr>
      <vt:lpstr>League Spartan</vt:lpstr>
      <vt:lpstr>Calibri</vt:lpstr>
      <vt:lpstr>Angella White</vt:lpstr>
      <vt:lpstr>Roboto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IX NSO--Christy's Version</dc:title>
  <dc:creator>Johnson, Zakia</dc:creator>
  <cp:lastModifiedBy>Johnson, Zakia</cp:lastModifiedBy>
  <cp:revision>2</cp:revision>
  <dcterms:created xsi:type="dcterms:W3CDTF">2006-08-16T00:00:00Z</dcterms:created>
  <dcterms:modified xsi:type="dcterms:W3CDTF">2023-08-19T17:32:44Z</dcterms:modified>
  <dc:identifier>DAFsAUoHSSM</dc:identifier>
</cp:coreProperties>
</file>