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8" r:id="rId2"/>
    <p:sldId id="259" r:id="rId3"/>
    <p:sldId id="264" r:id="rId4"/>
    <p:sldId id="261" r:id="rId5"/>
    <p:sldId id="262" r:id="rId6"/>
    <p:sldId id="276" r:id="rId7"/>
    <p:sldId id="260" r:id="rId8"/>
    <p:sldId id="266" r:id="rId9"/>
    <p:sldId id="267" r:id="rId10"/>
    <p:sldId id="268" r:id="rId11"/>
    <p:sldId id="265" r:id="rId12"/>
    <p:sldId id="271" r:id="rId13"/>
    <p:sldId id="275" r:id="rId14"/>
    <p:sldId id="280" r:id="rId15"/>
    <p:sldId id="269" r:id="rId16"/>
    <p:sldId id="270" r:id="rId17"/>
    <p:sldId id="263" r:id="rId18"/>
    <p:sldId id="272" r:id="rId19"/>
    <p:sldId id="273" r:id="rId20"/>
    <p:sldId id="278" r:id="rId21"/>
    <p:sldId id="274" r:id="rId22"/>
    <p:sldId id="277" r:id="rId23"/>
    <p:sldId id="27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C4EDF13-EAAF-4650-981E-754F8BBA55D2}" type="datetimeFigureOut">
              <a:rPr lang="en-US" smtClean="0"/>
              <a:t>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266952-47CB-4F73-B0EB-3E0B6BE4B0C0}" type="slidenum">
              <a:rPr lang="en-US" smtClean="0"/>
              <a:t>‹#›</a:t>
            </a:fld>
            <a:endParaRPr lang="en-US"/>
          </a:p>
        </p:txBody>
      </p:sp>
    </p:spTree>
    <p:extLst>
      <p:ext uri="{BB962C8B-B14F-4D97-AF65-F5344CB8AC3E}">
        <p14:creationId xmlns:p14="http://schemas.microsoft.com/office/powerpoint/2010/main" val="3751898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084E1B-5B72-4EDE-A91F-62AC548BC3F9}" type="datetimeFigureOut">
              <a:rPr lang="en-US" smtClean="0"/>
              <a:t>2/7/2018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075059-69FC-4A74-BAC2-45DE9FAC3377}" type="slidenum">
              <a:rPr lang="en-US" smtClean="0"/>
              <a:t>‹#›</a:t>
            </a:fld>
            <a:endParaRPr lang="en-US" dirty="0"/>
          </a:p>
        </p:txBody>
      </p:sp>
    </p:spTree>
    <p:extLst>
      <p:ext uri="{BB962C8B-B14F-4D97-AF65-F5344CB8AC3E}">
        <p14:creationId xmlns:p14="http://schemas.microsoft.com/office/powerpoint/2010/main" val="241592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need to get the keys to this for Super Bowl Sunday!</a:t>
            </a:r>
            <a:endParaRPr lang="en-US" dirty="0"/>
          </a:p>
        </p:txBody>
      </p:sp>
      <p:sp>
        <p:nvSpPr>
          <p:cNvPr id="4" name="Slide Number Placeholder 3"/>
          <p:cNvSpPr>
            <a:spLocks noGrp="1"/>
          </p:cNvSpPr>
          <p:nvPr>
            <p:ph type="sldNum" sz="quarter" idx="10"/>
          </p:nvPr>
        </p:nvSpPr>
        <p:spPr/>
        <p:txBody>
          <a:bodyPr/>
          <a:lstStyle/>
          <a:p>
            <a:fld id="{AB9EDFCA-04B9-4BBF-8A63-27CA3DFD6AE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608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4</a:t>
            </a:fld>
            <a:endParaRPr lang="en-US" dirty="0"/>
          </a:p>
        </p:txBody>
      </p:sp>
    </p:spTree>
    <p:extLst>
      <p:ext uri="{BB962C8B-B14F-4D97-AF65-F5344CB8AC3E}">
        <p14:creationId xmlns:p14="http://schemas.microsoft.com/office/powerpoint/2010/main" val="419658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EDFCA-04B9-4BBF-8A63-27CA3DFD6AE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4591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2124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Sexual Harassment- Any unwelcome sexual advance, unwelcome request for sexual favors, or other unwelcome verbal or physical conduct of a sexual nature when: </a:t>
            </a:r>
          </a:p>
          <a:p>
            <a:pPr marL="534049" indent="-534049">
              <a:buAutoNum type="arabicParenBoth"/>
            </a:pPr>
            <a:r>
              <a:rPr lang="en-US" sz="1100" dirty="0"/>
              <a:t>Quid quo pro</a:t>
            </a:r>
          </a:p>
          <a:p>
            <a:pPr marL="534049" indent="-534049">
              <a:buAutoNum type="arabicParenBoth"/>
            </a:pPr>
            <a:r>
              <a:rPr lang="en-US" sz="1100" dirty="0"/>
              <a:t>Has the purpose or effect of creating a hostile environment which unreasonably interfering with an individual’s work or academic performance</a:t>
            </a:r>
          </a:p>
          <a:p>
            <a:endParaRPr lang="en-US" sz="1100" dirty="0"/>
          </a:p>
          <a:p>
            <a:r>
              <a:rPr lang="en-US" sz="1100" dirty="0"/>
              <a:t>Sexual Assault- Any type of sexual contact or behavior that occurs without the explicit consent of the recipient</a:t>
            </a:r>
          </a:p>
          <a:p>
            <a:pPr lvl="1"/>
            <a:r>
              <a:rPr lang="en-US" sz="1100" dirty="0"/>
              <a:t>Non-consensual sexual contact</a:t>
            </a:r>
          </a:p>
          <a:p>
            <a:pPr lvl="2"/>
            <a:r>
              <a:rPr lang="en-US" sz="1100" dirty="0"/>
              <a:t>Touching of intimate body parts</a:t>
            </a:r>
          </a:p>
          <a:p>
            <a:pPr lvl="1"/>
            <a:r>
              <a:rPr lang="en-US" sz="1100" dirty="0"/>
              <a:t>Non-consensual sexual intercourse</a:t>
            </a:r>
          </a:p>
          <a:p>
            <a:pPr lvl="2"/>
            <a:r>
              <a:rPr lang="en-US" sz="1100" dirty="0"/>
              <a:t>Penetration</a:t>
            </a:r>
          </a:p>
          <a:p>
            <a:r>
              <a:rPr lang="en-US" sz="1100" dirty="0"/>
              <a:t>Consent</a:t>
            </a:r>
          </a:p>
          <a:p>
            <a:r>
              <a:rPr lang="en-US" sz="1100" dirty="0"/>
              <a:t>Permission to act through words or actions</a:t>
            </a:r>
          </a:p>
          <a:p>
            <a:r>
              <a:rPr lang="en-US" sz="1100" dirty="0"/>
              <a:t>Clear, voluntary, mutually understood, for each act</a:t>
            </a:r>
          </a:p>
          <a:p>
            <a:r>
              <a:rPr lang="en-US" sz="1100" dirty="0"/>
              <a:t>Active not passive</a:t>
            </a:r>
          </a:p>
          <a:p>
            <a:r>
              <a:rPr lang="en-US" sz="1100" dirty="0"/>
              <a:t>Given freely, no use of force or coercion</a:t>
            </a:r>
          </a:p>
          <a:p>
            <a:r>
              <a:rPr lang="en-US" sz="1100" dirty="0"/>
              <a:t>Knowingly, cannot be under 16 or incapacitated</a:t>
            </a:r>
          </a:p>
          <a:p>
            <a:r>
              <a:rPr lang="en-US" sz="1100" dirty="0"/>
              <a:t>Specific- permission for each activity</a:t>
            </a:r>
          </a:p>
          <a:p>
            <a:endParaRPr lang="en-US" sz="1100" dirty="0"/>
          </a:p>
          <a:p>
            <a:r>
              <a:rPr lang="en-US" sz="1100" dirty="0"/>
              <a:t>Sexual Exploitation- Taking non-consensual or abusive sexual advantage of another to benefit anyone other than the person being exploited</a:t>
            </a:r>
          </a:p>
          <a:p>
            <a:r>
              <a:rPr lang="en-US" sz="1100" dirty="0"/>
              <a:t>Stalking- course of conduct that causes fear</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BBA6498E-BC4A-41EC-A090-210179835EA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56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6498E-BC4A-41EC-A090-210179835EA9}" type="slidenum">
              <a:rPr lang="en-US" smtClean="0"/>
              <a:t>12</a:t>
            </a:fld>
            <a:endParaRPr lang="en-US" dirty="0"/>
          </a:p>
        </p:txBody>
      </p:sp>
    </p:spTree>
    <p:extLst>
      <p:ext uri="{BB962C8B-B14F-4D97-AF65-F5344CB8AC3E}">
        <p14:creationId xmlns:p14="http://schemas.microsoft.com/office/powerpoint/2010/main" val="239586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Interim measures are those services, accommodations, or other assistance that the college puts in place to support complainant</a:t>
            </a:r>
          </a:p>
        </p:txBody>
      </p:sp>
      <p:sp>
        <p:nvSpPr>
          <p:cNvPr id="4" name="Slide Number Placeholder 3"/>
          <p:cNvSpPr>
            <a:spLocks noGrp="1"/>
          </p:cNvSpPr>
          <p:nvPr>
            <p:ph type="sldNum" sz="quarter" idx="10"/>
          </p:nvPr>
        </p:nvSpPr>
        <p:spPr/>
        <p:txBody>
          <a:bodyPr/>
          <a:lstStyle/>
          <a:p>
            <a:fld id="{AB9EDFCA-04B9-4BBF-8A63-27CA3DFD6AE6}" type="slidenum">
              <a:rPr lang="en-US" smtClean="0"/>
              <a:t>13</a:t>
            </a:fld>
            <a:endParaRPr lang="en-US" dirty="0"/>
          </a:p>
        </p:txBody>
      </p:sp>
    </p:spTree>
    <p:extLst>
      <p:ext uri="{BB962C8B-B14F-4D97-AF65-F5344CB8AC3E}">
        <p14:creationId xmlns:p14="http://schemas.microsoft.com/office/powerpoint/2010/main" val="3175479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685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051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8229600" cy="1143000"/>
          </a:xfrm>
        </p:spPr>
        <p:txBody>
          <a:bodyPr>
            <a:normAutofit/>
          </a:bodyPr>
          <a:lstStyle>
            <a:lvl1pPr algn="l">
              <a:defRPr sz="40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800" y="1600201"/>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103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9042400" cy="6397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743200" y="1143001"/>
            <a:ext cx="4368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416800" y="1143001"/>
            <a:ext cx="4368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445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1600" y="274638"/>
            <a:ext cx="89408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0460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9200"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7592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7592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11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208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549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Sexual Misconduct and Pregnancy: Process and accommodations</a:t>
            </a:r>
            <a:endParaRPr lang="en-US" dirty="0"/>
          </a:p>
        </p:txBody>
      </p:sp>
      <p:sp>
        <p:nvSpPr>
          <p:cNvPr id="3" name="Subtitle 2"/>
          <p:cNvSpPr>
            <a:spLocks noGrp="1"/>
          </p:cNvSpPr>
          <p:nvPr>
            <p:ph type="subTitle" idx="1"/>
          </p:nvPr>
        </p:nvSpPr>
        <p:spPr>
          <a:xfrm>
            <a:off x="1828800" y="3886199"/>
            <a:ext cx="8534400" cy="1608667"/>
          </a:xfrm>
        </p:spPr>
        <p:txBody>
          <a:bodyPr>
            <a:normAutofit fontScale="47500" lnSpcReduction="20000"/>
          </a:bodyPr>
          <a:lstStyle/>
          <a:p>
            <a:endParaRPr lang="en-US" dirty="0"/>
          </a:p>
          <a:p>
            <a:r>
              <a:rPr lang="en-US" dirty="0" smtClean="0"/>
              <a:t>Llatetra Esters</a:t>
            </a:r>
          </a:p>
          <a:p>
            <a:r>
              <a:rPr lang="en-US" dirty="0" smtClean="0"/>
              <a:t>Director of Student Conduct and Executive Associate to VPSS</a:t>
            </a:r>
          </a:p>
          <a:p>
            <a:endParaRPr lang="en-US" dirty="0" smtClean="0"/>
          </a:p>
          <a:p>
            <a:r>
              <a:rPr lang="en-US" dirty="0" smtClean="0"/>
              <a:t>David Tiscione</a:t>
            </a:r>
          </a:p>
          <a:p>
            <a:r>
              <a:rPr lang="en-US" dirty="0" smtClean="0"/>
              <a:t>Associate Director of Student Conduct and Compliance, Title IX Deputy</a:t>
            </a:r>
            <a:endParaRPr lang="en-US" dirty="0"/>
          </a:p>
        </p:txBody>
      </p:sp>
    </p:spTree>
    <p:extLst>
      <p:ext uri="{BB962C8B-B14F-4D97-AF65-F5344CB8AC3E}">
        <p14:creationId xmlns:p14="http://schemas.microsoft.com/office/powerpoint/2010/main" val="1142353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 resources</a:t>
            </a:r>
            <a:endParaRPr lang="en-US" dirty="0"/>
          </a:p>
        </p:txBody>
      </p:sp>
      <p:sp>
        <p:nvSpPr>
          <p:cNvPr id="3" name="Content Placeholder 2"/>
          <p:cNvSpPr>
            <a:spLocks noGrp="1"/>
          </p:cNvSpPr>
          <p:nvPr>
            <p:ph idx="1"/>
          </p:nvPr>
        </p:nvSpPr>
        <p:spPr/>
        <p:txBody>
          <a:bodyPr/>
          <a:lstStyle/>
          <a:p>
            <a:r>
              <a:rPr lang="en-US" dirty="0" smtClean="0"/>
              <a:t>HCC Counseling Center or other counseling services</a:t>
            </a:r>
          </a:p>
          <a:p>
            <a:r>
              <a:rPr lang="en-US" dirty="0" err="1" smtClean="0"/>
              <a:t>Hopeworks</a:t>
            </a:r>
            <a:endParaRPr lang="en-US" dirty="0" smtClean="0"/>
          </a:p>
          <a:p>
            <a:r>
              <a:rPr lang="en-US" dirty="0" smtClean="0"/>
              <a:t>Medical staff operating in a medical capacity</a:t>
            </a:r>
          </a:p>
          <a:p>
            <a:endParaRPr lang="en-US" dirty="0" smtClean="0"/>
          </a:p>
          <a:p>
            <a:endParaRPr lang="en-US" dirty="0"/>
          </a:p>
        </p:txBody>
      </p:sp>
    </p:spTree>
    <p:extLst>
      <p:ext uri="{BB962C8B-B14F-4D97-AF65-F5344CB8AC3E}">
        <p14:creationId xmlns:p14="http://schemas.microsoft.com/office/powerpoint/2010/main" val="567565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Sexual Misconduct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Sexual Harassment</a:t>
            </a:r>
          </a:p>
          <a:p>
            <a:r>
              <a:rPr lang="en-US" dirty="0" smtClean="0"/>
              <a:t>Sexual Assault</a:t>
            </a:r>
          </a:p>
          <a:p>
            <a:pPr lvl="1"/>
            <a:r>
              <a:rPr lang="en-US" dirty="0" smtClean="0"/>
              <a:t>Incest</a:t>
            </a:r>
          </a:p>
          <a:p>
            <a:pPr lvl="1"/>
            <a:r>
              <a:rPr lang="en-US" dirty="0" smtClean="0"/>
              <a:t>Non-consensual Sexual </a:t>
            </a:r>
            <a:r>
              <a:rPr lang="en-US" dirty="0" smtClean="0"/>
              <a:t>Intercourse</a:t>
            </a:r>
            <a:endParaRPr lang="en-US" dirty="0" smtClean="0"/>
          </a:p>
          <a:p>
            <a:pPr lvl="1"/>
            <a:r>
              <a:rPr lang="en-US" dirty="0" smtClean="0"/>
              <a:t>Non-consensual Sexual </a:t>
            </a:r>
            <a:r>
              <a:rPr lang="en-US" dirty="0" smtClean="0"/>
              <a:t>Contact</a:t>
            </a:r>
          </a:p>
          <a:p>
            <a:pPr lvl="1"/>
            <a:r>
              <a:rPr lang="en-US" dirty="0" smtClean="0"/>
              <a:t>*Consent</a:t>
            </a:r>
            <a:endParaRPr lang="en-US" dirty="0" smtClean="0"/>
          </a:p>
          <a:p>
            <a:r>
              <a:rPr lang="en-US" dirty="0" smtClean="0"/>
              <a:t>Sexual Exploitation</a:t>
            </a:r>
          </a:p>
          <a:p>
            <a:r>
              <a:rPr lang="en-US" dirty="0" smtClean="0"/>
              <a:t>Dating/Domestic Violence</a:t>
            </a:r>
          </a:p>
          <a:p>
            <a:r>
              <a:rPr lang="en-US" dirty="0" smtClean="0"/>
              <a:t>Stalking</a:t>
            </a:r>
            <a:endParaRPr lang="en-US" dirty="0"/>
          </a:p>
        </p:txBody>
      </p:sp>
    </p:spTree>
    <p:extLst>
      <p:ext uri="{BB962C8B-B14F-4D97-AF65-F5344CB8AC3E}">
        <p14:creationId xmlns:p14="http://schemas.microsoft.com/office/powerpoint/2010/main" val="2511545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sexual misconduct occurs?</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smtClean="0"/>
              <a:t>Interim Measures</a:t>
            </a:r>
          </a:p>
          <a:p>
            <a:r>
              <a:rPr lang="en-US" dirty="0"/>
              <a:t>Options to address formally or informally</a:t>
            </a:r>
          </a:p>
          <a:p>
            <a:pPr lvl="1"/>
            <a:r>
              <a:rPr lang="en-US" dirty="0"/>
              <a:t>Informal options</a:t>
            </a:r>
          </a:p>
          <a:p>
            <a:pPr lvl="2"/>
            <a:r>
              <a:rPr lang="en-US" dirty="0"/>
              <a:t>Continued interim measures</a:t>
            </a:r>
          </a:p>
          <a:p>
            <a:pPr lvl="2"/>
            <a:r>
              <a:rPr lang="en-US" dirty="0"/>
              <a:t>Conversation with student</a:t>
            </a:r>
          </a:p>
          <a:p>
            <a:pPr lvl="1"/>
            <a:r>
              <a:rPr lang="en-US" dirty="0"/>
              <a:t>Formal </a:t>
            </a:r>
          </a:p>
          <a:p>
            <a:pPr lvl="2"/>
            <a:r>
              <a:rPr lang="en-US" dirty="0" smtClean="0"/>
              <a:t>HCC </a:t>
            </a:r>
            <a:r>
              <a:rPr lang="en-US" dirty="0" smtClean="0"/>
              <a:t>investigates</a:t>
            </a:r>
          </a:p>
          <a:p>
            <a:pPr lvl="3"/>
            <a:r>
              <a:rPr lang="en-US" dirty="0" smtClean="0"/>
              <a:t>Potentially meets with:</a:t>
            </a:r>
          </a:p>
          <a:p>
            <a:pPr lvl="4"/>
            <a:r>
              <a:rPr lang="en-US" dirty="0" smtClean="0"/>
              <a:t>Complainant</a:t>
            </a:r>
          </a:p>
          <a:p>
            <a:pPr lvl="4"/>
            <a:r>
              <a:rPr lang="en-US" dirty="0" smtClean="0"/>
              <a:t>Respondent</a:t>
            </a:r>
          </a:p>
          <a:p>
            <a:pPr lvl="4"/>
            <a:r>
              <a:rPr lang="en-US" dirty="0" smtClean="0"/>
              <a:t>Witnesses</a:t>
            </a:r>
          </a:p>
          <a:p>
            <a:pPr lvl="2"/>
            <a:r>
              <a:rPr lang="en-US" dirty="0" smtClean="0"/>
              <a:t>Determination if incident should go to </a:t>
            </a:r>
            <a:r>
              <a:rPr lang="en-US" dirty="0" smtClean="0"/>
              <a:t>hearing or employee process</a:t>
            </a:r>
            <a:endParaRPr lang="en-US" dirty="0" smtClean="0"/>
          </a:p>
          <a:p>
            <a:pPr lvl="2"/>
            <a:r>
              <a:rPr lang="en-US" dirty="0" smtClean="0"/>
              <a:t>Hold </a:t>
            </a:r>
            <a:r>
              <a:rPr lang="en-US" dirty="0" smtClean="0"/>
              <a:t>hearing or employee process</a:t>
            </a:r>
            <a:endParaRPr lang="en-US" dirty="0" smtClean="0"/>
          </a:p>
          <a:p>
            <a:pPr lvl="2"/>
            <a:r>
              <a:rPr lang="en-US" dirty="0" smtClean="0"/>
              <a:t>Deliver outcome including sanctions</a:t>
            </a:r>
          </a:p>
          <a:p>
            <a:pPr lvl="2"/>
            <a:r>
              <a:rPr lang="en-US" dirty="0" smtClean="0"/>
              <a:t>Appeal if necessary </a:t>
            </a:r>
          </a:p>
          <a:p>
            <a:endParaRPr lang="en-US" dirty="0"/>
          </a:p>
        </p:txBody>
      </p:sp>
    </p:spTree>
    <p:extLst>
      <p:ext uri="{BB962C8B-B14F-4D97-AF65-F5344CB8AC3E}">
        <p14:creationId xmlns:p14="http://schemas.microsoft.com/office/powerpoint/2010/main" val="2081532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Measures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Academic </a:t>
            </a:r>
            <a:r>
              <a:rPr lang="en-US" dirty="0"/>
              <a:t>accommodations</a:t>
            </a:r>
          </a:p>
          <a:p>
            <a:r>
              <a:rPr lang="en-US" dirty="0" smtClean="0"/>
              <a:t>Assistance </a:t>
            </a:r>
            <a:r>
              <a:rPr lang="en-US" dirty="0"/>
              <a:t>in arranging for alternative college employment arrangements or changing work schedules</a:t>
            </a:r>
          </a:p>
          <a:p>
            <a:r>
              <a:rPr lang="en-US" dirty="0" smtClean="0"/>
              <a:t>A </a:t>
            </a:r>
            <a:r>
              <a:rPr lang="en-US" dirty="0"/>
              <a:t>“no contact” </a:t>
            </a:r>
            <a:r>
              <a:rPr lang="en-US" dirty="0" smtClean="0"/>
              <a:t>order</a:t>
            </a:r>
            <a:endParaRPr lang="en-US" dirty="0"/>
          </a:p>
          <a:p>
            <a:r>
              <a:rPr lang="en-US" dirty="0" smtClean="0"/>
              <a:t>Providing a public safety escort</a:t>
            </a:r>
          </a:p>
          <a:p>
            <a:r>
              <a:rPr lang="en-US" dirty="0" smtClean="0"/>
              <a:t>Assistance </a:t>
            </a:r>
            <a:r>
              <a:rPr lang="en-US" dirty="0"/>
              <a:t>identifying an advocate to help secure additional </a:t>
            </a:r>
            <a:r>
              <a:rPr lang="en-US" dirty="0" smtClean="0"/>
              <a:t>resources</a:t>
            </a:r>
          </a:p>
          <a:p>
            <a:r>
              <a:rPr lang="en-US" dirty="0" smtClean="0"/>
              <a:t>Other measures the complainant would like to request</a:t>
            </a:r>
            <a:endParaRPr lang="en-US" dirty="0"/>
          </a:p>
        </p:txBody>
      </p:sp>
    </p:spTree>
    <p:extLst>
      <p:ext uri="{BB962C8B-B14F-4D97-AF65-F5344CB8AC3E}">
        <p14:creationId xmlns:p14="http://schemas.microsoft.com/office/powerpoint/2010/main" val="3966177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vs. Equity</a:t>
            </a:r>
            <a:endParaRPr lang="en-US" dirty="0"/>
          </a:p>
        </p:txBody>
      </p:sp>
      <p:pic>
        <p:nvPicPr>
          <p:cNvPr id="1026" name="Picture 2" descr="http://culturalorganizing.org/wp-content/uploads/2016/10/equalityequ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1617618"/>
            <a:ext cx="7715794" cy="449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0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Pregnant and Parenting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Can’t discriminate against someone because of parenting, pregnancy, childbirth, false pregnancy, termination of pregnancy, or recovery of any of the aforementioned conditions</a:t>
            </a:r>
          </a:p>
          <a:p>
            <a:endParaRPr lang="en-US" dirty="0" smtClean="0"/>
          </a:p>
          <a:p>
            <a:r>
              <a:rPr lang="en-US" dirty="0" smtClean="0"/>
              <a:t>Must accommodate students missing class or assignments due to pregnancy or related conditions</a:t>
            </a:r>
          </a:p>
          <a:p>
            <a:endParaRPr lang="en-US" dirty="0" smtClean="0"/>
          </a:p>
          <a:p>
            <a:r>
              <a:rPr lang="en-US" dirty="0" smtClean="0"/>
              <a:t>Can’t discriminate against someone based on their parental status</a:t>
            </a:r>
          </a:p>
          <a:p>
            <a:endParaRPr lang="en-US" dirty="0" smtClean="0"/>
          </a:p>
          <a:p>
            <a:r>
              <a:rPr lang="en-US" dirty="0" smtClean="0"/>
              <a:t>Consult, consult, consult!</a:t>
            </a:r>
          </a:p>
        </p:txBody>
      </p:sp>
    </p:spTree>
    <p:extLst>
      <p:ext uri="{BB962C8B-B14F-4D97-AF65-F5344CB8AC3E}">
        <p14:creationId xmlns:p14="http://schemas.microsoft.com/office/powerpoint/2010/main" val="3473755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someone misses </a:t>
            </a:r>
            <a:r>
              <a:rPr lang="en-US" dirty="0" smtClean="0"/>
              <a:t>or plans to miss classes </a:t>
            </a:r>
            <a:r>
              <a:rPr lang="en-US" dirty="0" smtClean="0"/>
              <a:t>or assignments because they are pregnant…</a:t>
            </a:r>
            <a:endParaRPr lang="en-US" dirty="0"/>
          </a:p>
        </p:txBody>
      </p:sp>
      <p:sp>
        <p:nvSpPr>
          <p:cNvPr id="3" name="Content Placeholder 2"/>
          <p:cNvSpPr>
            <a:spLocks noGrp="1"/>
          </p:cNvSpPr>
          <p:nvPr>
            <p:ph idx="1"/>
          </p:nvPr>
        </p:nvSpPr>
        <p:spPr>
          <a:xfrm>
            <a:off x="3352800" y="2524125"/>
            <a:ext cx="8229600" cy="3602039"/>
          </a:xfrm>
        </p:spPr>
        <p:txBody>
          <a:bodyPr>
            <a:normAutofit/>
          </a:bodyPr>
          <a:lstStyle/>
          <a:p>
            <a:pPr lvl="0"/>
            <a:r>
              <a:rPr lang="en-US" dirty="0"/>
              <a:t>Inform your direct supervisor</a:t>
            </a:r>
            <a:r>
              <a:rPr lang="en-US" dirty="0" smtClean="0"/>
              <a:t>.</a:t>
            </a:r>
          </a:p>
          <a:p>
            <a:pPr marL="0" indent="0">
              <a:buNone/>
            </a:pPr>
            <a:endParaRPr lang="en-US" dirty="0"/>
          </a:p>
          <a:p>
            <a:pPr lvl="0"/>
            <a:r>
              <a:rPr lang="en-US" dirty="0"/>
              <a:t>Contact Deputy Title IX Coordinators.  They work with faculty to coordinate accommodations and support for students.  </a:t>
            </a:r>
          </a:p>
          <a:p>
            <a:pPr lvl="0"/>
            <a:endParaRPr lang="en-US" dirty="0"/>
          </a:p>
          <a:p>
            <a:pPr marL="0" indent="0">
              <a:buNone/>
            </a:pPr>
            <a:endParaRPr lang="en-US" dirty="0"/>
          </a:p>
        </p:txBody>
      </p:sp>
    </p:spTree>
    <p:extLst>
      <p:ext uri="{BB962C8B-B14F-4D97-AF65-F5344CB8AC3E}">
        <p14:creationId xmlns:p14="http://schemas.microsoft.com/office/powerpoint/2010/main" val="3099576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you have concerns about students dealing with parenting constraints</a:t>
            </a:r>
            <a:r>
              <a:rPr lang="en-US" dirty="0" smtClean="0"/>
              <a:t>:</a:t>
            </a:r>
            <a:endParaRPr lang="en-US" dirty="0"/>
          </a:p>
        </p:txBody>
      </p:sp>
      <p:sp>
        <p:nvSpPr>
          <p:cNvPr id="3" name="Content Placeholder 2"/>
          <p:cNvSpPr>
            <a:spLocks noGrp="1"/>
          </p:cNvSpPr>
          <p:nvPr>
            <p:ph idx="1"/>
          </p:nvPr>
        </p:nvSpPr>
        <p:spPr>
          <a:xfrm>
            <a:off x="3352800" y="2524125"/>
            <a:ext cx="8229600" cy="3602039"/>
          </a:xfrm>
        </p:spPr>
        <p:txBody>
          <a:bodyPr/>
          <a:lstStyle/>
          <a:p>
            <a:r>
              <a:rPr lang="en-US" dirty="0"/>
              <a:t>Inform your direct supervisor</a:t>
            </a:r>
            <a:r>
              <a:rPr lang="en-US" dirty="0" smtClean="0"/>
              <a:t>.</a:t>
            </a:r>
          </a:p>
          <a:p>
            <a:endParaRPr lang="en-US" dirty="0"/>
          </a:p>
          <a:p>
            <a:r>
              <a:rPr lang="en-US" dirty="0"/>
              <a:t>Contact Deputy Title IX Coordinators.  They will provide consultation. </a:t>
            </a:r>
          </a:p>
          <a:p>
            <a:endParaRPr lang="en-US" dirty="0"/>
          </a:p>
        </p:txBody>
      </p:sp>
    </p:spTree>
    <p:extLst>
      <p:ext uri="{BB962C8B-B14F-4D97-AF65-F5344CB8AC3E}">
        <p14:creationId xmlns:p14="http://schemas.microsoft.com/office/powerpoint/2010/main" val="645537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800" dirty="0" smtClean="0"/>
              <a:t>Case Study</a:t>
            </a:r>
            <a:endParaRPr lang="en-US" sz="880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74765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 is pregnant</a:t>
            </a:r>
            <a:endParaRPr lang="en-US" dirty="0"/>
          </a:p>
        </p:txBody>
      </p:sp>
      <p:sp>
        <p:nvSpPr>
          <p:cNvPr id="3" name="Content Placeholder 2"/>
          <p:cNvSpPr>
            <a:spLocks noGrp="1"/>
          </p:cNvSpPr>
          <p:nvPr>
            <p:ph idx="1"/>
          </p:nvPr>
        </p:nvSpPr>
        <p:spPr/>
        <p:txBody>
          <a:bodyPr>
            <a:normAutofit lnSpcReduction="10000"/>
          </a:bodyPr>
          <a:lstStyle/>
          <a:p>
            <a:r>
              <a:rPr lang="en-US" dirty="0" smtClean="0"/>
              <a:t>Alex messages you on Canvas in November and apologizes for “how she’s been lately”</a:t>
            </a:r>
          </a:p>
          <a:p>
            <a:endParaRPr lang="en-US" dirty="0" smtClean="0"/>
          </a:p>
          <a:p>
            <a:r>
              <a:rPr lang="en-US" dirty="0" smtClean="0"/>
              <a:t>She says she is pregnant, and it has been a lot more difficult than she thought which is why she “hasn’t been on her game”</a:t>
            </a:r>
          </a:p>
          <a:p>
            <a:endParaRPr lang="en-US" dirty="0" smtClean="0"/>
          </a:p>
          <a:p>
            <a:r>
              <a:rPr lang="en-US" dirty="0" smtClean="0"/>
              <a:t>She has missed 2 classes, a test, and is requesting an extension on a major paper </a:t>
            </a:r>
            <a:endParaRPr lang="en-US" dirty="0"/>
          </a:p>
        </p:txBody>
      </p:sp>
      <p:sp>
        <p:nvSpPr>
          <p:cNvPr id="4" name="Rectangle 3"/>
          <p:cNvSpPr/>
          <p:nvPr/>
        </p:nvSpPr>
        <p:spPr>
          <a:xfrm>
            <a:off x="154975" y="1138536"/>
            <a:ext cx="3197826" cy="107721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should you do?</a:t>
            </a:r>
            <a:endParaRPr lang="en-US" sz="3200" b="0" cap="none" spc="0" dirty="0">
              <a:ln w="0"/>
              <a:solidFill>
                <a:schemeClr val="bg1"/>
              </a:solidFill>
              <a:effectLst>
                <a:outerShdw blurRad="38100" dist="25400" dir="5400000" algn="ctr" rotWithShape="0">
                  <a:srgbClr val="6E747A">
                    <a:alpha val="43000"/>
                  </a:srgbClr>
                </a:outerShdw>
              </a:effectLst>
            </a:endParaRPr>
          </a:p>
        </p:txBody>
      </p:sp>
      <p:sp>
        <p:nvSpPr>
          <p:cNvPr id="5" name="Rectangle 4"/>
          <p:cNvSpPr/>
          <p:nvPr/>
        </p:nvSpPr>
        <p:spPr>
          <a:xfrm>
            <a:off x="154975" y="2653011"/>
            <a:ext cx="3197826" cy="107721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questions do you have?</a:t>
            </a:r>
            <a:endParaRPr lang="en-US" sz="3200" b="0" cap="none" spc="0" dirty="0">
              <a:ln w="0"/>
              <a:solidFill>
                <a:schemeClr val="bg1"/>
              </a:solidFill>
              <a:effectLst>
                <a:outerShdw blurRad="38100" dist="25400" dir="5400000" algn="ctr" rotWithShape="0">
                  <a:srgbClr val="6E747A">
                    <a:alpha val="43000"/>
                  </a:srgbClr>
                </a:outerShdw>
              </a:effectLst>
            </a:endParaRPr>
          </a:p>
        </p:txBody>
      </p:sp>
      <p:sp>
        <p:nvSpPr>
          <p:cNvPr id="6" name="Rectangle 5"/>
          <p:cNvSpPr/>
          <p:nvPr/>
        </p:nvSpPr>
        <p:spPr>
          <a:xfrm>
            <a:off x="154973" y="4167486"/>
            <a:ext cx="3197826" cy="1569660"/>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accommodations should we make?</a:t>
            </a:r>
            <a:endParaRPr lang="en-US" sz="32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43884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Philosophy behind Title IX</a:t>
            </a:r>
          </a:p>
          <a:p>
            <a:r>
              <a:rPr lang="en-US" dirty="0" smtClean="0"/>
              <a:t>Refresher on policies</a:t>
            </a:r>
          </a:p>
          <a:p>
            <a:r>
              <a:rPr lang="en-US" dirty="0" smtClean="0"/>
              <a:t>Discussion about accommodations</a:t>
            </a:r>
          </a:p>
          <a:p>
            <a:r>
              <a:rPr lang="en-US" dirty="0" smtClean="0"/>
              <a:t>Case study</a:t>
            </a:r>
          </a:p>
          <a:p>
            <a:r>
              <a:rPr lang="en-US" dirty="0" smtClean="0"/>
              <a:t>Q+A</a:t>
            </a:r>
            <a:endParaRPr lang="en-US" dirty="0"/>
          </a:p>
        </p:txBody>
      </p:sp>
    </p:spTree>
    <p:extLst>
      <p:ext uri="{BB962C8B-B14F-4D97-AF65-F5344CB8AC3E}">
        <p14:creationId xmlns:p14="http://schemas.microsoft.com/office/powerpoint/2010/main" val="2412636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these details change your responses?</a:t>
            </a:r>
            <a:endParaRPr lang="en-US" dirty="0"/>
          </a:p>
        </p:txBody>
      </p:sp>
      <p:sp>
        <p:nvSpPr>
          <p:cNvPr id="3" name="Content Placeholder 2"/>
          <p:cNvSpPr>
            <a:spLocks noGrp="1"/>
          </p:cNvSpPr>
          <p:nvPr>
            <p:ph idx="1"/>
          </p:nvPr>
        </p:nvSpPr>
        <p:spPr/>
        <p:txBody>
          <a:bodyPr>
            <a:normAutofit lnSpcReduction="10000"/>
          </a:bodyPr>
          <a:lstStyle/>
          <a:p>
            <a:r>
              <a:rPr lang="en-US" dirty="0" smtClean="0"/>
              <a:t>The student said the difficult part of the pregnancy is morning sickness</a:t>
            </a:r>
          </a:p>
          <a:p>
            <a:r>
              <a:rPr lang="en-US" dirty="0" smtClean="0"/>
              <a:t>The student knew she was pregnant before registering for the class and was going to try to tough it out. She’s dropped the class in a previous semester.</a:t>
            </a:r>
          </a:p>
          <a:p>
            <a:r>
              <a:rPr lang="en-US" dirty="0" smtClean="0"/>
              <a:t>The student has 6 kids and is already struggling</a:t>
            </a:r>
          </a:p>
          <a:p>
            <a:r>
              <a:rPr lang="en-US" dirty="0" smtClean="0"/>
              <a:t>The student plagiarized a paper on the first assignment in the semester</a:t>
            </a:r>
          </a:p>
        </p:txBody>
      </p:sp>
    </p:spTree>
    <p:extLst>
      <p:ext uri="{BB962C8B-B14F-4D97-AF65-F5344CB8AC3E}">
        <p14:creationId xmlns:p14="http://schemas.microsoft.com/office/powerpoint/2010/main" val="4055217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misconduct accommodations…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David Tiscione calls you and informs you Peyton has been involved in a sexual misconduct case and needs academic accommodations.</a:t>
            </a:r>
          </a:p>
          <a:p>
            <a:endParaRPr lang="en-US" dirty="0" smtClean="0"/>
          </a:p>
          <a:p>
            <a:r>
              <a:rPr lang="en-US" dirty="0" smtClean="0"/>
              <a:t>It is April and the student has one test, a paper, and a final coming up.</a:t>
            </a:r>
          </a:p>
          <a:p>
            <a:endParaRPr lang="en-US" dirty="0" smtClean="0"/>
          </a:p>
          <a:p>
            <a:r>
              <a:rPr lang="en-US" dirty="0" smtClean="0"/>
              <a:t>The final is a group project, and the respondent is in the group</a:t>
            </a:r>
          </a:p>
          <a:p>
            <a:endParaRPr lang="en-US" dirty="0"/>
          </a:p>
        </p:txBody>
      </p:sp>
      <p:sp>
        <p:nvSpPr>
          <p:cNvPr id="5" name="Rectangle 4"/>
          <p:cNvSpPr/>
          <p:nvPr/>
        </p:nvSpPr>
        <p:spPr>
          <a:xfrm>
            <a:off x="154973" y="1600201"/>
            <a:ext cx="3197826" cy="1077218"/>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questions do you have?</a:t>
            </a:r>
            <a:endParaRPr lang="en-US" sz="3200" b="0" cap="none" spc="0" dirty="0">
              <a:ln w="0"/>
              <a:solidFill>
                <a:schemeClr val="bg1"/>
              </a:solidFill>
              <a:effectLst>
                <a:outerShdw blurRad="38100" dist="25400" dir="5400000" algn="ctr" rotWithShape="0">
                  <a:srgbClr val="6E747A">
                    <a:alpha val="43000"/>
                  </a:srgbClr>
                </a:outerShdw>
              </a:effectLst>
            </a:endParaRPr>
          </a:p>
        </p:txBody>
      </p:sp>
      <p:sp>
        <p:nvSpPr>
          <p:cNvPr id="6" name="Rectangle 5"/>
          <p:cNvSpPr/>
          <p:nvPr/>
        </p:nvSpPr>
        <p:spPr>
          <a:xfrm>
            <a:off x="154973" y="3348336"/>
            <a:ext cx="3197826" cy="1569660"/>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What accommodations should we make?</a:t>
            </a:r>
            <a:endParaRPr lang="en-US" sz="32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51933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 these details change your responses?</a:t>
            </a:r>
          </a:p>
        </p:txBody>
      </p:sp>
      <p:sp>
        <p:nvSpPr>
          <p:cNvPr id="3" name="Content Placeholder 2"/>
          <p:cNvSpPr>
            <a:spLocks noGrp="1"/>
          </p:cNvSpPr>
          <p:nvPr>
            <p:ph idx="1"/>
          </p:nvPr>
        </p:nvSpPr>
        <p:spPr/>
        <p:txBody>
          <a:bodyPr>
            <a:normAutofit lnSpcReduction="10000"/>
          </a:bodyPr>
          <a:lstStyle/>
          <a:p>
            <a:r>
              <a:rPr lang="en-US" dirty="0" smtClean="0"/>
              <a:t>The incident involved the respondent telling the complainant that the complainant was pretty</a:t>
            </a:r>
          </a:p>
          <a:p>
            <a:r>
              <a:rPr lang="en-US" dirty="0" smtClean="0"/>
              <a:t>The incident involved a violent sexual assault</a:t>
            </a:r>
          </a:p>
          <a:p>
            <a:r>
              <a:rPr lang="en-US" dirty="0" smtClean="0"/>
              <a:t>The complainant has missed classes before the incident, is typically a student who does not seem to try hard</a:t>
            </a:r>
          </a:p>
          <a:p>
            <a:r>
              <a:rPr lang="en-US" dirty="0" smtClean="0"/>
              <a:t>You know someone who has been through something similar and was a fantastic student</a:t>
            </a:r>
            <a:endParaRPr lang="en-US" dirty="0"/>
          </a:p>
        </p:txBody>
      </p:sp>
    </p:spTree>
    <p:extLst>
      <p:ext uri="{BB962C8B-B14F-4D97-AF65-F5344CB8AC3E}">
        <p14:creationId xmlns:p14="http://schemas.microsoft.com/office/powerpoint/2010/main" val="3279346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11500" dirty="0" smtClean="0"/>
              <a:t>Q+A</a:t>
            </a:r>
            <a:endParaRPr lang="en-US" sz="1150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6137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479801" y="1384263"/>
            <a:ext cx="8422820" cy="3706320"/>
          </a:xfrm>
          <a:prstGeom prst="rect">
            <a:avLst/>
          </a:prstGeom>
        </p:spPr>
      </p:pic>
    </p:spTree>
    <p:extLst>
      <p:ext uri="{BB962C8B-B14F-4D97-AF65-F5344CB8AC3E}">
        <p14:creationId xmlns:p14="http://schemas.microsoft.com/office/powerpoint/2010/main" val="4139128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Title IX?</a:t>
            </a:r>
            <a:endParaRPr lang="en-US" dirty="0"/>
          </a:p>
        </p:txBody>
      </p:sp>
      <p:sp>
        <p:nvSpPr>
          <p:cNvPr id="3" name="Content Placeholder 2"/>
          <p:cNvSpPr>
            <a:spLocks noGrp="1"/>
          </p:cNvSpPr>
          <p:nvPr>
            <p:ph sz="quarter" idx="1"/>
          </p:nvPr>
        </p:nvSpPr>
        <p:spPr>
          <a:xfrm>
            <a:off x="1825752" y="1527048"/>
            <a:ext cx="8503920" cy="4873752"/>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2892552" y="1981200"/>
            <a:ext cx="6400800" cy="3385542"/>
          </a:xfrm>
          <a:prstGeom prst="rect">
            <a:avLst/>
          </a:prstGeom>
        </p:spPr>
        <p:txBody>
          <a:bodyPr wrap="square">
            <a:spAutoFit/>
          </a:bodyPr>
          <a:lstStyle/>
          <a:p>
            <a:r>
              <a:rPr lang="en-US" sz="2800" dirty="0">
                <a:solidFill>
                  <a:schemeClr val="bg1"/>
                </a:solidFill>
              </a:rPr>
              <a:t>“No person in the United States shall, on the basis of sex, be excluded from participation in, be denied the benefits of, or be subjected to discrimination under any education program or activity receiving Federal financial assistance.”</a:t>
            </a:r>
          </a:p>
          <a:p>
            <a:endParaRPr lang="en-US" sz="2800" dirty="0">
              <a:solidFill>
                <a:schemeClr val="bg1"/>
              </a:solidFill>
            </a:endParaRPr>
          </a:p>
          <a:p>
            <a:r>
              <a:rPr lang="en-US" dirty="0">
                <a:solidFill>
                  <a:schemeClr val="bg1"/>
                </a:solidFill>
              </a:rPr>
              <a:t>- Title IX of the Education Amendments of 1972</a:t>
            </a:r>
          </a:p>
        </p:txBody>
      </p:sp>
    </p:spTree>
    <p:extLst>
      <p:ext uri="{BB962C8B-B14F-4D97-AF65-F5344CB8AC3E}">
        <p14:creationId xmlns:p14="http://schemas.microsoft.com/office/powerpoint/2010/main" val="168883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misconduct?</a:t>
            </a:r>
          </a:p>
        </p:txBody>
      </p:sp>
      <p:sp>
        <p:nvSpPr>
          <p:cNvPr id="3" name="Content Placeholder 2"/>
          <p:cNvSpPr>
            <a:spLocks noGrp="1"/>
          </p:cNvSpPr>
          <p:nvPr>
            <p:ph idx="1"/>
          </p:nvPr>
        </p:nvSpPr>
        <p:spPr/>
        <p:txBody>
          <a:bodyPr>
            <a:normAutofit fontScale="92500" lnSpcReduction="20000"/>
          </a:bodyPr>
          <a:lstStyle/>
          <a:p>
            <a:r>
              <a:rPr lang="en-US" dirty="0" smtClean="0"/>
              <a:t>Title IX:</a:t>
            </a:r>
          </a:p>
          <a:p>
            <a:pPr lvl="1"/>
            <a:r>
              <a:rPr lang="en-US" dirty="0" smtClean="0"/>
              <a:t>Prohibits discrimination on the basis of sex</a:t>
            </a:r>
          </a:p>
          <a:p>
            <a:pPr lvl="1"/>
            <a:r>
              <a:rPr lang="en-US" dirty="0" smtClean="0"/>
              <a:t>Prohibits sexual misconduct and harassment</a:t>
            </a:r>
          </a:p>
          <a:p>
            <a:pPr lvl="1"/>
            <a:r>
              <a:rPr lang="en-US" dirty="0" smtClean="0"/>
              <a:t>Sex can include gender identity</a:t>
            </a:r>
          </a:p>
          <a:p>
            <a:pPr lvl="1"/>
            <a:r>
              <a:rPr lang="en-US" dirty="0" smtClean="0"/>
              <a:t>Prohibits discrimination based on pregnancy and parenting</a:t>
            </a:r>
          </a:p>
          <a:p>
            <a:pPr lvl="1"/>
            <a:r>
              <a:rPr lang="en-US" dirty="0" smtClean="0"/>
              <a:t>Includes any educational activity and any community member</a:t>
            </a:r>
          </a:p>
          <a:p>
            <a:pPr lvl="2"/>
            <a:r>
              <a:rPr lang="en-US" dirty="0"/>
              <a:t>Admissions, Recruitment, Financial Aid, Academic Programs, Student Treatment and Services, Counseling and Guidance, Discipline, Classroom Assignment, Grading, Vocational Education, Recreation, Physical Education, Athletics, Housing, Employment, and …</a:t>
            </a:r>
          </a:p>
        </p:txBody>
      </p:sp>
    </p:spTree>
    <p:extLst>
      <p:ext uri="{BB962C8B-B14F-4D97-AF65-F5344CB8AC3E}">
        <p14:creationId xmlns:p14="http://schemas.microsoft.com/office/powerpoint/2010/main" val="134378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situations can be challenging for faculty…</a:t>
            </a:r>
            <a:endParaRPr lang="en-US" dirty="0"/>
          </a:p>
        </p:txBody>
      </p:sp>
      <p:sp>
        <p:nvSpPr>
          <p:cNvPr id="3" name="Content Placeholder 2"/>
          <p:cNvSpPr>
            <a:spLocks noGrp="1"/>
          </p:cNvSpPr>
          <p:nvPr>
            <p:ph idx="1"/>
          </p:nvPr>
        </p:nvSpPr>
        <p:spPr/>
        <p:txBody>
          <a:bodyPr/>
          <a:lstStyle/>
          <a:p>
            <a:r>
              <a:rPr lang="en-US" dirty="0" smtClean="0"/>
              <a:t>Following policies and procedures</a:t>
            </a:r>
          </a:p>
          <a:p>
            <a:r>
              <a:rPr lang="en-US" dirty="0" smtClean="0"/>
              <a:t>Desire to be fair to all students</a:t>
            </a:r>
          </a:p>
          <a:p>
            <a:r>
              <a:rPr lang="en-US" dirty="0" smtClean="0"/>
              <a:t>Training and knowledge base may be minimal</a:t>
            </a:r>
          </a:p>
          <a:p>
            <a:r>
              <a:rPr lang="en-US" dirty="0" smtClean="0"/>
              <a:t>Others?</a:t>
            </a:r>
            <a:endParaRPr lang="en-US" dirty="0"/>
          </a:p>
        </p:txBody>
      </p:sp>
    </p:spTree>
    <p:extLst>
      <p:ext uri="{BB962C8B-B14F-4D97-AF65-F5344CB8AC3E}">
        <p14:creationId xmlns:p14="http://schemas.microsoft.com/office/powerpoint/2010/main" val="2033933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do this work?</a:t>
            </a:r>
            <a:endParaRPr lang="en-US" dirty="0"/>
          </a:p>
        </p:txBody>
      </p:sp>
      <p:sp>
        <p:nvSpPr>
          <p:cNvPr id="3" name="Content Placeholder 2"/>
          <p:cNvSpPr>
            <a:spLocks noGrp="1"/>
          </p:cNvSpPr>
          <p:nvPr>
            <p:ph idx="1"/>
          </p:nvPr>
        </p:nvSpPr>
        <p:spPr/>
        <p:txBody>
          <a:bodyPr/>
          <a:lstStyle/>
          <a:p>
            <a:r>
              <a:rPr lang="en-US" dirty="0" smtClean="0"/>
              <a:t>Prevent sex discrimination</a:t>
            </a:r>
          </a:p>
          <a:p>
            <a:r>
              <a:rPr lang="en-US" dirty="0" smtClean="0"/>
              <a:t>When sexual misconduct happens, we want to stop the behavior, prevent its reoccurrence, and address its effects</a:t>
            </a:r>
          </a:p>
          <a:p>
            <a:r>
              <a:rPr lang="en-US" dirty="0" smtClean="0"/>
              <a:t>Keep the student whole</a:t>
            </a:r>
          </a:p>
          <a:p>
            <a:r>
              <a:rPr lang="en-US" dirty="0" smtClean="0"/>
              <a:t>Allow the participants in the process to feel heard and fairly treated</a:t>
            </a:r>
          </a:p>
          <a:p>
            <a:endParaRPr lang="en-US" dirty="0" smtClean="0"/>
          </a:p>
          <a:p>
            <a:endParaRPr lang="en-US" dirty="0"/>
          </a:p>
        </p:txBody>
      </p:sp>
      <p:sp>
        <p:nvSpPr>
          <p:cNvPr id="4" name="Left Brace 3"/>
          <p:cNvSpPr/>
          <p:nvPr/>
        </p:nvSpPr>
        <p:spPr>
          <a:xfrm>
            <a:off x="3120495" y="1600201"/>
            <a:ext cx="464609" cy="371474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4"/>
          <p:cNvSpPr/>
          <p:nvPr/>
        </p:nvSpPr>
        <p:spPr>
          <a:xfrm>
            <a:off x="-23443" y="2948285"/>
            <a:ext cx="3143938" cy="830997"/>
          </a:xfrm>
          <a:prstGeom prst="rect">
            <a:avLst/>
          </a:prstGeom>
          <a:noFill/>
        </p:spPr>
        <p:txBody>
          <a:bodyPr wrap="none" lIns="91440" tIns="45720" rIns="91440" bIns="45720">
            <a:spAutoFit/>
          </a:bodyPr>
          <a:lstStyle/>
          <a:p>
            <a:pPr algn="ctr"/>
            <a:r>
              <a:rPr lang="en-US" sz="4800" b="0" cap="none" spc="0" dirty="0" smtClean="0">
                <a:ln w="0"/>
                <a:solidFill>
                  <a:schemeClr val="bg1"/>
                </a:solidFill>
                <a:effectLst>
                  <a:outerShdw blurRad="38100" dist="25400" dir="5400000" algn="ctr" rotWithShape="0">
                    <a:srgbClr val="6E747A">
                      <a:alpha val="43000"/>
                    </a:srgbClr>
                  </a:outerShdw>
                </a:effectLst>
              </a:rPr>
              <a:t>Compliance</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151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sexual misconduct occurs?</a:t>
            </a:r>
            <a:endParaRPr lang="en-US" dirty="0"/>
          </a:p>
        </p:txBody>
      </p:sp>
      <p:sp>
        <p:nvSpPr>
          <p:cNvPr id="3" name="Content Placeholder 2"/>
          <p:cNvSpPr>
            <a:spLocks noGrp="1"/>
          </p:cNvSpPr>
          <p:nvPr>
            <p:ph idx="1"/>
          </p:nvPr>
        </p:nvSpPr>
        <p:spPr/>
        <p:txBody>
          <a:bodyPr>
            <a:normAutofit/>
          </a:bodyPr>
          <a:lstStyle/>
          <a:p>
            <a:r>
              <a:rPr lang="en-US" dirty="0" smtClean="0"/>
              <a:t>Report it to HCC</a:t>
            </a:r>
          </a:p>
          <a:p>
            <a:pPr lvl="1"/>
            <a:r>
              <a:rPr lang="en-US" dirty="0" smtClean="0"/>
              <a:t>Any non confidential employee</a:t>
            </a:r>
          </a:p>
          <a:p>
            <a:pPr lvl="1"/>
            <a:r>
              <a:rPr lang="en-US" dirty="0" smtClean="0"/>
              <a:t>Public Safety</a:t>
            </a:r>
          </a:p>
          <a:p>
            <a:pPr lvl="1"/>
            <a:r>
              <a:rPr lang="en-US" dirty="0" smtClean="0"/>
              <a:t>Title IX Coordinators</a:t>
            </a:r>
          </a:p>
          <a:p>
            <a:r>
              <a:rPr lang="en-US" dirty="0" smtClean="0"/>
              <a:t>Report it to police</a:t>
            </a:r>
          </a:p>
          <a:p>
            <a:r>
              <a:rPr lang="en-US" dirty="0" smtClean="0"/>
              <a:t>Report it to both</a:t>
            </a:r>
          </a:p>
          <a:p>
            <a:r>
              <a:rPr lang="en-US" dirty="0" smtClean="0"/>
              <a:t>Consult with confidential resources</a:t>
            </a:r>
          </a:p>
          <a:p>
            <a:r>
              <a:rPr lang="en-US" dirty="0" smtClean="0"/>
              <a:t>Third party reporting</a:t>
            </a:r>
            <a:endParaRPr lang="en-US" dirty="0"/>
          </a:p>
          <a:p>
            <a:pPr lvl="1"/>
            <a:endParaRPr lang="en-US" dirty="0"/>
          </a:p>
        </p:txBody>
      </p:sp>
    </p:spTree>
    <p:extLst>
      <p:ext uri="{BB962C8B-B14F-4D97-AF65-F5344CB8AC3E}">
        <p14:creationId xmlns:p14="http://schemas.microsoft.com/office/powerpoint/2010/main" val="4127530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Responsible employees vs. confidential resources</a:t>
            </a:r>
            <a:endParaRPr lang="en-US" dirty="0"/>
          </a:p>
        </p:txBody>
      </p:sp>
      <p:sp>
        <p:nvSpPr>
          <p:cNvPr id="3" name="Content Placeholder 2"/>
          <p:cNvSpPr>
            <a:spLocks noGrp="1"/>
          </p:cNvSpPr>
          <p:nvPr>
            <p:ph sz="quarter" idx="1"/>
          </p:nvPr>
        </p:nvSpPr>
        <p:spPr/>
        <p:txBody>
          <a:bodyPr>
            <a:normAutofit/>
          </a:bodyPr>
          <a:lstStyle/>
          <a:p>
            <a:r>
              <a:rPr lang="en-US" sz="2700" dirty="0" smtClean="0"/>
              <a:t>All non confidential employees are </a:t>
            </a:r>
            <a:r>
              <a:rPr lang="en-US" sz="2700" b="1" dirty="0" smtClean="0"/>
              <a:t>“responsible employees”.  </a:t>
            </a:r>
          </a:p>
          <a:p>
            <a:pPr lvl="1"/>
            <a:r>
              <a:rPr lang="en-US" sz="2000" dirty="0"/>
              <a:t>Student could believe </a:t>
            </a:r>
            <a:r>
              <a:rPr lang="en-US" sz="2000" dirty="0" smtClean="0"/>
              <a:t>the employee can </a:t>
            </a:r>
            <a:r>
              <a:rPr lang="en-US" sz="2000" dirty="0"/>
              <a:t>do something about harassment</a:t>
            </a:r>
          </a:p>
          <a:p>
            <a:pPr marL="457200" lvl="1" indent="0">
              <a:buNone/>
            </a:pPr>
            <a:endParaRPr lang="en-US" sz="2300" dirty="0" smtClean="0"/>
          </a:p>
          <a:p>
            <a:r>
              <a:rPr lang="en-US" sz="2700" b="1" dirty="0" smtClean="0"/>
              <a:t>They should:</a:t>
            </a:r>
            <a:endParaRPr lang="en-US" sz="2700" b="1" dirty="0"/>
          </a:p>
          <a:p>
            <a:pPr lvl="1"/>
            <a:r>
              <a:rPr lang="en-US" sz="2325" dirty="0"/>
              <a:t>Tell people </a:t>
            </a:r>
            <a:r>
              <a:rPr lang="en-US" sz="2325" dirty="0" smtClean="0"/>
              <a:t>they want </a:t>
            </a:r>
            <a:r>
              <a:rPr lang="en-US" sz="2325" dirty="0"/>
              <a:t>to get them help, but let them know </a:t>
            </a:r>
            <a:r>
              <a:rPr lang="en-US" sz="2325" dirty="0" smtClean="0"/>
              <a:t>their responsibilities</a:t>
            </a:r>
          </a:p>
          <a:p>
            <a:pPr lvl="1"/>
            <a:r>
              <a:rPr lang="en-US" sz="2325" dirty="0" smtClean="0"/>
              <a:t>If students want to remain confidential or consider options, consult with counseling</a:t>
            </a:r>
            <a:endParaRPr lang="en-US" sz="2325" dirty="0"/>
          </a:p>
          <a:p>
            <a:pPr lvl="1"/>
            <a:r>
              <a:rPr lang="en-US" sz="2325" dirty="0" smtClean="0"/>
              <a:t>Report </a:t>
            </a:r>
            <a:r>
              <a:rPr lang="en-US" sz="2325" dirty="0"/>
              <a:t>information to supervisor and Title IX </a:t>
            </a:r>
            <a:r>
              <a:rPr lang="en-US" sz="2325" dirty="0" smtClean="0"/>
              <a:t>coordinator</a:t>
            </a:r>
            <a:endParaRPr lang="en-US" sz="2325" dirty="0"/>
          </a:p>
        </p:txBody>
      </p:sp>
    </p:spTree>
    <p:extLst>
      <p:ext uri="{BB962C8B-B14F-4D97-AF65-F5344CB8AC3E}">
        <p14:creationId xmlns:p14="http://schemas.microsoft.com/office/powerpoint/2010/main" val="269512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CC_Simple">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1100</Words>
  <Application>Microsoft Office PowerPoint</Application>
  <PresentationFormat>Widescreen</PresentationFormat>
  <Paragraphs>167</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Goudy Old Style</vt:lpstr>
      <vt:lpstr>1_Office Theme</vt:lpstr>
      <vt:lpstr>Sexual Misconduct and Pregnancy: Process and accommodations</vt:lpstr>
      <vt:lpstr>Overview</vt:lpstr>
      <vt:lpstr>PowerPoint Presentation</vt:lpstr>
      <vt:lpstr>What Is Title IX?</vt:lpstr>
      <vt:lpstr>What is sexual misconduct?</vt:lpstr>
      <vt:lpstr>These situations can be challenging for faculty…</vt:lpstr>
      <vt:lpstr>Why do we do this work?</vt:lpstr>
      <vt:lpstr>What happens if sexual misconduct occurs?</vt:lpstr>
      <vt:lpstr>Responsible employees vs. confidential resources</vt:lpstr>
      <vt:lpstr>Confidential resources</vt:lpstr>
      <vt:lpstr>Types of Sexual Misconduct</vt:lpstr>
      <vt:lpstr>What happens if sexual misconduct occurs?</vt:lpstr>
      <vt:lpstr>Interim Measures</vt:lpstr>
      <vt:lpstr>Equality vs. Equity</vt:lpstr>
      <vt:lpstr>Pregnant and Parenting</vt:lpstr>
      <vt:lpstr>If someone misses or plans to miss classes or assignments because they are pregnant…</vt:lpstr>
      <vt:lpstr>If you have concerns about students dealing with parenting constraints:</vt:lpstr>
      <vt:lpstr>Case Study</vt:lpstr>
      <vt:lpstr>Alex is pregnant</vt:lpstr>
      <vt:lpstr>Do these details change your responses?</vt:lpstr>
      <vt:lpstr>Sexual misconduct accommodations…</vt:lpstr>
      <vt:lpstr>Do these details change your responses?</vt:lpstr>
      <vt:lpstr>Q+A</vt:lpstr>
    </vt:vector>
  </TitlesOfParts>
  <Company>Howard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Misconduct and Pregnancy: Process and accomodations</dc:title>
  <dc:creator>Tiscione, David</dc:creator>
  <cp:lastModifiedBy>Tiscione, David</cp:lastModifiedBy>
  <cp:revision>11</cp:revision>
  <cp:lastPrinted>2017-08-16T20:21:38Z</cp:lastPrinted>
  <dcterms:created xsi:type="dcterms:W3CDTF">2017-08-16T15:04:22Z</dcterms:created>
  <dcterms:modified xsi:type="dcterms:W3CDTF">2018-02-07T20:26:17Z</dcterms:modified>
</cp:coreProperties>
</file>