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83" r:id="rId4"/>
    <p:sldId id="279" r:id="rId5"/>
    <p:sldId id="289" r:id="rId6"/>
    <p:sldId id="288" r:id="rId7"/>
    <p:sldId id="290" r:id="rId8"/>
    <p:sldId id="280" r:id="rId9"/>
    <p:sldId id="284" r:id="rId10"/>
    <p:sldId id="285" r:id="rId11"/>
    <p:sldId id="286" r:id="rId12"/>
    <p:sldId id="295" r:id="rId13"/>
    <p:sldId id="258" r:id="rId14"/>
    <p:sldId id="260" r:id="rId15"/>
    <p:sldId id="261" r:id="rId16"/>
    <p:sldId id="262" r:id="rId17"/>
    <p:sldId id="263" r:id="rId18"/>
    <p:sldId id="268" r:id="rId19"/>
    <p:sldId id="269" r:id="rId20"/>
    <p:sldId id="270" r:id="rId21"/>
    <p:sldId id="271" r:id="rId22"/>
    <p:sldId id="272" r:id="rId23"/>
    <p:sldId id="273" r:id="rId24"/>
    <p:sldId id="274" r:id="rId25"/>
    <p:sldId id="275" r:id="rId26"/>
    <p:sldId id="276" r:id="rId27"/>
    <p:sldId id="267" r:id="rId28"/>
    <p:sldId id="264" r:id="rId29"/>
    <p:sldId id="265" r:id="rId30"/>
    <p:sldId id="277" r:id="rId31"/>
    <p:sldId id="266" r:id="rId32"/>
    <p:sldId id="291" r:id="rId33"/>
    <p:sldId id="292" r:id="rId34"/>
    <p:sldId id="293" r:id="rId35"/>
    <p:sldId id="294" r:id="rId36"/>
    <p:sldId id="278" r:id="rId37"/>
    <p:sldId id="281" r:id="rId38"/>
    <p:sldId id="287" r:id="rId39"/>
    <p:sldId id="28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son, Zakia" userId="0265eef9-ff02-4cf2-b3bc-6560a79bf1b3" providerId="ADAL" clId="{F8AE1280-362C-469F-8FCA-5BF2F6A8EF2B}"/>
    <pc:docChg chg="modSld">
      <pc:chgData name="Johnson, Zakia" userId="0265eef9-ff02-4cf2-b3bc-6560a79bf1b3" providerId="ADAL" clId="{F8AE1280-362C-469F-8FCA-5BF2F6A8EF2B}" dt="2023-08-19T17:58:15.808" v="0" actId="20577"/>
      <pc:docMkLst>
        <pc:docMk/>
      </pc:docMkLst>
      <pc:sldChg chg="modSp mod">
        <pc:chgData name="Johnson, Zakia" userId="0265eef9-ff02-4cf2-b3bc-6560a79bf1b3" providerId="ADAL" clId="{F8AE1280-362C-469F-8FCA-5BF2F6A8EF2B}" dt="2023-08-19T17:58:15.808" v="0" actId="20577"/>
        <pc:sldMkLst>
          <pc:docMk/>
          <pc:sldMk cId="3008484390" sldId="272"/>
        </pc:sldMkLst>
        <pc:spChg chg="mod">
          <ac:chgData name="Johnson, Zakia" userId="0265eef9-ff02-4cf2-b3bc-6560a79bf1b3" providerId="ADAL" clId="{F8AE1280-362C-469F-8FCA-5BF2F6A8EF2B}" dt="2023-08-19T17:58:15.808" v="0" actId="20577"/>
          <ac:spMkLst>
            <pc:docMk/>
            <pc:sldMk cId="3008484390" sldId="272"/>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447C0-C7CC-4FD0-9314-1F12A3E2E0CD}" type="datetimeFigureOut">
              <a:rPr lang="en-US" smtClean="0"/>
              <a:t>8/19/2023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A3FD8B-E129-483F-9250-54D3F2F12620}" type="slidenum">
              <a:rPr lang="en-US" smtClean="0"/>
              <a:t>‹#›</a:t>
            </a:fld>
            <a:endParaRPr lang="en-US"/>
          </a:p>
        </p:txBody>
      </p:sp>
    </p:spTree>
    <p:extLst>
      <p:ext uri="{BB962C8B-B14F-4D97-AF65-F5344CB8AC3E}">
        <p14:creationId xmlns:p14="http://schemas.microsoft.com/office/powerpoint/2010/main" val="378387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Dave</a:t>
            </a:r>
          </a:p>
        </p:txBody>
      </p:sp>
      <p:sp>
        <p:nvSpPr>
          <p:cNvPr id="4" name="Slide Number Placeholder 3"/>
          <p:cNvSpPr>
            <a:spLocks noGrp="1"/>
          </p:cNvSpPr>
          <p:nvPr>
            <p:ph type="sldNum" sz="quarter" idx="10"/>
          </p:nvPr>
        </p:nvSpPr>
        <p:spPr/>
        <p:txBody>
          <a:bodyPr/>
          <a:lstStyle/>
          <a:p>
            <a:fld id="{93F8824F-6C45-458E-A9B3-722B823CCFAD}" type="slidenum">
              <a:rPr lang="en-US" smtClean="0"/>
              <a:pPr/>
              <a:t>14</a:t>
            </a:fld>
            <a:endParaRPr lang="en-US"/>
          </a:p>
        </p:txBody>
      </p:sp>
    </p:spTree>
    <p:extLst>
      <p:ext uri="{BB962C8B-B14F-4D97-AF65-F5344CB8AC3E}">
        <p14:creationId xmlns:p14="http://schemas.microsoft.com/office/powerpoint/2010/main" val="219551218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1785C2-FF43-4793-A7F1-E2BC8ACEFE9F}"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B9DA8E1-246F-42D3-BE53-53E11EA81512}" type="slidenum">
              <a:rPr lang="en-US" smtClean="0"/>
              <a:t>‹#›</a:t>
            </a:fld>
            <a:endParaRPr lang="en-US"/>
          </a:p>
        </p:txBody>
      </p:sp>
    </p:spTree>
    <p:extLst>
      <p:ext uri="{BB962C8B-B14F-4D97-AF65-F5344CB8AC3E}">
        <p14:creationId xmlns:p14="http://schemas.microsoft.com/office/powerpoint/2010/main" val="1432451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1785C2-FF43-4793-A7F1-E2BC8ACEFE9F}"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2846108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1785C2-FF43-4793-A7F1-E2BC8ACEFE9F}"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1228993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1785C2-FF43-4793-A7F1-E2BC8ACEFE9F}" type="datetimeFigureOut">
              <a:rPr lang="en-US" smtClean="0"/>
              <a:t>8/19/2023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1478487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E21785C2-FF43-4793-A7F1-E2BC8ACEFE9F}" type="datetimeFigureOut">
              <a:rPr lang="en-US" smtClean="0"/>
              <a:t>8/19/2023</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B9DA8E1-246F-42D3-BE53-53E11EA81512}" type="slidenum">
              <a:rPr lang="en-US" smtClean="0"/>
              <a:t>‹#›</a:t>
            </a:fld>
            <a:endParaRPr lang="en-US"/>
          </a:p>
        </p:txBody>
      </p:sp>
    </p:spTree>
    <p:extLst>
      <p:ext uri="{BB962C8B-B14F-4D97-AF65-F5344CB8AC3E}">
        <p14:creationId xmlns:p14="http://schemas.microsoft.com/office/powerpoint/2010/main" val="22949475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1785C2-FF43-4793-A7F1-E2BC8ACEFE9F}" type="datetimeFigureOut">
              <a:rPr lang="en-US" smtClean="0"/>
              <a:t>8/19/2023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329912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1785C2-FF43-4793-A7F1-E2BC8ACEFE9F}" type="datetimeFigureOut">
              <a:rPr lang="en-US" smtClean="0"/>
              <a:t>8/19/2023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329898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1785C2-FF43-4793-A7F1-E2BC8ACEFE9F}" type="datetimeFigureOut">
              <a:rPr lang="en-US" smtClean="0"/>
              <a:t>8/19/2023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392686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1785C2-FF43-4793-A7F1-E2BC8ACEFE9F}" type="datetimeFigureOut">
              <a:rPr lang="en-US" smtClean="0"/>
              <a:t>8/19/2023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355563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1785C2-FF43-4793-A7F1-E2BC8ACEFE9F}" type="datetimeFigureOut">
              <a:rPr lang="en-US" smtClean="0"/>
              <a:t>8/19/2023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39373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1785C2-FF43-4793-A7F1-E2BC8ACEFE9F}" type="datetimeFigureOut">
              <a:rPr lang="en-US" smtClean="0"/>
              <a:t>8/19/2023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B9DA8E1-246F-42D3-BE53-53E11EA81512}" type="slidenum">
              <a:rPr lang="en-US" smtClean="0"/>
              <a:t>‹#›</a:t>
            </a:fld>
            <a:endParaRPr lang="en-US"/>
          </a:p>
        </p:txBody>
      </p:sp>
    </p:spTree>
    <p:extLst>
      <p:ext uri="{BB962C8B-B14F-4D97-AF65-F5344CB8AC3E}">
        <p14:creationId xmlns:p14="http://schemas.microsoft.com/office/powerpoint/2010/main" val="1490271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E21785C2-FF43-4793-A7F1-E2BC8ACEFE9F}" type="datetimeFigureOut">
              <a:rPr lang="en-US" smtClean="0"/>
              <a:t>8/19/2023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B9DA8E1-246F-42D3-BE53-53E11EA81512}" type="slidenum">
              <a:rPr lang="en-US" smtClean="0"/>
              <a:t>‹#›</a:t>
            </a:fld>
            <a:endParaRPr lang="en-US"/>
          </a:p>
        </p:txBody>
      </p:sp>
    </p:spTree>
    <p:extLst>
      <p:ext uri="{BB962C8B-B14F-4D97-AF65-F5344CB8AC3E}">
        <p14:creationId xmlns:p14="http://schemas.microsoft.com/office/powerpoint/2010/main" val="1238764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cc.edu/resources/qrc/gender-neutral.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8" Type="http://schemas.openxmlformats.org/officeDocument/2006/relationships/hyperlink" Target="https://www.osha.gov/Publications/OSHA3795.pdf" TargetMode="External"/><Relationship Id="rId13" Type="http://schemas.openxmlformats.org/officeDocument/2006/relationships/hyperlink" Target="https://www.umass.edu/stonewall/resources/umass-trans-resource-guide#Bathroom access policy" TargetMode="External"/><Relationship Id="rId3" Type="http://schemas.openxmlformats.org/officeDocument/2006/relationships/hyperlink" Target="http://www.chicagotribune.com/" TargetMode="External"/><Relationship Id="rId7" Type="http://schemas.openxmlformats.org/officeDocument/2006/relationships/hyperlink" Target="http://www2.ed.gov/about/offices/list/ocr/letters/colleague-201605-title-ix-transgender.pdf" TargetMode="External"/><Relationship Id="rId12" Type="http://schemas.openxmlformats.org/officeDocument/2006/relationships/hyperlink" Target="https://corporate.target.com/article/2016/04/target-stands-inclusivity" TargetMode="External"/><Relationship Id="rId2" Type="http://schemas.openxmlformats.org/officeDocument/2006/relationships/hyperlink" Target="https://www.campuspride.org/resources/gender-inclusive-bathroom-signage-2/" TargetMode="External"/><Relationship Id="rId1" Type="http://schemas.openxmlformats.org/officeDocument/2006/relationships/slideLayout" Target="../slideLayouts/slideLayout2.xml"/><Relationship Id="rId6" Type="http://schemas.openxmlformats.org/officeDocument/2006/relationships/hyperlink" Target="http://housing.ucr.edu/assets/docs/pdf/residencehallhandbook.pdf" TargetMode="External"/><Relationship Id="rId11" Type="http://schemas.openxmlformats.org/officeDocument/2006/relationships/hyperlink" Target="https://www.pcc.edu/resources/qrc/gender-neutral.html" TargetMode="External"/><Relationship Id="rId5" Type="http://schemas.openxmlformats.org/officeDocument/2006/relationships/hyperlink" Target="http://www.politico.com/" TargetMode="External"/><Relationship Id="rId10" Type="http://schemas.openxmlformats.org/officeDocument/2006/relationships/hyperlink" Target="http://washoecountyschools.net/csi/pdf_files/5161%20Reg%20-%20Gender%20Identity%20v1.pdf" TargetMode="External"/><Relationship Id="rId4" Type="http://schemas.openxmlformats.org/officeDocument/2006/relationships/hyperlink" Target="https://genderandsexuality.uic.edu/files/2014/03/Gender-Inclusive-Restroom-Recommendations-for-UIC.pdf" TargetMode="External"/><Relationship Id="rId9" Type="http://schemas.openxmlformats.org/officeDocument/2006/relationships/hyperlink" Target="http://www2.ed.gov/" TargetMode="External"/><Relationship Id="rId14" Type="http://schemas.openxmlformats.org/officeDocument/2006/relationships/hyperlink" Target="http://lgbt.uoregon.edu/GetSupport/GenderIdentity.aspx"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dirty="0"/>
              <a:t>Responding to OCR's DCL on Transgender Students: A gender inclusive facilities policy</a:t>
            </a:r>
          </a:p>
        </p:txBody>
      </p:sp>
      <p:sp>
        <p:nvSpPr>
          <p:cNvPr id="3" name="Subtitle 2"/>
          <p:cNvSpPr>
            <a:spLocks noGrp="1"/>
          </p:cNvSpPr>
          <p:nvPr>
            <p:ph type="subTitle" idx="1"/>
          </p:nvPr>
        </p:nvSpPr>
        <p:spPr/>
        <p:txBody>
          <a:bodyPr>
            <a:normAutofit fontScale="77500" lnSpcReduction="20000"/>
          </a:bodyPr>
          <a:lstStyle/>
          <a:p>
            <a:r>
              <a:rPr lang="en-US" dirty="0"/>
              <a:t>Presented by:</a:t>
            </a:r>
          </a:p>
          <a:p>
            <a:r>
              <a:rPr lang="en-US" dirty="0"/>
              <a:t>David Tiscione</a:t>
            </a:r>
          </a:p>
          <a:p>
            <a:r>
              <a:rPr lang="en-US" dirty="0"/>
              <a:t>Associate Director of Student Conduct and Compliance, Title IX Deputy</a:t>
            </a:r>
          </a:p>
        </p:txBody>
      </p:sp>
    </p:spTree>
    <p:extLst>
      <p:ext uri="{BB962C8B-B14F-4D97-AF65-F5344CB8AC3E}">
        <p14:creationId xmlns:p14="http://schemas.microsoft.com/office/powerpoint/2010/main" val="1638650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Dear colleague letter on transgender students (may 2016)</a:t>
            </a:r>
          </a:p>
        </p:txBody>
      </p:sp>
      <p:sp>
        <p:nvSpPr>
          <p:cNvPr id="3" name="Content Placeholder 2"/>
          <p:cNvSpPr>
            <a:spLocks noGrp="1"/>
          </p:cNvSpPr>
          <p:nvPr>
            <p:ph idx="1"/>
          </p:nvPr>
        </p:nvSpPr>
        <p:spPr/>
        <p:txBody>
          <a:bodyPr>
            <a:normAutofit/>
          </a:bodyPr>
          <a:lstStyle/>
          <a:p>
            <a:r>
              <a:rPr lang="en-US" dirty="0"/>
              <a:t>Sex-segregated activities and facilities</a:t>
            </a:r>
          </a:p>
          <a:p>
            <a:pPr lvl="1"/>
            <a:r>
              <a:rPr lang="en-US" dirty="0"/>
              <a:t>Must allow students to use facilities consistent with gender identity (includes housing, locker rooms, and restrooms)</a:t>
            </a:r>
          </a:p>
          <a:p>
            <a:pPr lvl="1"/>
            <a:r>
              <a:rPr lang="en-US" dirty="0"/>
              <a:t>Athletics can be sex-segregated but must be done with specific policies that are based on research</a:t>
            </a:r>
          </a:p>
          <a:p>
            <a:pPr lvl="1"/>
            <a:r>
              <a:rPr lang="en-US" dirty="0"/>
              <a:t>Must allow transgender students to partake in classes or activities consistent with gender identity</a:t>
            </a:r>
          </a:p>
          <a:p>
            <a:pPr lvl="1"/>
            <a:r>
              <a:rPr lang="en-US" dirty="0"/>
              <a:t>Guidance does not apply to all men or all women institutions or Greek life</a:t>
            </a:r>
          </a:p>
          <a:p>
            <a:r>
              <a:rPr lang="en-US" dirty="0"/>
              <a:t>Dear Colleague Letter included “Examples of Policies and Emerging Practices for Supporting Transgender Students” (Department of Education, 2016) </a:t>
            </a:r>
          </a:p>
          <a:p>
            <a:pPr lvl="1"/>
            <a:endParaRPr lang="en-US" dirty="0"/>
          </a:p>
        </p:txBody>
      </p:sp>
    </p:spTree>
    <p:extLst>
      <p:ext uri="{BB962C8B-B14F-4D97-AF65-F5344CB8AC3E}">
        <p14:creationId xmlns:p14="http://schemas.microsoft.com/office/powerpoint/2010/main" val="100608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a:xfrm>
            <a:off x="1069848" y="2121408"/>
            <a:ext cx="10058400" cy="4736592"/>
          </a:xfrm>
        </p:spPr>
        <p:txBody>
          <a:bodyPr>
            <a:normAutofit/>
          </a:bodyPr>
          <a:lstStyle/>
          <a:p>
            <a:pPr>
              <a:lnSpc>
                <a:spcPct val="100000"/>
              </a:lnSpc>
            </a:pPr>
            <a:r>
              <a:rPr lang="en-US" i="1" dirty="0"/>
              <a:t>State of Texas et. al. vs. The United States of America et. al.</a:t>
            </a:r>
            <a:r>
              <a:rPr lang="en-US" dirty="0"/>
              <a:t> (2016)</a:t>
            </a:r>
          </a:p>
          <a:p>
            <a:pPr lvl="1">
              <a:lnSpc>
                <a:spcPct val="100000"/>
              </a:lnSpc>
            </a:pPr>
            <a:r>
              <a:rPr lang="en-US" dirty="0"/>
              <a:t>11 states sued the federal government arguing OCR did not have authority to interpret sex as gender identity (Alabama, Arizona, Georgia, Louisiana, Maine, Oklahoma, Tennessee, Texas, Utah, West Virginia and Wisconsin)</a:t>
            </a:r>
          </a:p>
          <a:p>
            <a:pPr lvl="1">
              <a:lnSpc>
                <a:spcPct val="100000"/>
              </a:lnSpc>
            </a:pPr>
            <a:r>
              <a:rPr lang="en-US" dirty="0"/>
              <a:t>Federal judge issued a national injunction on transgender guidance</a:t>
            </a:r>
          </a:p>
          <a:p>
            <a:pPr lvl="1">
              <a:lnSpc>
                <a:spcPct val="100000"/>
              </a:lnSpc>
            </a:pPr>
            <a:r>
              <a:rPr lang="en-US" dirty="0"/>
              <a:t>Appeal to circuit court is expected</a:t>
            </a:r>
          </a:p>
        </p:txBody>
      </p:sp>
    </p:spTree>
    <p:extLst>
      <p:ext uri="{BB962C8B-B14F-4D97-AF65-F5344CB8AC3E}">
        <p14:creationId xmlns:p14="http://schemas.microsoft.com/office/powerpoint/2010/main" val="393087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a:xfrm>
            <a:off x="1069848" y="2121408"/>
            <a:ext cx="10058400" cy="4736592"/>
          </a:xfrm>
        </p:spPr>
        <p:txBody>
          <a:bodyPr>
            <a:normAutofit/>
          </a:bodyPr>
          <a:lstStyle/>
          <a:p>
            <a:pPr>
              <a:lnSpc>
                <a:spcPct val="100000"/>
              </a:lnSpc>
            </a:pPr>
            <a:r>
              <a:rPr lang="en-US" i="1" dirty="0"/>
              <a:t>State of Texas et. al. vs. The United States of America et. al.</a:t>
            </a:r>
            <a:r>
              <a:rPr lang="en-US" dirty="0"/>
              <a:t> (2016)</a:t>
            </a:r>
          </a:p>
          <a:p>
            <a:pPr lvl="1">
              <a:lnSpc>
                <a:spcPct val="100000"/>
              </a:lnSpc>
            </a:pPr>
            <a:r>
              <a:rPr lang="en-US" dirty="0"/>
              <a:t>Judge Nicholas </a:t>
            </a:r>
            <a:r>
              <a:rPr lang="en-US" dirty="0" err="1"/>
              <a:t>Garaufis</a:t>
            </a:r>
            <a:r>
              <a:rPr lang="en-US" dirty="0"/>
              <a:t> from New York said in a hearing on immigration, </a:t>
            </a:r>
          </a:p>
          <a:p>
            <a:pPr marL="274320" lvl="1" indent="0">
              <a:lnSpc>
                <a:spcPct val="100000"/>
              </a:lnSpc>
              <a:buNone/>
            </a:pPr>
            <a:endParaRPr lang="en-US" dirty="0"/>
          </a:p>
          <a:p>
            <a:pPr marL="274320" lvl="1" indent="0">
              <a:lnSpc>
                <a:spcPct val="100000"/>
              </a:lnSpc>
              <a:buNone/>
            </a:pPr>
            <a:endParaRPr lang="en-US" dirty="0"/>
          </a:p>
          <a:p>
            <a:pPr marL="274320" lvl="1" indent="0">
              <a:lnSpc>
                <a:spcPct val="100000"/>
              </a:lnSpc>
              <a:buNone/>
            </a:pPr>
            <a:r>
              <a:rPr lang="en-US" dirty="0"/>
              <a:t>“Somehow a court sitting in Brooklyn, New York, in the 2nd Circuit, must give full faith and credit to a decision of the Fifth Circuit which may be erroneous? That doesn't sound like justice to me....I don't know what's going on out there to Texas on the border but I know what's going on in New York. And I'm very concerned about it and I have absolutely no intention of simply marching behind in the parade that's going on out there in Texas, if this person has rights here” (Gerstein, 2016)</a:t>
            </a:r>
          </a:p>
        </p:txBody>
      </p:sp>
    </p:spTree>
    <p:extLst>
      <p:ext uri="{BB962C8B-B14F-4D97-AF65-F5344CB8AC3E}">
        <p14:creationId xmlns:p14="http://schemas.microsoft.com/office/powerpoint/2010/main" val="3159917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Kotter’s Framework for Institutional Change (1996)</a:t>
            </a:r>
          </a:p>
        </p:txBody>
      </p:sp>
      <p:sp>
        <p:nvSpPr>
          <p:cNvPr id="3" name="Content Placeholder 2"/>
          <p:cNvSpPr>
            <a:spLocks noGrp="1"/>
          </p:cNvSpPr>
          <p:nvPr>
            <p:ph idx="1"/>
          </p:nvPr>
        </p:nvSpPr>
        <p:spPr/>
        <p:txBody>
          <a:bodyPr/>
          <a:lstStyle/>
          <a:p>
            <a:endParaRPr lang="en-US" dirty="0"/>
          </a:p>
          <a:p>
            <a:r>
              <a:rPr lang="en-US" dirty="0"/>
              <a:t>Trained on it through Certificate in Alcohol Prevention Leadership Program</a:t>
            </a:r>
          </a:p>
          <a:p>
            <a:endParaRPr lang="en-US" dirty="0"/>
          </a:p>
          <a:p>
            <a:r>
              <a:rPr lang="en-US" dirty="0"/>
              <a:t>Looked at 100 successful companies to create a step-by-step process to lead change</a:t>
            </a:r>
          </a:p>
          <a:p>
            <a:pPr marL="0" indent="0">
              <a:buNone/>
            </a:pPr>
            <a:endParaRPr lang="en-US" dirty="0"/>
          </a:p>
        </p:txBody>
      </p:sp>
    </p:spTree>
    <p:extLst>
      <p:ext uri="{BB962C8B-B14F-4D97-AF65-F5344CB8AC3E}">
        <p14:creationId xmlns:p14="http://schemas.microsoft.com/office/powerpoint/2010/main" val="96004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Kotter’s</a:t>
            </a:r>
            <a:r>
              <a:rPr lang="en-US" dirty="0"/>
              <a:t> Framework for Institutional Change (1996)</a:t>
            </a:r>
          </a:p>
        </p:txBody>
      </p:sp>
      <p:sp>
        <p:nvSpPr>
          <p:cNvPr id="3" name="Content Placeholder 2"/>
          <p:cNvSpPr>
            <a:spLocks noGrp="1"/>
          </p:cNvSpPr>
          <p:nvPr>
            <p:ph idx="1"/>
          </p:nvPr>
        </p:nvSpPr>
        <p:spPr/>
        <p:txBody>
          <a:bodyPr/>
          <a:lstStyle/>
          <a:p>
            <a:r>
              <a:rPr lang="en-US" dirty="0">
                <a:latin typeface="+mj-lt"/>
              </a:rPr>
              <a:t>Step 1- Create a sense of Urgency</a:t>
            </a:r>
          </a:p>
          <a:p>
            <a:r>
              <a:rPr lang="en-US" dirty="0">
                <a:latin typeface="+mj-lt"/>
              </a:rPr>
              <a:t>Step 2- Build the team</a:t>
            </a:r>
          </a:p>
          <a:p>
            <a:r>
              <a:rPr lang="en-US" dirty="0">
                <a:latin typeface="+mj-lt"/>
              </a:rPr>
              <a:t>Step 3- Create a vision for change</a:t>
            </a:r>
          </a:p>
          <a:p>
            <a:r>
              <a:rPr lang="en-US" dirty="0">
                <a:latin typeface="+mj-lt"/>
              </a:rPr>
              <a:t>Step 4- Communicate the vision</a:t>
            </a:r>
          </a:p>
          <a:p>
            <a:r>
              <a:rPr lang="en-US" dirty="0">
                <a:latin typeface="+mj-lt"/>
              </a:rPr>
              <a:t>Step 5- Remove obstacles</a:t>
            </a:r>
          </a:p>
          <a:p>
            <a:r>
              <a:rPr lang="en-US" dirty="0">
                <a:latin typeface="+mj-lt"/>
              </a:rPr>
              <a:t>Step 6- Create short term wins</a:t>
            </a:r>
          </a:p>
          <a:p>
            <a:r>
              <a:rPr lang="en-US" dirty="0">
                <a:latin typeface="+mj-lt"/>
              </a:rPr>
              <a:t>Step 7- Build on the change</a:t>
            </a:r>
          </a:p>
          <a:p>
            <a:r>
              <a:rPr lang="en-US" dirty="0">
                <a:latin typeface="+mj-lt"/>
              </a:rPr>
              <a:t>Step 8- Anchor the changes in culture</a:t>
            </a:r>
          </a:p>
        </p:txBody>
      </p:sp>
    </p:spTree>
    <p:extLst>
      <p:ext uri="{BB962C8B-B14F-4D97-AF65-F5344CB8AC3E}">
        <p14:creationId xmlns:p14="http://schemas.microsoft.com/office/powerpoint/2010/main" val="93193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1- Create a sense of urgency</a:t>
            </a:r>
          </a:p>
        </p:txBody>
      </p:sp>
      <p:sp>
        <p:nvSpPr>
          <p:cNvPr id="3" name="Content Placeholder 2"/>
          <p:cNvSpPr>
            <a:spLocks noGrp="1"/>
          </p:cNvSpPr>
          <p:nvPr>
            <p:ph idx="1"/>
          </p:nvPr>
        </p:nvSpPr>
        <p:spPr/>
        <p:txBody>
          <a:bodyPr>
            <a:normAutofit fontScale="85000" lnSpcReduction="20000"/>
          </a:bodyPr>
          <a:lstStyle/>
          <a:p>
            <a:r>
              <a:rPr lang="en-US" dirty="0"/>
              <a:t>Identified stakeholders</a:t>
            </a:r>
          </a:p>
          <a:p>
            <a:pPr lvl="1"/>
            <a:r>
              <a:rPr lang="en-US" dirty="0" err="1"/>
              <a:t>Safezone</a:t>
            </a:r>
            <a:r>
              <a:rPr lang="en-US" dirty="0"/>
              <a:t> Committee</a:t>
            </a:r>
          </a:p>
          <a:p>
            <a:pPr lvl="1"/>
            <a:r>
              <a:rPr lang="en-US" dirty="0"/>
              <a:t>Title IX administrators</a:t>
            </a:r>
          </a:p>
          <a:p>
            <a:pPr lvl="1"/>
            <a:r>
              <a:rPr lang="en-US" dirty="0"/>
              <a:t>Facilities</a:t>
            </a:r>
          </a:p>
          <a:p>
            <a:pPr lvl="1"/>
            <a:r>
              <a:rPr lang="en-US" dirty="0"/>
              <a:t>Athletics</a:t>
            </a:r>
          </a:p>
          <a:p>
            <a:pPr lvl="1"/>
            <a:r>
              <a:rPr lang="en-US" dirty="0"/>
              <a:t>Public Safety</a:t>
            </a:r>
          </a:p>
          <a:p>
            <a:pPr lvl="1"/>
            <a:r>
              <a:rPr lang="en-US" dirty="0"/>
              <a:t>Students</a:t>
            </a:r>
          </a:p>
          <a:p>
            <a:endParaRPr lang="en-US" dirty="0"/>
          </a:p>
          <a:p>
            <a:r>
              <a:rPr lang="en-US" dirty="0"/>
              <a:t>Utilized national news stories</a:t>
            </a:r>
          </a:p>
          <a:p>
            <a:pPr lvl="1"/>
            <a:r>
              <a:rPr lang="en-US" dirty="0"/>
              <a:t>HB2</a:t>
            </a:r>
          </a:p>
          <a:p>
            <a:pPr lvl="1"/>
            <a:r>
              <a:rPr lang="en-US" dirty="0"/>
              <a:t>GG v. Gloucester County Schools</a:t>
            </a:r>
          </a:p>
          <a:p>
            <a:pPr lvl="1"/>
            <a:r>
              <a:rPr lang="en-US" dirty="0"/>
              <a:t>DCL</a:t>
            </a:r>
          </a:p>
          <a:p>
            <a:pPr lvl="1"/>
            <a:endParaRPr lang="en-US" dirty="0"/>
          </a:p>
          <a:p>
            <a:r>
              <a:rPr lang="en-US" dirty="0"/>
              <a:t>Often brought up the news stories and examples of how it could affect us</a:t>
            </a:r>
          </a:p>
          <a:p>
            <a:pPr lvl="1"/>
            <a:r>
              <a:rPr lang="en-US" dirty="0"/>
              <a:t>Incident with Public Safety</a:t>
            </a:r>
          </a:p>
        </p:txBody>
      </p:sp>
    </p:spTree>
    <p:extLst>
      <p:ext uri="{BB962C8B-B14F-4D97-AF65-F5344CB8AC3E}">
        <p14:creationId xmlns:p14="http://schemas.microsoft.com/office/powerpoint/2010/main" val="513173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2- Build the team</a:t>
            </a:r>
          </a:p>
        </p:txBody>
      </p:sp>
      <p:sp>
        <p:nvSpPr>
          <p:cNvPr id="3" name="Content Placeholder 2"/>
          <p:cNvSpPr>
            <a:spLocks noGrp="1"/>
          </p:cNvSpPr>
          <p:nvPr>
            <p:ph idx="1"/>
          </p:nvPr>
        </p:nvSpPr>
        <p:spPr/>
        <p:txBody>
          <a:bodyPr/>
          <a:lstStyle/>
          <a:p>
            <a:r>
              <a:rPr lang="en-US" dirty="0"/>
              <a:t>Learned context of institution</a:t>
            </a:r>
          </a:p>
          <a:p>
            <a:pPr lvl="1"/>
            <a:r>
              <a:rPr lang="en-US" dirty="0"/>
              <a:t>Started in February</a:t>
            </a:r>
          </a:p>
          <a:p>
            <a:pPr lvl="1"/>
            <a:r>
              <a:rPr lang="en-US" dirty="0"/>
              <a:t>Institution is very bureaucratic, policy and chain of command focused</a:t>
            </a:r>
          </a:p>
          <a:p>
            <a:r>
              <a:rPr lang="en-US" dirty="0"/>
              <a:t>Learned which stakeholders were most focused on getting a policy and resources</a:t>
            </a:r>
          </a:p>
          <a:p>
            <a:r>
              <a:rPr lang="en-US" dirty="0"/>
              <a:t>Met with them to develop vision and create proposal</a:t>
            </a:r>
          </a:p>
          <a:p>
            <a:r>
              <a:rPr lang="en-US" dirty="0"/>
              <a:t>Met with all other stakeholders to bring them on board</a:t>
            </a:r>
          </a:p>
          <a:p>
            <a:endParaRPr lang="en-US" dirty="0"/>
          </a:p>
        </p:txBody>
      </p:sp>
    </p:spTree>
    <p:extLst>
      <p:ext uri="{BB962C8B-B14F-4D97-AF65-F5344CB8AC3E}">
        <p14:creationId xmlns:p14="http://schemas.microsoft.com/office/powerpoint/2010/main" val="2480571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 Create a vision for change</a:t>
            </a:r>
          </a:p>
        </p:txBody>
      </p:sp>
      <p:sp>
        <p:nvSpPr>
          <p:cNvPr id="3" name="Content Placeholder 2"/>
          <p:cNvSpPr>
            <a:spLocks noGrp="1"/>
          </p:cNvSpPr>
          <p:nvPr>
            <p:ph idx="1"/>
          </p:nvPr>
        </p:nvSpPr>
        <p:spPr/>
        <p:txBody>
          <a:bodyPr/>
          <a:lstStyle/>
          <a:p>
            <a:r>
              <a:rPr lang="en-US" dirty="0"/>
              <a:t>Our vision</a:t>
            </a:r>
          </a:p>
          <a:p>
            <a:pPr lvl="1"/>
            <a:r>
              <a:rPr lang="en-US" dirty="0"/>
              <a:t>Written policy dictating facility use consistent with gender identity</a:t>
            </a:r>
          </a:p>
          <a:p>
            <a:pPr lvl="2"/>
            <a:r>
              <a:rPr lang="en-US" dirty="0"/>
              <a:t>Written so we can anchor the changes in culture (Step 8)</a:t>
            </a:r>
          </a:p>
          <a:p>
            <a:pPr lvl="2"/>
            <a:r>
              <a:rPr lang="en-US" dirty="0"/>
              <a:t>Serves as education for prospective community members and current community members</a:t>
            </a:r>
          </a:p>
          <a:p>
            <a:pPr lvl="1"/>
            <a:r>
              <a:rPr lang="en-US" dirty="0"/>
              <a:t>Resource page for transgender individuals</a:t>
            </a:r>
          </a:p>
          <a:p>
            <a:pPr lvl="2"/>
            <a:r>
              <a:rPr lang="en-US" dirty="0"/>
              <a:t>Include map of all gender facilities</a:t>
            </a:r>
          </a:p>
          <a:p>
            <a:pPr lvl="2"/>
            <a:r>
              <a:rPr lang="en-US" dirty="0"/>
              <a:t>Include proposal</a:t>
            </a:r>
          </a:p>
          <a:p>
            <a:pPr lvl="2"/>
            <a:r>
              <a:rPr lang="en-US" dirty="0"/>
              <a:t>Include future directions</a:t>
            </a:r>
          </a:p>
          <a:p>
            <a:pPr lvl="2"/>
            <a:r>
              <a:rPr lang="en-US" dirty="0"/>
              <a:t>Include resources</a:t>
            </a:r>
          </a:p>
          <a:p>
            <a:pPr lvl="1"/>
            <a:r>
              <a:rPr lang="en-US" dirty="0"/>
              <a:t>Plan assessment to get an all gender facility in every building </a:t>
            </a:r>
          </a:p>
          <a:p>
            <a:pPr lvl="1"/>
            <a:r>
              <a:rPr lang="en-US" dirty="0"/>
              <a:t>Pass policy that all future buildings will have at least one all gender restroom</a:t>
            </a:r>
          </a:p>
          <a:p>
            <a:pPr lvl="1"/>
            <a:r>
              <a:rPr lang="en-US" dirty="0"/>
              <a:t>Create consistent signage for all-gender facilities</a:t>
            </a:r>
          </a:p>
        </p:txBody>
      </p:sp>
    </p:spTree>
    <p:extLst>
      <p:ext uri="{BB962C8B-B14F-4D97-AF65-F5344CB8AC3E}">
        <p14:creationId xmlns:p14="http://schemas.microsoft.com/office/powerpoint/2010/main" val="525167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for policy</a:t>
            </a:r>
          </a:p>
        </p:txBody>
      </p:sp>
      <p:sp>
        <p:nvSpPr>
          <p:cNvPr id="3" name="Content Placeholder 2"/>
          <p:cNvSpPr>
            <a:spLocks noGrp="1"/>
          </p:cNvSpPr>
          <p:nvPr>
            <p:ph idx="1"/>
          </p:nvPr>
        </p:nvSpPr>
        <p:spPr/>
        <p:txBody>
          <a:bodyPr/>
          <a:lstStyle/>
          <a:p>
            <a:r>
              <a:rPr lang="en-US" dirty="0"/>
              <a:t>Not many institutions have a written policy, but they may have practices or resources</a:t>
            </a:r>
          </a:p>
          <a:p>
            <a:r>
              <a:rPr lang="en-US" dirty="0"/>
              <a:t>Utilized campuspride.com and google</a:t>
            </a:r>
          </a:p>
          <a:p>
            <a:pPr lvl="1"/>
            <a:r>
              <a:rPr lang="en-US" dirty="0"/>
              <a:t>Searched for terms such as transgender bathroom, gender inclusive bathroom, all gender bathroom, gender neutral, etc.</a:t>
            </a:r>
          </a:p>
          <a:p>
            <a:pPr lvl="1"/>
            <a:r>
              <a:rPr lang="en-US" dirty="0"/>
              <a:t>Utilized OCR Resource for Transgender students</a:t>
            </a:r>
          </a:p>
          <a:p>
            <a:r>
              <a:rPr lang="en-US" dirty="0"/>
              <a:t>Reviewed information returned and adopted bits and pieces that fit HCC</a:t>
            </a:r>
          </a:p>
        </p:txBody>
      </p:sp>
    </p:spTree>
    <p:extLst>
      <p:ext uri="{BB962C8B-B14F-4D97-AF65-F5344CB8AC3E}">
        <p14:creationId xmlns:p14="http://schemas.microsoft.com/office/powerpoint/2010/main" val="41231715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Times New Roman" panose="02020603050405020304" pitchFamily="18" charset="0"/>
              </a:rPr>
              <a:t>Occupational Safety and Health Administration</a:t>
            </a:r>
            <a:endParaRPr lang="en-US" dirty="0"/>
          </a:p>
        </p:txBody>
      </p:sp>
      <p:sp>
        <p:nvSpPr>
          <p:cNvPr id="5" name="Content Placeholder 2"/>
          <p:cNvSpPr>
            <a:spLocks noGrp="1"/>
          </p:cNvSpPr>
          <p:nvPr>
            <p:ph idx="1"/>
          </p:nvPr>
        </p:nvSpPr>
        <p:spPr>
          <a:xfrm>
            <a:off x="1069848" y="2121408"/>
            <a:ext cx="10058400" cy="4050792"/>
          </a:xfrm>
        </p:spPr>
        <p:txBody>
          <a:bodyPr/>
          <a:lstStyle/>
          <a:p>
            <a:pPr marR="0" lvl="0">
              <a:lnSpc>
                <a:spcPct val="107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Published best practices list called “Guide to Restroom Access for Transgender Works”.  </a:t>
            </a:r>
          </a:p>
          <a:p>
            <a:pPr marR="0" lvl="0">
              <a:lnSpc>
                <a:spcPct val="107000"/>
              </a:lnSpc>
              <a:spcBef>
                <a:spcPts val="0"/>
              </a:spcBef>
              <a:spcAft>
                <a:spcPts val="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“The core belief underlying these policies is that all employees should be permitted to use the facilities that correspond with their gender identity” (Occupational Safety and Health Administration, 2015).</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056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p:txBody>
          <a:bodyPr/>
          <a:lstStyle/>
          <a:p>
            <a:r>
              <a:rPr lang="en-US" dirty="0"/>
              <a:t>Background of the DCL on transgender students</a:t>
            </a:r>
          </a:p>
          <a:p>
            <a:r>
              <a:rPr lang="en-US" dirty="0"/>
              <a:t>HCC process and policy through </a:t>
            </a:r>
            <a:r>
              <a:rPr lang="en-US" dirty="0" err="1"/>
              <a:t>Koetter’s</a:t>
            </a:r>
            <a:r>
              <a:rPr lang="en-US"/>
              <a:t> Framework (1996)</a:t>
            </a:r>
            <a:endParaRPr lang="en-US" dirty="0"/>
          </a:p>
          <a:p>
            <a:r>
              <a:rPr lang="en-US" dirty="0"/>
              <a:t>Sample policies</a:t>
            </a:r>
          </a:p>
          <a:p>
            <a:r>
              <a:rPr lang="en-US" dirty="0"/>
              <a:t>Successes and challenges</a:t>
            </a:r>
          </a:p>
          <a:p>
            <a:r>
              <a:rPr lang="en-US" dirty="0"/>
              <a:t>Group discussion about best practices</a:t>
            </a:r>
          </a:p>
        </p:txBody>
      </p:sp>
    </p:spTree>
    <p:extLst>
      <p:ext uri="{BB962C8B-B14F-4D97-AF65-F5344CB8AC3E}">
        <p14:creationId xmlns:p14="http://schemas.microsoft.com/office/powerpoint/2010/main" val="3309301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Portland Community College</a:t>
            </a:r>
          </a:p>
        </p:txBody>
      </p:sp>
      <p:sp>
        <p:nvSpPr>
          <p:cNvPr id="3" name="Content Placeholder 2"/>
          <p:cNvSpPr>
            <a:spLocks noGrp="1"/>
          </p:cNvSpPr>
          <p:nvPr>
            <p:ph idx="1"/>
          </p:nvPr>
        </p:nvSpPr>
        <p:spPr/>
        <p:txBody>
          <a:bodyPr/>
          <a:lstStyle/>
          <a:p>
            <a:pPr marL="0" indent="0">
              <a:buNone/>
            </a:pPr>
            <a:r>
              <a:rPr lang="en-US" dirty="0"/>
              <a:t>Has a webpage with information about their gender neutral bathrooms: </a:t>
            </a:r>
            <a:r>
              <a:rPr lang="en-US" u="sng" dirty="0">
                <a:hlinkClick r:id="rId2"/>
              </a:rPr>
              <a:t>https://www.pcc.edu/resources/qrc/gender-neutral.html</a:t>
            </a:r>
            <a:r>
              <a:rPr lang="en-US" u="sng" dirty="0"/>
              <a:t>.</a:t>
            </a:r>
            <a:endParaRPr lang="en-US" dirty="0"/>
          </a:p>
          <a:p>
            <a:endParaRPr lang="en-US" dirty="0"/>
          </a:p>
        </p:txBody>
      </p:sp>
    </p:spTree>
    <p:extLst>
      <p:ext uri="{BB962C8B-B14F-4D97-AF65-F5344CB8AC3E}">
        <p14:creationId xmlns:p14="http://schemas.microsoft.com/office/powerpoint/2010/main" val="2345269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a:t>
            </a:r>
          </a:p>
        </p:txBody>
      </p:sp>
      <p:sp>
        <p:nvSpPr>
          <p:cNvPr id="3" name="Content Placeholder 2"/>
          <p:cNvSpPr>
            <a:spLocks noGrp="1"/>
          </p:cNvSpPr>
          <p:nvPr>
            <p:ph idx="1"/>
          </p:nvPr>
        </p:nvSpPr>
        <p:spPr/>
        <p:txBody>
          <a:bodyPr/>
          <a:lstStyle/>
          <a:p>
            <a:r>
              <a:rPr lang="en-US" dirty="0"/>
              <a:t>Target published a policy document after North Carolina passed H.B. 2.  </a:t>
            </a:r>
          </a:p>
          <a:p>
            <a:pPr marL="0" indent="0">
              <a:buNone/>
            </a:pPr>
            <a:endParaRPr lang="en-US" dirty="0"/>
          </a:p>
          <a:p>
            <a:pPr lvl="1"/>
            <a:r>
              <a:rPr lang="en-US" dirty="0"/>
              <a:t> “We welcome transgender team members and guests to use the restroom or fitting room facility that corresponds with their gender identity” (Target, 2016).</a:t>
            </a:r>
          </a:p>
          <a:p>
            <a:endParaRPr lang="en-US" dirty="0"/>
          </a:p>
        </p:txBody>
      </p:sp>
    </p:spTree>
    <p:extLst>
      <p:ext uri="{BB962C8B-B14F-4D97-AF65-F5344CB8AC3E}">
        <p14:creationId xmlns:p14="http://schemas.microsoft.com/office/powerpoint/2010/main" val="2449572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University of California, Riverside</a:t>
            </a:r>
          </a:p>
        </p:txBody>
      </p:sp>
      <p:sp>
        <p:nvSpPr>
          <p:cNvPr id="3" name="Content Placeholder 2"/>
          <p:cNvSpPr>
            <a:spLocks noGrp="1"/>
          </p:cNvSpPr>
          <p:nvPr>
            <p:ph idx="1"/>
          </p:nvPr>
        </p:nvSpPr>
        <p:spPr/>
        <p:txBody>
          <a:bodyPr/>
          <a:lstStyle/>
          <a:p>
            <a:r>
              <a:rPr lang="en-US" dirty="0"/>
              <a:t>Created policy located in the Residence Hall and documenting their practice on transgender bathroom use.  </a:t>
            </a:r>
          </a:p>
          <a:p>
            <a:endParaRPr lang="en-US" dirty="0"/>
          </a:p>
          <a:p>
            <a:r>
              <a:rPr lang="en-US" dirty="0"/>
              <a:t>“Individuals should use bathrooms that correspond to their sex or gender identity, or utilize bathrooms designated gender-neutral.  In the absence of an available gender-neutral bathroom, parents with children of a different gender and people with disabilities who have attendants/caregivers of a different gender are able to use male- or female- specific bathrooms” (University of California, Riverside Housing, Dining, and Residential Services, </a:t>
            </a:r>
            <a:r>
              <a:rPr lang="en-US" dirty="0" err="1"/>
              <a:t>n.d.</a:t>
            </a:r>
            <a:r>
              <a:rPr lang="en-US" dirty="0"/>
              <a:t>).</a:t>
            </a:r>
          </a:p>
          <a:p>
            <a:endParaRPr lang="en-US" dirty="0"/>
          </a:p>
        </p:txBody>
      </p:sp>
    </p:spTree>
    <p:extLst>
      <p:ext uri="{BB962C8B-B14F-4D97-AF65-F5344CB8AC3E}">
        <p14:creationId xmlns:p14="http://schemas.microsoft.com/office/powerpoint/2010/main" val="3008484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University of Illinois at Chicago</a:t>
            </a:r>
          </a:p>
        </p:txBody>
      </p:sp>
      <p:sp>
        <p:nvSpPr>
          <p:cNvPr id="3" name="Content Placeholder 2"/>
          <p:cNvSpPr>
            <a:spLocks noGrp="1"/>
          </p:cNvSpPr>
          <p:nvPr>
            <p:ph idx="1"/>
          </p:nvPr>
        </p:nvSpPr>
        <p:spPr/>
        <p:txBody>
          <a:bodyPr/>
          <a:lstStyle/>
          <a:p>
            <a:r>
              <a:rPr lang="en-US" dirty="0"/>
              <a:t>Published a recommendations document in regard to transgender bathroom use.  </a:t>
            </a:r>
          </a:p>
          <a:p>
            <a:endParaRPr lang="en-US" dirty="0"/>
          </a:p>
          <a:p>
            <a:r>
              <a:rPr lang="en-US" dirty="0"/>
              <a:t>“In compliance with the University of Illinois Nondiscrimination Policy, which includes a commitment to the principles of human dignity based on sexual orientation including gender identity, individuals should be able to safely use bathrooms that correspond to their gender identity or feel most appropriate for them, or use bathrooms that are designated gender-neutral or gender-inclusive. Individuals should determine which option(s) is most appropriate or feels safest to them” (University of Illinois Chicago Gender and Sexuality Center, 2014).</a:t>
            </a:r>
          </a:p>
          <a:p>
            <a:endParaRPr lang="en-US" dirty="0"/>
          </a:p>
        </p:txBody>
      </p:sp>
    </p:spTree>
    <p:extLst>
      <p:ext uri="{BB962C8B-B14F-4D97-AF65-F5344CB8AC3E}">
        <p14:creationId xmlns:p14="http://schemas.microsoft.com/office/powerpoint/2010/main" val="1190264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University of Massachusetts, Amherst</a:t>
            </a:r>
          </a:p>
        </p:txBody>
      </p:sp>
      <p:sp>
        <p:nvSpPr>
          <p:cNvPr id="3" name="Content Placeholder 2"/>
          <p:cNvSpPr>
            <a:spLocks noGrp="1"/>
          </p:cNvSpPr>
          <p:nvPr>
            <p:ph idx="1"/>
          </p:nvPr>
        </p:nvSpPr>
        <p:spPr/>
        <p:txBody>
          <a:bodyPr/>
          <a:lstStyle/>
          <a:p>
            <a:r>
              <a:rPr lang="en-US" dirty="0"/>
              <a:t>Created a policy documenting their practice on transgender bathroom use.  </a:t>
            </a:r>
          </a:p>
          <a:p>
            <a:endParaRPr lang="en-US" dirty="0"/>
          </a:p>
          <a:p>
            <a:r>
              <a:rPr lang="en-US" dirty="0"/>
              <a:t>“The University of Massachusetts, Amherst strives to create and sustain a campus environment that supports and values all members of our community. One aspect of creating a supportive environment is providing safe, accessible, and convenient bathroom facilities.  Students, staff, faculty, and campus guests should use the bathroom facilities that correspond to their sex or gender identity, or utilize bathrooms that are designated gender-neutral or gender-inclusive” (University of Massachusetts, Amherst, 2016).  University also created a resource page for transgender students explaining campus policies and resources for transgender students.</a:t>
            </a:r>
          </a:p>
          <a:p>
            <a:endParaRPr lang="en-US" dirty="0"/>
          </a:p>
        </p:txBody>
      </p:sp>
    </p:spTree>
    <p:extLst>
      <p:ext uri="{BB962C8B-B14F-4D97-AF65-F5344CB8AC3E}">
        <p14:creationId xmlns:p14="http://schemas.microsoft.com/office/powerpoint/2010/main" val="152463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University of Oregon</a:t>
            </a:r>
          </a:p>
        </p:txBody>
      </p:sp>
      <p:sp>
        <p:nvSpPr>
          <p:cNvPr id="3" name="Content Placeholder 2"/>
          <p:cNvSpPr>
            <a:spLocks noGrp="1"/>
          </p:cNvSpPr>
          <p:nvPr>
            <p:ph idx="1"/>
          </p:nvPr>
        </p:nvSpPr>
        <p:spPr/>
        <p:txBody>
          <a:bodyPr/>
          <a:lstStyle/>
          <a:p>
            <a:r>
              <a:rPr lang="en-US" dirty="0"/>
              <a:t>Has a webpage with information about all-gender restrooms including a map, policy to have one space in each building, and their policy statement. </a:t>
            </a:r>
          </a:p>
          <a:p>
            <a:endParaRPr lang="en-US" dirty="0"/>
          </a:p>
          <a:p>
            <a:r>
              <a:rPr lang="en-US" dirty="0"/>
              <a:t> The policy statement reads, “The University of Oregon affirms the right of all people to use the restroom of the gender with which they identify” (</a:t>
            </a:r>
            <a:r>
              <a:rPr lang="en-US" dirty="0" err="1"/>
              <a:t>UOut</a:t>
            </a:r>
            <a:r>
              <a:rPr lang="en-US" dirty="0"/>
              <a:t>, 2016).</a:t>
            </a:r>
          </a:p>
          <a:p>
            <a:endParaRPr lang="en-US" dirty="0"/>
          </a:p>
        </p:txBody>
      </p:sp>
    </p:spTree>
    <p:extLst>
      <p:ext uri="{BB962C8B-B14F-4D97-AF65-F5344CB8AC3E}">
        <p14:creationId xmlns:p14="http://schemas.microsoft.com/office/powerpoint/2010/main" val="42363593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Washoe County School District</a:t>
            </a:r>
          </a:p>
        </p:txBody>
      </p:sp>
      <p:sp>
        <p:nvSpPr>
          <p:cNvPr id="3" name="Content Placeholder 2"/>
          <p:cNvSpPr>
            <a:spLocks noGrp="1"/>
          </p:cNvSpPr>
          <p:nvPr>
            <p:ph idx="1"/>
          </p:nvPr>
        </p:nvSpPr>
        <p:spPr/>
        <p:txBody>
          <a:bodyPr/>
          <a:lstStyle/>
          <a:p>
            <a:r>
              <a:rPr lang="en-US" dirty="0"/>
              <a:t>Created a regulation in regard to all-gender restrooms.  </a:t>
            </a:r>
          </a:p>
          <a:p>
            <a:endParaRPr lang="en-US" dirty="0"/>
          </a:p>
          <a:p>
            <a:r>
              <a:rPr lang="en-US" dirty="0"/>
              <a:t>“Students shall have access to use facilities that correspond to their gender identity as expressed by the student and asserted at school, irrespective of the gender listed on the student’s records, including but not limited to locker rooms” (Washoe County School District Office of School Performance, 2015).</a:t>
            </a:r>
          </a:p>
          <a:p>
            <a:endParaRPr lang="en-US" dirty="0"/>
          </a:p>
        </p:txBody>
      </p:sp>
    </p:spTree>
    <p:extLst>
      <p:ext uri="{BB962C8B-B14F-4D97-AF65-F5344CB8AC3E}">
        <p14:creationId xmlns:p14="http://schemas.microsoft.com/office/powerpoint/2010/main" val="1832752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policy</a:t>
            </a:r>
          </a:p>
        </p:txBody>
      </p:sp>
      <p:sp>
        <p:nvSpPr>
          <p:cNvPr id="3" name="Content Placeholder 2"/>
          <p:cNvSpPr>
            <a:spLocks noGrp="1"/>
          </p:cNvSpPr>
          <p:nvPr>
            <p:ph idx="1"/>
          </p:nvPr>
        </p:nvSpPr>
        <p:spPr/>
        <p:txBody>
          <a:bodyPr/>
          <a:lstStyle/>
          <a:p>
            <a:pPr marL="0" indent="0">
              <a:buNone/>
            </a:pPr>
            <a:r>
              <a:rPr lang="en-US" dirty="0"/>
              <a:t>All-gender Facilities Policy 63.01E</a:t>
            </a:r>
          </a:p>
          <a:p>
            <a:pPr marL="0" indent="0">
              <a:buNone/>
            </a:pPr>
            <a:r>
              <a:rPr lang="en-US" dirty="0"/>
              <a:t>Howard Community College strives to provide safe, accessible, and convenient facilities. This policy is in compliance with Title IX and federal guidance and with the Howard Community College Non-discrimination Policy (63.01), which is based on Howard Community College’s values including nurturing, integrity and respect. Therefore, students, staff, faculty, and campus guests should use restrooms, locker rooms, dressing rooms, or similarly purposed facilities that correspond to their gender identity or expression, or feel most appropriate for them, or should use restrooms, locker rooms, dressing rooms, or similarly purposed facilities that are designated all-gender*. Students, staff, faculty, and campus guests should determine which option(s) is most appropriate or feels safest to them.</a:t>
            </a:r>
          </a:p>
        </p:txBody>
      </p:sp>
    </p:spTree>
    <p:extLst>
      <p:ext uri="{BB962C8B-B14F-4D97-AF65-F5344CB8AC3E}">
        <p14:creationId xmlns:p14="http://schemas.microsoft.com/office/powerpoint/2010/main" val="1208605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4: communicate the vision</a:t>
            </a:r>
          </a:p>
        </p:txBody>
      </p:sp>
      <p:sp>
        <p:nvSpPr>
          <p:cNvPr id="3" name="Content Placeholder 2"/>
          <p:cNvSpPr>
            <a:spLocks noGrp="1"/>
          </p:cNvSpPr>
          <p:nvPr>
            <p:ph idx="1"/>
          </p:nvPr>
        </p:nvSpPr>
        <p:spPr/>
        <p:txBody>
          <a:bodyPr/>
          <a:lstStyle/>
          <a:p>
            <a:r>
              <a:rPr lang="en-US" dirty="0"/>
              <a:t>Briefcase presentation</a:t>
            </a:r>
          </a:p>
          <a:p>
            <a:r>
              <a:rPr lang="en-US" dirty="0"/>
              <a:t>Met with stakeholders</a:t>
            </a:r>
          </a:p>
          <a:p>
            <a:pPr lvl="1"/>
            <a:r>
              <a:rPr lang="en-US" dirty="0"/>
              <a:t>Facilities, athletics, student leaders, public safety, Title IX group, Safe zone group, webinar group</a:t>
            </a:r>
          </a:p>
          <a:p>
            <a:pPr lvl="2"/>
            <a:r>
              <a:rPr lang="en-US" dirty="0"/>
              <a:t>Get feedback</a:t>
            </a:r>
          </a:p>
          <a:p>
            <a:pPr lvl="2"/>
            <a:r>
              <a:rPr lang="en-US" dirty="0"/>
              <a:t>Address obstacles (Step 5)</a:t>
            </a:r>
          </a:p>
          <a:p>
            <a:pPr lvl="2"/>
            <a:r>
              <a:rPr lang="en-US" dirty="0"/>
              <a:t>Get short term wins (Step 6)</a:t>
            </a:r>
          </a:p>
          <a:p>
            <a:pPr lvl="2"/>
            <a:r>
              <a:rPr lang="en-US" dirty="0"/>
              <a:t>Create momentum</a:t>
            </a:r>
          </a:p>
          <a:p>
            <a:pPr marL="0" indent="0">
              <a:buNone/>
            </a:pPr>
            <a:endParaRPr lang="en-US" dirty="0"/>
          </a:p>
        </p:txBody>
      </p:sp>
    </p:spTree>
    <p:extLst>
      <p:ext uri="{BB962C8B-B14F-4D97-AF65-F5344CB8AC3E}">
        <p14:creationId xmlns:p14="http://schemas.microsoft.com/office/powerpoint/2010/main" val="3123828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5: Remove obstacles</a:t>
            </a:r>
          </a:p>
        </p:txBody>
      </p:sp>
      <p:sp>
        <p:nvSpPr>
          <p:cNvPr id="3" name="Content Placeholder 2"/>
          <p:cNvSpPr>
            <a:spLocks noGrp="1"/>
          </p:cNvSpPr>
          <p:nvPr>
            <p:ph idx="1"/>
          </p:nvPr>
        </p:nvSpPr>
        <p:spPr>
          <a:xfrm>
            <a:off x="1069848" y="2121408"/>
            <a:ext cx="10058400" cy="4507992"/>
          </a:xfrm>
        </p:spPr>
        <p:txBody>
          <a:bodyPr/>
          <a:lstStyle/>
          <a:p>
            <a:r>
              <a:rPr lang="en-US" dirty="0"/>
              <a:t>Obstacles faced:</a:t>
            </a:r>
          </a:p>
          <a:p>
            <a:pPr lvl="1"/>
            <a:r>
              <a:rPr lang="en-US" dirty="0"/>
              <a:t>Negative attitudes toward transgender individuals</a:t>
            </a:r>
          </a:p>
          <a:p>
            <a:pPr lvl="2"/>
            <a:r>
              <a:rPr lang="en-US" dirty="0"/>
              <a:t>Removed obstacle by educating and listening</a:t>
            </a:r>
          </a:p>
          <a:p>
            <a:pPr lvl="2"/>
            <a:r>
              <a:rPr lang="en-US" dirty="0"/>
              <a:t>Always focused on transgender individuals AND those who may be uncomfortable with no policies</a:t>
            </a:r>
          </a:p>
          <a:p>
            <a:pPr marL="548640" lvl="2" indent="0">
              <a:buNone/>
            </a:pPr>
            <a:endParaRPr lang="en-US" dirty="0"/>
          </a:p>
          <a:p>
            <a:pPr lvl="1"/>
            <a:r>
              <a:rPr lang="en-US" dirty="0"/>
              <a:t>Signage was confusing</a:t>
            </a:r>
          </a:p>
          <a:p>
            <a:pPr lvl="2"/>
            <a:r>
              <a:rPr lang="en-US" dirty="0"/>
              <a:t>Listened to concerns</a:t>
            </a:r>
          </a:p>
          <a:p>
            <a:pPr lvl="2"/>
            <a:r>
              <a:rPr lang="en-US" dirty="0"/>
              <a:t>Found examples</a:t>
            </a:r>
          </a:p>
          <a:p>
            <a:pPr lvl="2"/>
            <a:r>
              <a:rPr lang="en-US" dirty="0"/>
              <a:t>Changed language from “gender inclusive” to “all gender”</a:t>
            </a:r>
          </a:p>
          <a:p>
            <a:pPr lvl="2"/>
            <a:endParaRPr lang="en-US" dirty="0"/>
          </a:p>
        </p:txBody>
      </p:sp>
    </p:spTree>
    <p:extLst>
      <p:ext uri="{BB962C8B-B14F-4D97-AF65-F5344CB8AC3E}">
        <p14:creationId xmlns:p14="http://schemas.microsoft.com/office/powerpoint/2010/main" val="361888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lstStyle/>
          <a:p>
            <a:pPr marL="0" indent="0">
              <a:buNone/>
            </a:pPr>
            <a:r>
              <a:rPr lang="en-US" sz="2800" dirty="0"/>
              <a:t>Title IX:</a:t>
            </a:r>
          </a:p>
          <a:p>
            <a:pPr marL="0" indent="0">
              <a:buNone/>
            </a:pPr>
            <a:r>
              <a:rPr lang="en-US" sz="2800" i="1" dirty="0"/>
              <a:t>No person in the United States shall, on the basis of       , be excluded from participation in, be denied the benefits of, or be subjected to discrimination under any education program or activity receiving Federal financial assistance</a:t>
            </a:r>
          </a:p>
        </p:txBody>
      </p:sp>
      <p:sp>
        <p:nvSpPr>
          <p:cNvPr id="4" name="TextBox 3"/>
          <p:cNvSpPr txBox="1"/>
          <p:nvPr/>
        </p:nvSpPr>
        <p:spPr>
          <a:xfrm>
            <a:off x="9160933" y="2616201"/>
            <a:ext cx="712887" cy="523220"/>
          </a:xfrm>
          <a:prstGeom prst="rect">
            <a:avLst/>
          </a:prstGeom>
          <a:noFill/>
        </p:spPr>
        <p:txBody>
          <a:bodyPr wrap="none" rtlCol="0">
            <a:spAutoFit/>
          </a:bodyPr>
          <a:lstStyle/>
          <a:p>
            <a:r>
              <a:rPr lang="en-US" sz="2800" i="1" dirty="0"/>
              <a:t>sex</a:t>
            </a:r>
          </a:p>
        </p:txBody>
      </p:sp>
    </p:spTree>
    <p:extLst>
      <p:ext uri="{BB962C8B-B14F-4D97-AF65-F5344CB8AC3E}">
        <p14:creationId xmlns:p14="http://schemas.microsoft.com/office/powerpoint/2010/main" val="56165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4"/>
                                        </p:tgtEl>
                                        <p:attrNameLst>
                                          <p:attrName>style.color</p:attrName>
                                        </p:attrNameLst>
                                      </p:cBhvr>
                                      <p:to>
                                        <p:clrVal>
                                          <a:srgbClr val="D53F2B"/>
                                        </p:clrVal>
                                      </p:to>
                                    </p:set>
                                    <p:set>
                                      <p:cBhvr>
                                        <p:cTn id="7" dur="500" fill="hold"/>
                                        <p:tgtEl>
                                          <p:spTgt spid="4"/>
                                        </p:tgtEl>
                                        <p:attrNameLst>
                                          <p:attrName>fillcolor</p:attrName>
                                        </p:attrNameLst>
                                      </p:cBhvr>
                                      <p:to>
                                        <p:clrVal>
                                          <a:srgbClr val="D53F2B"/>
                                        </p:clrVal>
                                      </p:to>
                                    </p:set>
                                    <p:set>
                                      <p:cBhvr>
                                        <p:cTn id="8" dur="500" fill="hold"/>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images.mydoorsign.com/img/lg/S/all-gender-restroom-tactiletouch-sign-se-6060_210.png"/>
          <p:cNvPicPr/>
          <p:nvPr/>
        </p:nvPicPr>
        <p:blipFill>
          <a:blip r:embed="rId2">
            <a:extLst>
              <a:ext uri="{28A0092B-C50C-407E-A947-70E740481C1C}">
                <a14:useLocalDpi xmlns:a14="http://schemas.microsoft.com/office/drawing/2010/main" val="0"/>
              </a:ext>
            </a:extLst>
          </a:blip>
          <a:srcRect/>
          <a:stretch>
            <a:fillRect/>
          </a:stretch>
        </p:blipFill>
        <p:spPr bwMode="auto">
          <a:xfrm>
            <a:off x="3114675" y="438150"/>
            <a:ext cx="5943600" cy="5943600"/>
          </a:xfrm>
          <a:prstGeom prst="rect">
            <a:avLst/>
          </a:prstGeom>
          <a:noFill/>
          <a:ln>
            <a:noFill/>
          </a:ln>
        </p:spPr>
      </p:pic>
      <p:sp>
        <p:nvSpPr>
          <p:cNvPr id="6" name="TextBox 5"/>
          <p:cNvSpPr txBox="1"/>
          <p:nvPr/>
        </p:nvSpPr>
        <p:spPr>
          <a:xfrm>
            <a:off x="5378204" y="6381750"/>
            <a:ext cx="1416542" cy="369332"/>
          </a:xfrm>
          <a:prstGeom prst="rect">
            <a:avLst/>
          </a:prstGeom>
          <a:noFill/>
        </p:spPr>
        <p:txBody>
          <a:bodyPr wrap="none" rtlCol="0">
            <a:spAutoFit/>
          </a:bodyPr>
          <a:lstStyle/>
          <a:p>
            <a:r>
              <a:rPr lang="en-US" dirty="0"/>
              <a:t>(Ellis, 2015)</a:t>
            </a:r>
          </a:p>
        </p:txBody>
      </p:sp>
    </p:spTree>
    <p:extLst>
      <p:ext uri="{BB962C8B-B14F-4D97-AF65-F5344CB8AC3E}">
        <p14:creationId xmlns:p14="http://schemas.microsoft.com/office/powerpoint/2010/main" val="39222312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5: Remove obstacles</a:t>
            </a:r>
          </a:p>
        </p:txBody>
      </p:sp>
      <p:sp>
        <p:nvSpPr>
          <p:cNvPr id="3" name="Content Placeholder 2"/>
          <p:cNvSpPr>
            <a:spLocks noGrp="1"/>
          </p:cNvSpPr>
          <p:nvPr>
            <p:ph idx="1"/>
          </p:nvPr>
        </p:nvSpPr>
        <p:spPr>
          <a:xfrm>
            <a:off x="1069848" y="2121408"/>
            <a:ext cx="10058400" cy="4507992"/>
          </a:xfrm>
        </p:spPr>
        <p:txBody>
          <a:bodyPr/>
          <a:lstStyle/>
          <a:p>
            <a:r>
              <a:rPr lang="en-US" dirty="0"/>
              <a:t>Obstacles faced:</a:t>
            </a:r>
          </a:p>
          <a:p>
            <a:pPr lvl="1"/>
            <a:r>
              <a:rPr lang="en-US" dirty="0"/>
              <a:t>Public safety and others concerned about the what ifs</a:t>
            </a:r>
          </a:p>
          <a:p>
            <a:pPr lvl="2"/>
            <a:r>
              <a:rPr lang="en-US" dirty="0"/>
              <a:t>What if someone takes advantage of this?</a:t>
            </a:r>
          </a:p>
          <a:p>
            <a:pPr lvl="2"/>
            <a:r>
              <a:rPr lang="en-US" dirty="0"/>
              <a:t>What if someone is not comfortable with this?</a:t>
            </a:r>
          </a:p>
          <a:p>
            <a:pPr lvl="2"/>
            <a:r>
              <a:rPr lang="en-US" dirty="0"/>
              <a:t>How do our officers approach this?</a:t>
            </a:r>
          </a:p>
          <a:p>
            <a:pPr lvl="3"/>
            <a:r>
              <a:rPr lang="en-US" dirty="0"/>
              <a:t>Removed obstacle by having ready-made answers to questions</a:t>
            </a:r>
          </a:p>
          <a:p>
            <a:pPr lvl="3"/>
            <a:r>
              <a:rPr lang="en-US" dirty="0"/>
              <a:t>Removed obstacles by creating an FAQ in the presentation</a:t>
            </a:r>
          </a:p>
          <a:p>
            <a:pPr marL="822960" lvl="3" indent="0">
              <a:buNone/>
            </a:pPr>
            <a:endParaRPr lang="en-US" dirty="0"/>
          </a:p>
          <a:p>
            <a:pPr lvl="1"/>
            <a:r>
              <a:rPr lang="en-US" dirty="0"/>
              <a:t>VPs concerned about cost of getting all gender facility in every building</a:t>
            </a:r>
          </a:p>
          <a:p>
            <a:pPr lvl="2"/>
            <a:r>
              <a:rPr lang="en-US" dirty="0"/>
              <a:t>Changed proposal to include assessment and plan to get all gender facility in every building</a:t>
            </a:r>
          </a:p>
          <a:p>
            <a:pPr lvl="2"/>
            <a:endParaRPr lang="en-US" dirty="0"/>
          </a:p>
          <a:p>
            <a:pPr lvl="1"/>
            <a:r>
              <a:rPr lang="en-US" dirty="0"/>
              <a:t>Concern that athletics might think we want to take a specific bathroom</a:t>
            </a:r>
          </a:p>
          <a:p>
            <a:pPr lvl="2"/>
            <a:r>
              <a:rPr lang="en-US" dirty="0"/>
              <a:t>Removed the bathroom from the list of existing single sex bathrooms on campus</a:t>
            </a:r>
          </a:p>
          <a:p>
            <a:pPr lvl="2"/>
            <a:r>
              <a:rPr lang="en-US" dirty="0"/>
              <a:t>Worked it into a conversation and couched it as something they need to consider for their benefit</a:t>
            </a:r>
          </a:p>
          <a:p>
            <a:pPr marL="548640" lvl="2" indent="0">
              <a:buNone/>
            </a:pPr>
            <a:endParaRPr lang="en-US" dirty="0"/>
          </a:p>
        </p:txBody>
      </p:sp>
    </p:spTree>
    <p:extLst>
      <p:ext uri="{BB962C8B-B14F-4D97-AF65-F5344CB8AC3E}">
        <p14:creationId xmlns:p14="http://schemas.microsoft.com/office/powerpoint/2010/main" val="36535933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6: create short term wins</a:t>
            </a:r>
          </a:p>
        </p:txBody>
      </p:sp>
      <p:sp>
        <p:nvSpPr>
          <p:cNvPr id="3" name="Content Placeholder 2"/>
          <p:cNvSpPr>
            <a:spLocks noGrp="1"/>
          </p:cNvSpPr>
          <p:nvPr>
            <p:ph idx="1"/>
          </p:nvPr>
        </p:nvSpPr>
        <p:spPr/>
        <p:txBody>
          <a:bodyPr/>
          <a:lstStyle/>
          <a:p>
            <a:r>
              <a:rPr lang="en-US" dirty="0"/>
              <a:t>We figured out what we wanted to accomplish with each meeting.  Get each group on board, so a much larger group was supporting the proposal</a:t>
            </a:r>
          </a:p>
          <a:p>
            <a:pPr lvl="1"/>
            <a:r>
              <a:rPr lang="en-US" dirty="0"/>
              <a:t>Public Safety</a:t>
            </a:r>
          </a:p>
          <a:p>
            <a:pPr lvl="2"/>
            <a:r>
              <a:rPr lang="en-US" dirty="0"/>
              <a:t>Get them to agree to a more inclusive practice</a:t>
            </a:r>
          </a:p>
          <a:p>
            <a:pPr lvl="1"/>
            <a:r>
              <a:rPr lang="en-US" dirty="0"/>
              <a:t>Students</a:t>
            </a:r>
          </a:p>
          <a:p>
            <a:pPr lvl="2"/>
            <a:r>
              <a:rPr lang="en-US" dirty="0"/>
              <a:t>Get them to agree to the language of the policy and utilizing all gender on signs</a:t>
            </a:r>
          </a:p>
          <a:p>
            <a:pPr lvl="1"/>
            <a:r>
              <a:rPr lang="en-US" dirty="0"/>
              <a:t>Facilities</a:t>
            </a:r>
          </a:p>
          <a:p>
            <a:pPr lvl="2"/>
            <a:r>
              <a:rPr lang="en-US" dirty="0"/>
              <a:t>Get them to buy into the idea of all gender facilities and explore short term changes</a:t>
            </a:r>
          </a:p>
          <a:p>
            <a:pPr lvl="3"/>
            <a:r>
              <a:rPr lang="en-US" dirty="0"/>
              <a:t>Added all gender facilities to new building currently under construction</a:t>
            </a:r>
          </a:p>
          <a:p>
            <a:pPr lvl="3"/>
            <a:r>
              <a:rPr lang="en-US" dirty="0"/>
              <a:t>Added all gender facilities to bathroom renovation project already budgeted</a:t>
            </a:r>
          </a:p>
          <a:p>
            <a:pPr lvl="1"/>
            <a:r>
              <a:rPr lang="en-US" dirty="0"/>
              <a:t>Athletics</a:t>
            </a:r>
          </a:p>
          <a:p>
            <a:pPr lvl="2"/>
            <a:r>
              <a:rPr lang="en-US" dirty="0"/>
              <a:t>Get them to begin considering how to utilize their space for all gender spaces</a:t>
            </a:r>
          </a:p>
          <a:p>
            <a:pPr lvl="2"/>
            <a:endParaRPr lang="en-US" dirty="0"/>
          </a:p>
        </p:txBody>
      </p:sp>
    </p:spTree>
    <p:extLst>
      <p:ext uri="{BB962C8B-B14F-4D97-AF65-F5344CB8AC3E}">
        <p14:creationId xmlns:p14="http://schemas.microsoft.com/office/powerpoint/2010/main" val="11441140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7: Build on the change</a:t>
            </a:r>
          </a:p>
        </p:txBody>
      </p:sp>
      <p:sp>
        <p:nvSpPr>
          <p:cNvPr id="3" name="Content Placeholder 2"/>
          <p:cNvSpPr>
            <a:spLocks noGrp="1"/>
          </p:cNvSpPr>
          <p:nvPr>
            <p:ph idx="1"/>
          </p:nvPr>
        </p:nvSpPr>
        <p:spPr/>
        <p:txBody>
          <a:bodyPr/>
          <a:lstStyle/>
          <a:p>
            <a:r>
              <a:rPr lang="en-US" dirty="0"/>
              <a:t>Discuss how various departments are buying in</a:t>
            </a:r>
          </a:p>
          <a:p>
            <a:r>
              <a:rPr lang="en-US" dirty="0"/>
              <a:t>Included future directions in proposal</a:t>
            </a:r>
          </a:p>
          <a:p>
            <a:pPr lvl="1"/>
            <a:r>
              <a:rPr lang="en-US" dirty="0"/>
              <a:t>LGBTQ staffing</a:t>
            </a:r>
          </a:p>
          <a:p>
            <a:pPr lvl="1"/>
            <a:r>
              <a:rPr lang="en-US" dirty="0"/>
              <a:t>Changing record keeping processes</a:t>
            </a:r>
          </a:p>
          <a:p>
            <a:pPr lvl="1"/>
            <a:r>
              <a:rPr lang="en-US" dirty="0"/>
              <a:t>Creating a policy for athletics involvement</a:t>
            </a:r>
          </a:p>
          <a:p>
            <a:pPr lvl="1"/>
            <a:r>
              <a:rPr lang="en-US" dirty="0"/>
              <a:t>Suggesting educational conversations to spread awareness</a:t>
            </a:r>
          </a:p>
        </p:txBody>
      </p:sp>
    </p:spTree>
    <p:extLst>
      <p:ext uri="{BB962C8B-B14F-4D97-AF65-F5344CB8AC3E}">
        <p14:creationId xmlns:p14="http://schemas.microsoft.com/office/powerpoint/2010/main" val="37943340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8: Anchor the change in culture</a:t>
            </a:r>
          </a:p>
        </p:txBody>
      </p:sp>
      <p:sp>
        <p:nvSpPr>
          <p:cNvPr id="3" name="Content Placeholder 2"/>
          <p:cNvSpPr>
            <a:spLocks noGrp="1"/>
          </p:cNvSpPr>
          <p:nvPr>
            <p:ph idx="1"/>
          </p:nvPr>
        </p:nvSpPr>
        <p:spPr/>
        <p:txBody>
          <a:bodyPr/>
          <a:lstStyle/>
          <a:p>
            <a:r>
              <a:rPr lang="en-US" dirty="0"/>
              <a:t>Make policy written</a:t>
            </a:r>
          </a:p>
          <a:p>
            <a:r>
              <a:rPr lang="en-US" dirty="0"/>
              <a:t>Hold to proposal</a:t>
            </a:r>
          </a:p>
          <a:p>
            <a:pPr lvl="1"/>
            <a:r>
              <a:rPr lang="en-US" dirty="0"/>
              <a:t>Create and change signage </a:t>
            </a:r>
          </a:p>
          <a:p>
            <a:pPr lvl="1"/>
            <a:r>
              <a:rPr lang="en-US" dirty="0"/>
              <a:t>Meet deadline for assessment</a:t>
            </a:r>
          </a:p>
          <a:p>
            <a:pPr lvl="1"/>
            <a:r>
              <a:rPr lang="en-US" dirty="0"/>
              <a:t>Create and build on webpage</a:t>
            </a:r>
          </a:p>
        </p:txBody>
      </p:sp>
    </p:spTree>
    <p:extLst>
      <p:ext uri="{BB962C8B-B14F-4D97-AF65-F5344CB8AC3E}">
        <p14:creationId xmlns:p14="http://schemas.microsoft.com/office/powerpoint/2010/main" val="28338741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are we now?</a:t>
            </a:r>
          </a:p>
        </p:txBody>
      </p:sp>
      <p:sp>
        <p:nvSpPr>
          <p:cNvPr id="3" name="Content Placeholder 2"/>
          <p:cNvSpPr>
            <a:spLocks noGrp="1"/>
          </p:cNvSpPr>
          <p:nvPr>
            <p:ph idx="1"/>
          </p:nvPr>
        </p:nvSpPr>
        <p:spPr/>
        <p:txBody>
          <a:bodyPr/>
          <a:lstStyle/>
          <a:p>
            <a:r>
              <a:rPr lang="en-US" dirty="0"/>
              <a:t>Policy and proposal is before president’s team to be voted on</a:t>
            </a:r>
          </a:p>
          <a:p>
            <a:r>
              <a:rPr lang="en-US" dirty="0"/>
              <a:t>Some facilities changes are in action</a:t>
            </a:r>
          </a:p>
          <a:p>
            <a:r>
              <a:rPr lang="en-US" dirty="0"/>
              <a:t>Committee to look at records and other processes and assess for inclusivity of transgender people has been formed and is meeting</a:t>
            </a:r>
          </a:p>
          <a:p>
            <a:r>
              <a:rPr lang="en-US" dirty="0"/>
              <a:t>Continue to speak it into existence</a:t>
            </a:r>
          </a:p>
          <a:p>
            <a:r>
              <a:rPr lang="en-US" dirty="0"/>
              <a:t>Added gender identity discussion to training for faculty and staff</a:t>
            </a:r>
          </a:p>
        </p:txBody>
      </p:sp>
    </p:spTree>
    <p:extLst>
      <p:ext uri="{BB962C8B-B14F-4D97-AF65-F5344CB8AC3E}">
        <p14:creationId xmlns:p14="http://schemas.microsoft.com/office/powerpoint/2010/main" val="677992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Lessons learned</a:t>
            </a:r>
          </a:p>
        </p:txBody>
      </p:sp>
      <p:sp>
        <p:nvSpPr>
          <p:cNvPr id="3" name="Content Placeholder 2"/>
          <p:cNvSpPr>
            <a:spLocks noGrp="1"/>
          </p:cNvSpPr>
          <p:nvPr>
            <p:ph idx="1"/>
          </p:nvPr>
        </p:nvSpPr>
        <p:spPr/>
        <p:txBody>
          <a:bodyPr/>
          <a:lstStyle/>
          <a:p>
            <a:r>
              <a:rPr lang="en-US" dirty="0"/>
              <a:t>Change takes time</a:t>
            </a:r>
          </a:p>
          <a:p>
            <a:r>
              <a:rPr lang="en-US" dirty="0"/>
              <a:t>Institutional culture is important</a:t>
            </a:r>
          </a:p>
          <a:p>
            <a:pPr lvl="1"/>
            <a:r>
              <a:rPr lang="en-US" dirty="0"/>
              <a:t>HCC vs. Loyola</a:t>
            </a:r>
          </a:p>
          <a:p>
            <a:r>
              <a:rPr lang="en-US" dirty="0"/>
              <a:t>Be willing to listen and engage</a:t>
            </a:r>
          </a:p>
          <a:p>
            <a:r>
              <a:rPr lang="en-US" dirty="0"/>
              <a:t>Be flexible, but stay true to overall goal</a:t>
            </a:r>
          </a:p>
          <a:p>
            <a:endParaRPr lang="en-US" dirty="0"/>
          </a:p>
        </p:txBody>
      </p:sp>
    </p:spTree>
    <p:extLst>
      <p:ext uri="{BB962C8B-B14F-4D97-AF65-F5344CB8AC3E}">
        <p14:creationId xmlns:p14="http://schemas.microsoft.com/office/powerpoint/2010/main" val="24175270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800" dirty="0"/>
              <a:t>What are you doing at your institutions?</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889116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058400" cy="847725"/>
          </a:xfrm>
        </p:spPr>
        <p:txBody>
          <a:bodyPr/>
          <a:lstStyle/>
          <a:p>
            <a:r>
              <a:rPr lang="en-US" dirty="0"/>
              <a:t>References</a:t>
            </a:r>
          </a:p>
        </p:txBody>
      </p:sp>
      <p:sp>
        <p:nvSpPr>
          <p:cNvPr id="3" name="Content Placeholder 2"/>
          <p:cNvSpPr>
            <a:spLocks noGrp="1"/>
          </p:cNvSpPr>
          <p:nvPr>
            <p:ph idx="1"/>
          </p:nvPr>
        </p:nvSpPr>
        <p:spPr>
          <a:xfrm>
            <a:off x="82550" y="847725"/>
            <a:ext cx="11045698" cy="5915025"/>
          </a:xfrm>
        </p:spPr>
        <p:txBody>
          <a:bodyPr>
            <a:normAutofit fontScale="40000" lnSpcReduction="20000"/>
          </a:bodyPr>
          <a:lstStyle/>
          <a:p>
            <a:pPr marL="0" indent="0">
              <a:buNone/>
            </a:pPr>
            <a:r>
              <a:rPr lang="en-US" dirty="0" err="1"/>
              <a:t>Carcano</a:t>
            </a:r>
            <a:r>
              <a:rPr lang="en-US" dirty="0"/>
              <a:t> et. al. v. McCrory et. al., 1:16cv236. (Middle District Court of North Carolina, 2016).</a:t>
            </a:r>
          </a:p>
          <a:p>
            <a:pPr marL="0" indent="0">
              <a:buNone/>
            </a:pPr>
            <a:r>
              <a:rPr lang="en-US" dirty="0" err="1"/>
              <a:t>Eilts</a:t>
            </a:r>
            <a:r>
              <a:rPr lang="en-US" dirty="0"/>
              <a:t>, T. (2015). </a:t>
            </a:r>
            <a:r>
              <a:rPr lang="en-US" u="sng" dirty="0">
                <a:hlinkClick r:id="rId2"/>
              </a:rPr>
              <a:t>https://www.campuspride.org/resources/gender-inclusive-bathroom-signage-2/</a:t>
            </a:r>
            <a:r>
              <a:rPr lang="en-US" dirty="0"/>
              <a:t>.</a:t>
            </a:r>
          </a:p>
          <a:p>
            <a:pPr marL="0" indent="0">
              <a:buNone/>
            </a:pPr>
            <a:r>
              <a:rPr lang="en-US" dirty="0" err="1"/>
              <a:t>Eldeib</a:t>
            </a:r>
            <a:r>
              <a:rPr lang="en-US" dirty="0"/>
              <a:t>, D. (2016). Judge sides against parents who want to ban transgender student from locker room in District 211. Retrieved from </a:t>
            </a:r>
            <a:r>
              <a:rPr lang="en-US" u="sng" dirty="0">
                <a:hlinkClick r:id="rId3"/>
              </a:rPr>
              <a:t>http://www.chicagotribune.com/</a:t>
            </a:r>
            <a:r>
              <a:rPr lang="en-US" dirty="0"/>
              <a:t>. </a:t>
            </a:r>
          </a:p>
          <a:p>
            <a:pPr marL="0" indent="0">
              <a:buNone/>
            </a:pPr>
            <a:r>
              <a:rPr lang="en-US" dirty="0"/>
              <a:t>G.G. v. Gloucester County School Board, No. 15-2056. (4</a:t>
            </a:r>
            <a:r>
              <a:rPr lang="en-US" baseline="30000" dirty="0"/>
              <a:t>th</a:t>
            </a:r>
            <a:r>
              <a:rPr lang="en-US" dirty="0"/>
              <a:t> Cir., 2016). </a:t>
            </a:r>
          </a:p>
          <a:p>
            <a:pPr marL="0" indent="0">
              <a:buNone/>
            </a:pPr>
            <a:r>
              <a:rPr lang="en-US" dirty="0"/>
              <a:t>Gender and Sexuality Center. (2015). Recommendations for inclusive campus restrooms. Retrieved from: </a:t>
            </a:r>
            <a:r>
              <a:rPr lang="en-US" u="sng" dirty="0">
                <a:hlinkClick r:id="rId4"/>
              </a:rPr>
              <a:t>https://genderandsexuality.uic.edu/files/2014/03/Gender-Inclusive-Restroom-Recommendations-for-UIC.pdf</a:t>
            </a:r>
            <a:r>
              <a:rPr lang="en-US" dirty="0"/>
              <a:t>.</a:t>
            </a:r>
          </a:p>
          <a:p>
            <a:pPr marL="0" indent="0">
              <a:buNone/>
            </a:pPr>
            <a:r>
              <a:rPr lang="en-US" dirty="0"/>
              <a:t>Gerstein, J. (2016). Judge reaffirms nationwide ban on Obama transgender school bathroom policy. Retrieved from </a:t>
            </a:r>
            <a:r>
              <a:rPr lang="en-US" u="sng" dirty="0">
                <a:hlinkClick r:id="rId5"/>
              </a:rPr>
              <a:t>http://www.politico.com/</a:t>
            </a:r>
            <a:r>
              <a:rPr lang="en-US" dirty="0"/>
              <a:t>.</a:t>
            </a:r>
          </a:p>
          <a:p>
            <a:pPr marL="0" indent="0">
              <a:buNone/>
            </a:pPr>
            <a:r>
              <a:rPr lang="en-US" dirty="0"/>
              <a:t>Housing, Dining &amp; Residential Services.  (2016).  Residence hall handbook.  Retrieved from: </a:t>
            </a:r>
            <a:r>
              <a:rPr lang="en-US" u="sng" dirty="0">
                <a:hlinkClick r:id="rId6"/>
              </a:rPr>
              <a:t>http://housing.ucr.edu/assets/docs/pdf/residencehallhandbook.pdf</a:t>
            </a:r>
            <a:r>
              <a:rPr lang="en-US" dirty="0"/>
              <a:t>.</a:t>
            </a:r>
          </a:p>
          <a:p>
            <a:pPr marL="0" indent="0">
              <a:buNone/>
            </a:pPr>
            <a:r>
              <a:rPr lang="en-US" dirty="0"/>
              <a:t>Kotter, J. P., (1996). Leading change. Boston, MA: Harvard Business Review Press.</a:t>
            </a:r>
          </a:p>
          <a:p>
            <a:pPr marL="0" indent="0">
              <a:buNone/>
            </a:pPr>
            <a:r>
              <a:rPr lang="en-US" dirty="0" err="1"/>
              <a:t>Lhamon</a:t>
            </a:r>
            <a:r>
              <a:rPr lang="en-US" dirty="0"/>
              <a:t>, C. E., &amp; Gupta, V. (2016). Dear colleague letter on transgender students. Retrieved from: </a:t>
            </a:r>
            <a:r>
              <a:rPr lang="en-US" u="sng" dirty="0">
                <a:hlinkClick r:id="rId7"/>
              </a:rPr>
              <a:t>http://www2.ed.gov/about/offices/list/ocr/letters/colleague-201605-title-ix-transgender.pdf</a:t>
            </a:r>
            <a:r>
              <a:rPr lang="en-US" dirty="0"/>
              <a:t>.</a:t>
            </a:r>
          </a:p>
          <a:p>
            <a:pPr marL="0" indent="0">
              <a:buNone/>
            </a:pPr>
            <a:r>
              <a:rPr lang="en-US" dirty="0"/>
              <a:t>Occupational Safety and Health Administration. (2015). A guide to restroom access for transgender workers. Retrieved from: </a:t>
            </a:r>
            <a:r>
              <a:rPr lang="en-US" u="sng" dirty="0">
                <a:hlinkClick r:id="rId8"/>
              </a:rPr>
              <a:t>https://www.osha.gov/Publications/OSHA3795.pdf</a:t>
            </a:r>
            <a:endParaRPr lang="en-US" dirty="0"/>
          </a:p>
          <a:p>
            <a:pPr marL="0" indent="0">
              <a:buNone/>
            </a:pPr>
            <a:r>
              <a:rPr lang="en-US" dirty="0"/>
              <a:t>Office of Civil Rights. (2014). Agreement to resolve between Township High School District 211 and the U.S. Department of Education, Office for Civil Rights OCR case no. 05-14-1055 . Retrieved from </a:t>
            </a:r>
            <a:r>
              <a:rPr lang="en-US" u="sng" dirty="0">
                <a:hlinkClick r:id="rId9"/>
              </a:rPr>
              <a:t>http://www2.ed.gov/</a:t>
            </a:r>
            <a:r>
              <a:rPr lang="en-US" dirty="0"/>
              <a:t>.</a:t>
            </a:r>
          </a:p>
          <a:p>
            <a:pPr marL="0" indent="0">
              <a:buNone/>
            </a:pPr>
            <a:r>
              <a:rPr lang="en-US" dirty="0"/>
              <a:t>Office of Civil Rights. (2014). Resolution agreement Downey Unified School District OCR case no. 09-12-1095. Retrieved from </a:t>
            </a:r>
            <a:r>
              <a:rPr lang="en-US" u="sng" dirty="0">
                <a:hlinkClick r:id="rId9"/>
              </a:rPr>
              <a:t>http://www2.ed.gov/</a:t>
            </a:r>
            <a:r>
              <a:rPr lang="en-US" dirty="0"/>
              <a:t>.</a:t>
            </a:r>
          </a:p>
          <a:p>
            <a:pPr marL="0" indent="0">
              <a:buNone/>
            </a:pPr>
            <a:r>
              <a:rPr lang="en-US" dirty="0"/>
              <a:t>Office of Civil Rights. (2016). Questions and answers on Title IX and sexual violence. Retrieved from </a:t>
            </a:r>
            <a:r>
              <a:rPr lang="en-US" u="sng" dirty="0">
                <a:hlinkClick r:id="rId9"/>
              </a:rPr>
              <a:t>http://www2.ed.gov/</a:t>
            </a:r>
            <a:r>
              <a:rPr lang="en-US" dirty="0"/>
              <a:t>. </a:t>
            </a:r>
          </a:p>
          <a:p>
            <a:pPr marL="0" indent="0">
              <a:buNone/>
            </a:pPr>
            <a:r>
              <a:rPr lang="en-US" dirty="0"/>
              <a:t>Office of School Performance. (2015). Administrative regulation 5161: Gender identity and gender non-conforming-students. Retrieved from: </a:t>
            </a:r>
            <a:r>
              <a:rPr lang="en-US" u="sng" dirty="0">
                <a:hlinkClick r:id="rId10"/>
              </a:rPr>
              <a:t>http://washoecountyschools.net/csi/pdf_files/5161%20Reg%20-%20Gender%20Identity%20v1.pdf</a:t>
            </a:r>
            <a:r>
              <a:rPr lang="en-US" dirty="0"/>
              <a:t>.</a:t>
            </a:r>
          </a:p>
          <a:p>
            <a:pPr marL="0" indent="0">
              <a:buNone/>
            </a:pPr>
            <a:r>
              <a:rPr lang="en-US" dirty="0"/>
              <a:t>Portland Community College. (2016). All gender bathrooms.  Retrieved from: </a:t>
            </a:r>
            <a:r>
              <a:rPr lang="en-US" u="sng" dirty="0">
                <a:hlinkClick r:id="rId11"/>
              </a:rPr>
              <a:t>https://www.pcc.edu/resources/qrc/gender-neutral.html</a:t>
            </a:r>
            <a:r>
              <a:rPr lang="en-US" u="sng" dirty="0"/>
              <a:t>.</a:t>
            </a:r>
            <a:endParaRPr lang="en-US" dirty="0"/>
          </a:p>
          <a:p>
            <a:pPr marL="0" indent="0">
              <a:buNone/>
            </a:pPr>
            <a:r>
              <a:rPr lang="en-US" dirty="0"/>
              <a:t>Public Facilities Privacy &amp; Security Act, NC General Assembly HB2, 2016-3</a:t>
            </a:r>
          </a:p>
          <a:p>
            <a:pPr marL="0" indent="0">
              <a:buNone/>
            </a:pPr>
            <a:r>
              <a:rPr lang="en-US" dirty="0"/>
              <a:t>State of Texas et. al. vs. The United States of America et. al., Civil Action No. 7:16-cv-00054-O (ND TX, 2016)</a:t>
            </a:r>
          </a:p>
          <a:p>
            <a:pPr marL="0" indent="0">
              <a:buNone/>
            </a:pPr>
            <a:r>
              <a:rPr lang="en-US" dirty="0"/>
              <a:t>Target. (2016). Continuing to stand for inclusivity. Retrieved from: </a:t>
            </a:r>
            <a:r>
              <a:rPr lang="en-US" u="sng" dirty="0">
                <a:hlinkClick r:id="rId12"/>
              </a:rPr>
              <a:t>https://corporate.target.com/article/2016/04/target-stands-inclusivity</a:t>
            </a:r>
            <a:r>
              <a:rPr lang="en-US" dirty="0"/>
              <a:t>.</a:t>
            </a:r>
          </a:p>
          <a:p>
            <a:pPr marL="0" indent="0">
              <a:buNone/>
            </a:pPr>
            <a:r>
              <a:rPr lang="en-US" dirty="0"/>
              <a:t>The Stonewall Center (2016). UMass trans </a:t>
            </a:r>
            <a:r>
              <a:rPr lang="en-US" dirty="0" err="1"/>
              <a:t>faq</a:t>
            </a:r>
            <a:r>
              <a:rPr lang="en-US" dirty="0"/>
              <a:t>. Retrieved from: </a:t>
            </a:r>
            <a:r>
              <a:rPr lang="en-US" u="sng" dirty="0">
                <a:hlinkClick r:id="rId13"/>
              </a:rPr>
              <a:t>https://www.umass.edu/stonewall/resources/umass-trans-resource-guide#Bathroom access policy</a:t>
            </a:r>
            <a:r>
              <a:rPr lang="en-US" dirty="0"/>
              <a:t>.</a:t>
            </a:r>
          </a:p>
          <a:p>
            <a:pPr marL="0" indent="0">
              <a:buNone/>
            </a:pPr>
            <a:r>
              <a:rPr lang="en-US" dirty="0"/>
              <a:t>Title IX, Education Amendments of 1972, Title 20 U.S.C. Sections 1681a.</a:t>
            </a:r>
          </a:p>
          <a:p>
            <a:pPr marL="0" indent="0">
              <a:buNone/>
            </a:pPr>
            <a:r>
              <a:rPr lang="en-US" dirty="0"/>
              <a:t>U.S. Department of Education. (2016). Examples of Policies and Emerging Practices for Supporting Transgender Students. Retrieved from </a:t>
            </a:r>
            <a:r>
              <a:rPr lang="en-US" u="sng" dirty="0">
                <a:hlinkClick r:id="rId9"/>
              </a:rPr>
              <a:t>http://www2.ed.gov/</a:t>
            </a:r>
            <a:r>
              <a:rPr lang="en-US" dirty="0"/>
              <a:t>. </a:t>
            </a:r>
          </a:p>
          <a:p>
            <a:pPr marL="0" indent="0">
              <a:buNone/>
            </a:pPr>
            <a:r>
              <a:rPr lang="en-US" dirty="0" err="1"/>
              <a:t>UOut</a:t>
            </a:r>
            <a:r>
              <a:rPr lang="en-US" dirty="0"/>
              <a:t>. (2016). Gender and identity expression. Retrieved from: </a:t>
            </a:r>
            <a:r>
              <a:rPr lang="en-US" u="sng" dirty="0">
                <a:hlinkClick r:id="rId14"/>
              </a:rPr>
              <a:t>http://lgbt.uoregon.edu/GetSupport/GenderIdentity.aspx</a:t>
            </a:r>
            <a:r>
              <a:rPr lang="en-US" dirty="0"/>
              <a:t>. </a:t>
            </a:r>
          </a:p>
        </p:txBody>
      </p:sp>
    </p:spTree>
    <p:extLst>
      <p:ext uri="{BB962C8B-B14F-4D97-AF65-F5344CB8AC3E}">
        <p14:creationId xmlns:p14="http://schemas.microsoft.com/office/powerpoint/2010/main" val="10206611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a:t>Q+a</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28515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Dear colleague letter</a:t>
            </a:r>
          </a:p>
        </p:txBody>
      </p:sp>
      <p:sp>
        <p:nvSpPr>
          <p:cNvPr id="3" name="Content Placeholder 2"/>
          <p:cNvSpPr>
            <a:spLocks noGrp="1"/>
          </p:cNvSpPr>
          <p:nvPr>
            <p:ph idx="1"/>
          </p:nvPr>
        </p:nvSpPr>
        <p:spPr/>
        <p:txBody>
          <a:bodyPr/>
          <a:lstStyle/>
          <a:p>
            <a:r>
              <a:rPr lang="en-US" dirty="0"/>
              <a:t>Title IX Q+A for DCL 2011 (April 29, 2014)</a:t>
            </a:r>
          </a:p>
          <a:p>
            <a:r>
              <a:rPr lang="en-US" dirty="0"/>
              <a:t>Q-How should a school handle sexual violence complaints in which the complainant and the alleged perpetrator are members of the same sex?</a:t>
            </a:r>
          </a:p>
          <a:p>
            <a:r>
              <a:rPr lang="en-US" dirty="0"/>
              <a:t>A-“…Title IX’s sex discrimination prohibition extends to claims of discrimination based on gender identity or failure to conform to stereotypical notions of masculinity or femininity and OCR accepts such complaints for investigation…” </a:t>
            </a:r>
          </a:p>
        </p:txBody>
      </p:sp>
    </p:spTree>
    <p:extLst>
      <p:ext uri="{BB962C8B-B14F-4D97-AF65-F5344CB8AC3E}">
        <p14:creationId xmlns:p14="http://schemas.microsoft.com/office/powerpoint/2010/main" val="2000095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a:xfrm>
            <a:off x="1069848" y="2121408"/>
            <a:ext cx="10058400" cy="4736592"/>
          </a:xfrm>
        </p:spPr>
        <p:txBody>
          <a:bodyPr>
            <a:normAutofit/>
          </a:bodyPr>
          <a:lstStyle/>
          <a:p>
            <a:pPr>
              <a:lnSpc>
                <a:spcPct val="100000"/>
              </a:lnSpc>
            </a:pPr>
            <a:r>
              <a:rPr lang="en-US" dirty="0"/>
              <a:t>Resolution agreement between OCR and Downey Unified School District (October 2014)</a:t>
            </a:r>
          </a:p>
          <a:p>
            <a:pPr lvl="1">
              <a:lnSpc>
                <a:spcPct val="100000"/>
              </a:lnSpc>
            </a:pPr>
            <a:r>
              <a:rPr lang="en-US" dirty="0"/>
              <a:t>Student is allowed access to locker room consistent with gender identity with privacy considerations</a:t>
            </a:r>
          </a:p>
          <a:p>
            <a:pPr lvl="1">
              <a:lnSpc>
                <a:spcPct val="100000"/>
              </a:lnSpc>
            </a:pPr>
            <a:r>
              <a:rPr lang="en-US" dirty="0"/>
              <a:t>Student is allowed access to activities associated with gender identity</a:t>
            </a:r>
          </a:p>
          <a:p>
            <a:pPr lvl="1">
              <a:lnSpc>
                <a:spcPct val="100000"/>
              </a:lnSpc>
            </a:pPr>
            <a:r>
              <a:rPr lang="en-US" dirty="0"/>
              <a:t>Student cannot be discriminated against for not presenting with social norms</a:t>
            </a:r>
          </a:p>
          <a:p>
            <a:pPr lvl="1">
              <a:lnSpc>
                <a:spcPct val="100000"/>
              </a:lnSpc>
            </a:pPr>
            <a:endParaRPr lang="en-US" dirty="0"/>
          </a:p>
        </p:txBody>
      </p:sp>
    </p:spTree>
    <p:extLst>
      <p:ext uri="{BB962C8B-B14F-4D97-AF65-F5344CB8AC3E}">
        <p14:creationId xmlns:p14="http://schemas.microsoft.com/office/powerpoint/2010/main" val="309267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a:xfrm>
            <a:off x="1069848" y="2121408"/>
            <a:ext cx="10058400" cy="4736592"/>
          </a:xfrm>
        </p:spPr>
        <p:txBody>
          <a:bodyPr>
            <a:normAutofit/>
          </a:bodyPr>
          <a:lstStyle/>
          <a:p>
            <a:pPr>
              <a:lnSpc>
                <a:spcPct val="100000"/>
              </a:lnSpc>
            </a:pPr>
            <a:r>
              <a:rPr lang="en-US" dirty="0"/>
              <a:t>Resolution agreement between OCR and Township High School District (December 2015)</a:t>
            </a:r>
          </a:p>
          <a:p>
            <a:pPr lvl="1">
              <a:lnSpc>
                <a:spcPct val="100000"/>
              </a:lnSpc>
            </a:pPr>
            <a:r>
              <a:rPr lang="en-US" dirty="0"/>
              <a:t>Student is allowed access to locker room consistent with gender identity with privacy considerations</a:t>
            </a:r>
          </a:p>
          <a:p>
            <a:pPr lvl="1">
              <a:lnSpc>
                <a:spcPct val="100000"/>
              </a:lnSpc>
            </a:pPr>
            <a:r>
              <a:rPr lang="en-US" dirty="0"/>
              <a:t>District must keep sex assigned at birth and birth name as personally identifiable information and not disclose it for reasons that aren’t related to a legitimate educational interest</a:t>
            </a:r>
          </a:p>
          <a:p>
            <a:pPr lvl="1">
              <a:lnSpc>
                <a:spcPct val="100000"/>
              </a:lnSpc>
            </a:pPr>
            <a:r>
              <a:rPr lang="en-US" dirty="0"/>
              <a:t>Student is allowed access to activities associated with gender identity</a:t>
            </a:r>
          </a:p>
          <a:p>
            <a:pPr lvl="1">
              <a:lnSpc>
                <a:spcPct val="100000"/>
              </a:lnSpc>
            </a:pPr>
            <a:r>
              <a:rPr lang="en-US" dirty="0"/>
              <a:t>Other parents sued for injunction, and Judge Jeffrey Gilbert wrote  students “do not have a constitutional right not to share restrooms or locker rooms with transgender students whose sex assigned at birth is different than theirs“ (</a:t>
            </a:r>
            <a:r>
              <a:rPr lang="en-US" dirty="0" err="1"/>
              <a:t>Eldeib</a:t>
            </a:r>
            <a:r>
              <a:rPr lang="en-US" dirty="0"/>
              <a:t>, 2016)</a:t>
            </a:r>
          </a:p>
          <a:p>
            <a:pPr lvl="2">
              <a:lnSpc>
                <a:spcPct val="100000"/>
              </a:lnSpc>
            </a:pPr>
            <a:r>
              <a:rPr lang="en-US" dirty="0"/>
              <a:t>This is a recommendation to District judge who makes final decision</a:t>
            </a:r>
          </a:p>
        </p:txBody>
      </p:sp>
    </p:spTree>
    <p:extLst>
      <p:ext uri="{BB962C8B-B14F-4D97-AF65-F5344CB8AC3E}">
        <p14:creationId xmlns:p14="http://schemas.microsoft.com/office/powerpoint/2010/main" val="1586712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p:txBody>
          <a:bodyPr/>
          <a:lstStyle/>
          <a:p>
            <a:r>
              <a:rPr lang="en-US" dirty="0"/>
              <a:t>North Carolina passes HB2 (Public Facilities Privacy &amp; Security Act, 2016)</a:t>
            </a:r>
          </a:p>
          <a:p>
            <a:pPr lvl="1"/>
            <a:r>
              <a:rPr lang="en-US" dirty="0"/>
              <a:t>Passed in a special session after Charlotte passed legislation prohibiting the discrimination for LGBTQ individuals</a:t>
            </a:r>
          </a:p>
          <a:p>
            <a:pPr lvl="1"/>
            <a:r>
              <a:rPr lang="en-US" dirty="0"/>
              <a:t>Eliminates discrimination protection for LGBTQ individuals</a:t>
            </a:r>
          </a:p>
          <a:p>
            <a:pPr lvl="1"/>
            <a:r>
              <a:rPr lang="en-US" dirty="0"/>
              <a:t>Forces individuals to use restrooms and changing facilities consistent with sex assigned at birth</a:t>
            </a:r>
          </a:p>
          <a:p>
            <a:pPr lvl="1"/>
            <a:r>
              <a:rPr lang="en-US" dirty="0"/>
              <a:t>Federal government sued North Carolina and UNC</a:t>
            </a:r>
          </a:p>
          <a:p>
            <a:pPr lvl="1"/>
            <a:r>
              <a:rPr lang="en-US" dirty="0"/>
              <a:t>Judge issued preliminary injunction in August barring UNC from enforcing bathroom aspects of bill (</a:t>
            </a:r>
            <a:r>
              <a:rPr lang="en-US" dirty="0" err="1"/>
              <a:t>Carcano</a:t>
            </a:r>
            <a:r>
              <a:rPr lang="en-US" dirty="0"/>
              <a:t> et. al. v. McCrory et. al., 2016)</a:t>
            </a:r>
          </a:p>
          <a:p>
            <a:pPr lvl="2"/>
            <a:r>
              <a:rPr lang="en-US" dirty="0"/>
              <a:t>Case has been appealed</a:t>
            </a:r>
          </a:p>
        </p:txBody>
      </p:sp>
    </p:spTree>
    <p:extLst>
      <p:ext uri="{BB962C8B-B14F-4D97-AF65-F5344CB8AC3E}">
        <p14:creationId xmlns:p14="http://schemas.microsoft.com/office/powerpoint/2010/main" val="38025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Relevant cases</a:t>
            </a:r>
          </a:p>
        </p:txBody>
      </p:sp>
      <p:sp>
        <p:nvSpPr>
          <p:cNvPr id="3" name="Content Placeholder 2"/>
          <p:cNvSpPr>
            <a:spLocks noGrp="1"/>
          </p:cNvSpPr>
          <p:nvPr>
            <p:ph idx="1"/>
          </p:nvPr>
        </p:nvSpPr>
        <p:spPr>
          <a:xfrm>
            <a:off x="1069848" y="2121408"/>
            <a:ext cx="10058400" cy="4736592"/>
          </a:xfrm>
        </p:spPr>
        <p:txBody>
          <a:bodyPr>
            <a:normAutofit/>
          </a:bodyPr>
          <a:lstStyle/>
          <a:p>
            <a:r>
              <a:rPr lang="en-US" i="1" dirty="0"/>
              <a:t>G.G. v. Gloucester County School Board (2016)</a:t>
            </a:r>
          </a:p>
          <a:p>
            <a:pPr lvl="1"/>
            <a:r>
              <a:rPr lang="en-US" dirty="0"/>
              <a:t>Student in Virginia was granted permission to use men’s restroom consistent with his gender identity… until there were complaints filed</a:t>
            </a:r>
          </a:p>
          <a:p>
            <a:pPr lvl="1"/>
            <a:r>
              <a:rPr lang="en-US" dirty="0"/>
              <a:t>Student was barred from using men’s restroom</a:t>
            </a:r>
          </a:p>
          <a:p>
            <a:pPr lvl="1"/>
            <a:r>
              <a:rPr lang="en-US" dirty="0"/>
              <a:t>Appealed to 4</a:t>
            </a:r>
            <a:r>
              <a:rPr lang="en-US" baseline="30000" dirty="0"/>
              <a:t>th</a:t>
            </a:r>
            <a:r>
              <a:rPr lang="en-US" dirty="0"/>
              <a:t> circuit, policy was overturned based on </a:t>
            </a:r>
            <a:r>
              <a:rPr lang="en-US" i="1" dirty="0"/>
              <a:t>Auer</a:t>
            </a:r>
            <a:r>
              <a:rPr lang="en-US" dirty="0"/>
              <a:t> deference; cited Q+A</a:t>
            </a:r>
          </a:p>
          <a:p>
            <a:pPr lvl="1"/>
            <a:r>
              <a:rPr lang="en-US" dirty="0"/>
              <a:t>Gloucester County School Board appealed to supreme court who issued a stay until they can consider it</a:t>
            </a:r>
          </a:p>
        </p:txBody>
      </p:sp>
    </p:spTree>
    <p:extLst>
      <p:ext uri="{BB962C8B-B14F-4D97-AF65-F5344CB8AC3E}">
        <p14:creationId xmlns:p14="http://schemas.microsoft.com/office/powerpoint/2010/main" val="2707312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Dear colleague letter on transgender students (may 2016)</a:t>
            </a:r>
          </a:p>
        </p:txBody>
      </p:sp>
      <p:sp>
        <p:nvSpPr>
          <p:cNvPr id="3" name="Content Placeholder 2"/>
          <p:cNvSpPr>
            <a:spLocks noGrp="1"/>
          </p:cNvSpPr>
          <p:nvPr>
            <p:ph idx="1"/>
          </p:nvPr>
        </p:nvSpPr>
        <p:spPr/>
        <p:txBody>
          <a:bodyPr>
            <a:normAutofit/>
          </a:bodyPr>
          <a:lstStyle/>
          <a:p>
            <a:r>
              <a:rPr lang="en-US" dirty="0"/>
              <a:t>Safe and nondiscriminatory environment</a:t>
            </a:r>
          </a:p>
          <a:p>
            <a:pPr lvl="1"/>
            <a:r>
              <a:rPr lang="en-US" dirty="0"/>
              <a:t>Harassment that targets a student based on gender identity, transgender status, or gender transition is harassment based on sex, and the Departments enforce Title IX accordingly.</a:t>
            </a:r>
          </a:p>
          <a:p>
            <a:r>
              <a:rPr lang="en-US" dirty="0"/>
              <a:t>Identification documents, names, and pronouns</a:t>
            </a:r>
          </a:p>
          <a:p>
            <a:pPr lvl="1"/>
            <a:r>
              <a:rPr lang="en-US" dirty="0"/>
              <a:t>Must use pronouns consistent with gender identity</a:t>
            </a:r>
          </a:p>
          <a:p>
            <a:r>
              <a:rPr lang="en-US" dirty="0"/>
              <a:t>Privacy and education records</a:t>
            </a:r>
          </a:p>
          <a:p>
            <a:pPr lvl="1"/>
            <a:r>
              <a:rPr lang="en-US" dirty="0"/>
              <a:t>Cannot disclose that a student is transgender as personal identifiable information</a:t>
            </a:r>
          </a:p>
          <a:p>
            <a:pPr lvl="1"/>
            <a:r>
              <a:rPr lang="en-US" dirty="0"/>
              <a:t>Sex and transgender status cannot be directory information, and people must be allowed to request non disclosure of directory information</a:t>
            </a:r>
          </a:p>
          <a:p>
            <a:pPr lvl="1"/>
            <a:r>
              <a:rPr lang="en-US" dirty="0"/>
              <a:t>Institutions must receive requests to change educational record information and must follow their processes in doing so.</a:t>
            </a:r>
          </a:p>
          <a:p>
            <a:pPr lvl="1"/>
            <a:endParaRPr lang="en-US" dirty="0"/>
          </a:p>
        </p:txBody>
      </p:sp>
    </p:spTree>
    <p:extLst>
      <p:ext uri="{BB962C8B-B14F-4D97-AF65-F5344CB8AC3E}">
        <p14:creationId xmlns:p14="http://schemas.microsoft.com/office/powerpoint/2010/main" val="24508858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4470</TotalTime>
  <Words>3182</Words>
  <Application>Microsoft Office PowerPoint</Application>
  <PresentationFormat>Widescreen</PresentationFormat>
  <Paragraphs>258</Paragraphs>
  <Slides>39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Rockwell</vt:lpstr>
      <vt:lpstr>Rockwell Condensed</vt:lpstr>
      <vt:lpstr>Wingdings</vt:lpstr>
      <vt:lpstr>Wood Type</vt:lpstr>
      <vt:lpstr>Responding to OCR's DCL on Transgender Students: A gender inclusive facilities policy</vt:lpstr>
      <vt:lpstr>overview</vt:lpstr>
      <vt:lpstr>background</vt:lpstr>
      <vt:lpstr>Dear colleague letter</vt:lpstr>
      <vt:lpstr>Relevant cases</vt:lpstr>
      <vt:lpstr>Relevant cases</vt:lpstr>
      <vt:lpstr>Relevant cases</vt:lpstr>
      <vt:lpstr>Relevant cases</vt:lpstr>
      <vt:lpstr>Dear colleague letter on transgender students (may 2016)</vt:lpstr>
      <vt:lpstr>Dear colleague letter on transgender students (may 2016)</vt:lpstr>
      <vt:lpstr>Relevant cases</vt:lpstr>
      <vt:lpstr>Relevant cases</vt:lpstr>
      <vt:lpstr>Kotter’s Framework for Institutional Change (1996)</vt:lpstr>
      <vt:lpstr>Kotter’s Framework for Institutional Change (1996)</vt:lpstr>
      <vt:lpstr>Step 1- Create a sense of urgency</vt:lpstr>
      <vt:lpstr>Step 2- Build the team</vt:lpstr>
      <vt:lpstr>Step 3- Create a vision for change</vt:lpstr>
      <vt:lpstr>Background for policy</vt:lpstr>
      <vt:lpstr>Occupational Safety and Health Administration</vt:lpstr>
      <vt:lpstr>Portland Community College</vt:lpstr>
      <vt:lpstr>Target</vt:lpstr>
      <vt:lpstr>University of California, Riverside</vt:lpstr>
      <vt:lpstr>University of Illinois at Chicago</vt:lpstr>
      <vt:lpstr>University of Massachusetts, Amherst</vt:lpstr>
      <vt:lpstr>University of Oregon</vt:lpstr>
      <vt:lpstr>Washoe County School District</vt:lpstr>
      <vt:lpstr>The policy</vt:lpstr>
      <vt:lpstr>Step 4: communicate the vision</vt:lpstr>
      <vt:lpstr>Step 5: Remove obstacles</vt:lpstr>
      <vt:lpstr>PowerPoint Presentation</vt:lpstr>
      <vt:lpstr>Step 5: Remove obstacles</vt:lpstr>
      <vt:lpstr>Step 6: create short term wins</vt:lpstr>
      <vt:lpstr>Step 7: Build on the change</vt:lpstr>
      <vt:lpstr>Step 8: Anchor the change in culture</vt:lpstr>
      <vt:lpstr>Where are we now?</vt:lpstr>
      <vt:lpstr>Lessons learned</vt:lpstr>
      <vt:lpstr>What are you doing at your institutions?</vt:lpstr>
      <vt:lpstr>References</vt:lpstr>
      <vt:lpstr>Q+a</vt:lpstr>
    </vt:vector>
  </TitlesOfParts>
  <Company>Howard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Responding to OCR's DCL on Transgender Students: A gender inclusive facilities policy</dc:title>
  <dc:creator>Tiscione, David</dc:creator>
  <cp:lastModifiedBy>Johnson, Zakia</cp:lastModifiedBy>
  <cp:revision>24</cp:revision>
  <dcterms:created xsi:type="dcterms:W3CDTF">2016-10-24T17:01:17Z</dcterms:created>
  <dcterms:modified xsi:type="dcterms:W3CDTF">2023-08-19T17:58:42Z</dcterms:modified>
</cp:coreProperties>
</file>