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76" r:id="rId4"/>
    <p:sldId id="259" r:id="rId5"/>
    <p:sldId id="266" r:id="rId6"/>
    <p:sldId id="267" r:id="rId7"/>
    <p:sldId id="268" r:id="rId8"/>
    <p:sldId id="277" r:id="rId9"/>
    <p:sldId id="269" r:id="rId10"/>
    <p:sldId id="273" r:id="rId11"/>
    <p:sldId id="287" r:id="rId12"/>
    <p:sldId id="270" r:id="rId13"/>
    <p:sldId id="275" r:id="rId14"/>
    <p:sldId id="271" r:id="rId15"/>
    <p:sldId id="272" r:id="rId16"/>
    <p:sldId id="274" r:id="rId17"/>
    <p:sldId id="278" r:id="rId18"/>
    <p:sldId id="265" r:id="rId19"/>
    <p:sldId id="279" r:id="rId20"/>
    <p:sldId id="288" r:id="rId21"/>
    <p:sldId id="280" r:id="rId22"/>
    <p:sldId id="282" r:id="rId23"/>
    <p:sldId id="281" r:id="rId24"/>
    <p:sldId id="260" r:id="rId25"/>
    <p:sldId id="285" r:id="rId26"/>
    <p:sldId id="289" r:id="rId27"/>
    <p:sldId id="290" r:id="rId28"/>
    <p:sldId id="262" r:id="rId29"/>
    <p:sldId id="283" r:id="rId30"/>
    <p:sldId id="284"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66743" autoAdjust="0"/>
  </p:normalViewPr>
  <p:slideViewPr>
    <p:cSldViewPr>
      <p:cViewPr varScale="1">
        <p:scale>
          <a:sx n="76" d="100"/>
          <a:sy n="76" d="100"/>
        </p:scale>
        <p:origin x="250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2E93DE0-6C98-402C-AC93-3914EEC2EDA9}" type="datetimeFigureOut">
              <a:rPr lang="en-US" smtClean="0"/>
              <a:t>1/24/2022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B9EDFCA-04B9-4BBF-8A63-27CA3DFD6AE6}" type="slidenum">
              <a:rPr lang="en-US" smtClean="0"/>
              <a:t>‹#›</a:t>
            </a:fld>
            <a:endParaRPr lang="en-US"/>
          </a:p>
        </p:txBody>
      </p:sp>
    </p:spTree>
    <p:extLst>
      <p:ext uri="{BB962C8B-B14F-4D97-AF65-F5344CB8AC3E}">
        <p14:creationId xmlns:p14="http://schemas.microsoft.com/office/powerpoint/2010/main" val="2872476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need to get the keys to this for Super Bowl Sunday!</a:t>
            </a:r>
          </a:p>
        </p:txBody>
      </p:sp>
      <p:sp>
        <p:nvSpPr>
          <p:cNvPr id="4" name="Slide Number Placeholder 3"/>
          <p:cNvSpPr>
            <a:spLocks noGrp="1"/>
          </p:cNvSpPr>
          <p:nvPr>
            <p:ph type="sldNum" sz="quarter" idx="10"/>
          </p:nvPr>
        </p:nvSpPr>
        <p:spPr/>
        <p:txBody>
          <a:bodyPr/>
          <a:lstStyle/>
          <a:p>
            <a:fld id="{AB9EDFCA-04B9-4BBF-8A63-27CA3DFD6AE6}" type="slidenum">
              <a:rPr lang="en-US" smtClean="0"/>
              <a:t>1</a:t>
            </a:fld>
            <a:endParaRPr lang="en-US"/>
          </a:p>
        </p:txBody>
      </p:sp>
    </p:spTree>
    <p:extLst>
      <p:ext uri="{BB962C8B-B14F-4D97-AF65-F5344CB8AC3E}">
        <p14:creationId xmlns:p14="http://schemas.microsoft.com/office/powerpoint/2010/main" val="2234101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t>Coercion is unreasonable</a:t>
            </a:r>
            <a:r>
              <a:rPr lang="en-US" sz="1400" baseline="0" dirty="0"/>
              <a:t> pressure</a:t>
            </a:r>
          </a:p>
          <a:p>
            <a:pPr>
              <a:lnSpc>
                <a:spcPct val="150000"/>
              </a:lnSpc>
            </a:pPr>
            <a:r>
              <a:rPr lang="en-US" sz="1400" baseline="0" dirty="0"/>
              <a:t>Force is physical violence or threat of physical violence</a:t>
            </a:r>
          </a:p>
          <a:p>
            <a:pPr>
              <a:lnSpc>
                <a:spcPct val="150000"/>
              </a:lnSpc>
            </a:pPr>
            <a:r>
              <a:rPr lang="en-US" sz="1400" baseline="0" dirty="0"/>
              <a:t>The idea is that when we talk about consent “in the bedroom”, as a society we create a lot of gray areas and questions.  But if we talk about consent with an activity in day to day life, we can learn more about what consent looks like.</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10</a:t>
            </a:fld>
            <a:endParaRPr lang="en-US"/>
          </a:p>
        </p:txBody>
      </p:sp>
    </p:spTree>
    <p:extLst>
      <p:ext uri="{BB962C8B-B14F-4D97-AF65-F5344CB8AC3E}">
        <p14:creationId xmlns:p14="http://schemas.microsoft.com/office/powerpoint/2010/main" val="1887608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t>While this has some funny innuendos,</a:t>
            </a:r>
            <a:r>
              <a:rPr lang="en-US" sz="1400" baseline="0" dirty="0"/>
              <a:t> it’s important to note this can be hurtful for some because they’ve experienced these situations and excuses.</a:t>
            </a:r>
          </a:p>
          <a:p>
            <a:pPr>
              <a:lnSpc>
                <a:spcPct val="150000"/>
              </a:lnSpc>
            </a:pPr>
            <a:endParaRPr lang="en-US" sz="1400" baseline="0" dirty="0"/>
          </a:p>
          <a:p>
            <a:pPr>
              <a:lnSpc>
                <a:spcPct val="150000"/>
              </a:lnSpc>
            </a:pPr>
            <a:r>
              <a:rPr lang="en-US" sz="1400" dirty="0"/>
              <a:t>Once again, this just goes to show we don’t get concerned about gray</a:t>
            </a:r>
            <a:r>
              <a:rPr lang="en-US" sz="1400" baseline="0" dirty="0"/>
              <a:t> areas and the “what ifs” in day to day situations, so we should be able to do the same when we talk about consent and sex</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11</a:t>
            </a:fld>
            <a:endParaRPr lang="en-US"/>
          </a:p>
        </p:txBody>
      </p:sp>
    </p:spTree>
    <p:extLst>
      <p:ext uri="{BB962C8B-B14F-4D97-AF65-F5344CB8AC3E}">
        <p14:creationId xmlns:p14="http://schemas.microsoft.com/office/powerpoint/2010/main" val="1589726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EDFCA-04B9-4BBF-8A63-27CA3DFD6AE6}" type="slidenum">
              <a:rPr lang="en-US" smtClean="0"/>
              <a:t>12</a:t>
            </a:fld>
            <a:endParaRPr lang="en-US"/>
          </a:p>
        </p:txBody>
      </p:sp>
    </p:spTree>
    <p:extLst>
      <p:ext uri="{BB962C8B-B14F-4D97-AF65-F5344CB8AC3E}">
        <p14:creationId xmlns:p14="http://schemas.microsoft.com/office/powerpoint/2010/main" val="3047673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a:t>
            </a:r>
            <a:r>
              <a:rPr lang="en-US" baseline="0" dirty="0"/>
              <a:t> as finding someone’s phone and looking through their images</a:t>
            </a:r>
          </a:p>
          <a:p>
            <a:r>
              <a:rPr lang="en-US" baseline="0" dirty="0"/>
              <a:t>Sharing images without consent- Rob Kardashian</a:t>
            </a:r>
            <a:endParaRPr lang="en-US" dirty="0"/>
          </a:p>
        </p:txBody>
      </p:sp>
      <p:sp>
        <p:nvSpPr>
          <p:cNvPr id="4" name="Slide Number Placeholder 3"/>
          <p:cNvSpPr>
            <a:spLocks noGrp="1"/>
          </p:cNvSpPr>
          <p:nvPr>
            <p:ph type="sldNum" sz="quarter" idx="10"/>
          </p:nvPr>
        </p:nvSpPr>
        <p:spPr/>
        <p:txBody>
          <a:bodyPr/>
          <a:lstStyle/>
          <a:p>
            <a:fld id="{AB9EDFCA-04B9-4BBF-8A63-27CA3DFD6AE6}" type="slidenum">
              <a:rPr lang="en-US" smtClean="0"/>
              <a:t>13</a:t>
            </a:fld>
            <a:endParaRPr lang="en-US"/>
          </a:p>
        </p:txBody>
      </p:sp>
    </p:spTree>
    <p:extLst>
      <p:ext uri="{BB962C8B-B14F-4D97-AF65-F5344CB8AC3E}">
        <p14:creationId xmlns:p14="http://schemas.microsoft.com/office/powerpoint/2010/main" val="4105289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EDFCA-04B9-4BBF-8A63-27CA3DFD6AE6}" type="slidenum">
              <a:rPr lang="en-US" smtClean="0"/>
              <a:t>14</a:t>
            </a:fld>
            <a:endParaRPr lang="en-US"/>
          </a:p>
        </p:txBody>
      </p:sp>
    </p:spTree>
    <p:extLst>
      <p:ext uri="{BB962C8B-B14F-4D97-AF65-F5344CB8AC3E}">
        <p14:creationId xmlns:p14="http://schemas.microsoft.com/office/powerpoint/2010/main" val="960650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than the stalking that’s come to be used in day to day conversation… not like your auntie “stalking you” on </a:t>
            </a:r>
            <a:r>
              <a:rPr lang="en-US" dirty="0" err="1"/>
              <a:t>facebook</a:t>
            </a:r>
            <a:r>
              <a:rPr lang="en-US" dirty="0"/>
              <a:t> by liking and commenting on everything.  My mom did that year in review thing on </a:t>
            </a:r>
            <a:r>
              <a:rPr lang="en-US" dirty="0" err="1"/>
              <a:t>facebook</a:t>
            </a:r>
            <a:r>
              <a:rPr lang="en-US" dirty="0"/>
              <a:t>, and she liked 21,685</a:t>
            </a:r>
            <a:r>
              <a:rPr lang="en-US" baseline="0" dirty="0"/>
              <a:t> things.</a:t>
            </a:r>
            <a:endParaRPr lang="en-US" dirty="0"/>
          </a:p>
        </p:txBody>
      </p:sp>
      <p:sp>
        <p:nvSpPr>
          <p:cNvPr id="4" name="Slide Number Placeholder 3"/>
          <p:cNvSpPr>
            <a:spLocks noGrp="1"/>
          </p:cNvSpPr>
          <p:nvPr>
            <p:ph type="sldNum" sz="quarter" idx="10"/>
          </p:nvPr>
        </p:nvSpPr>
        <p:spPr/>
        <p:txBody>
          <a:bodyPr/>
          <a:lstStyle/>
          <a:p>
            <a:fld id="{AB9EDFCA-04B9-4BBF-8A63-27CA3DFD6AE6}" type="slidenum">
              <a:rPr lang="en-US" smtClean="0"/>
              <a:t>15</a:t>
            </a:fld>
            <a:endParaRPr lang="en-US"/>
          </a:p>
        </p:txBody>
      </p:sp>
    </p:spTree>
    <p:extLst>
      <p:ext uri="{BB962C8B-B14F-4D97-AF65-F5344CB8AC3E}">
        <p14:creationId xmlns:p14="http://schemas.microsoft.com/office/powerpoint/2010/main" val="1089684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EDFCA-04B9-4BBF-8A63-27CA3DFD6AE6}" type="slidenum">
              <a:rPr lang="en-US" smtClean="0"/>
              <a:t>16</a:t>
            </a:fld>
            <a:endParaRPr lang="en-US"/>
          </a:p>
        </p:txBody>
      </p:sp>
    </p:spTree>
    <p:extLst>
      <p:ext uri="{BB962C8B-B14F-4D97-AF65-F5344CB8AC3E}">
        <p14:creationId xmlns:p14="http://schemas.microsoft.com/office/powerpoint/2010/main" val="3866289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crimes or incidents motivated by power</a:t>
            </a:r>
            <a:r>
              <a:rPr lang="en-US" baseline="0" dirty="0"/>
              <a:t> where power to choose is taken away from the complainant, so we make our process based around giving options to students to give power back</a:t>
            </a:r>
            <a:endParaRPr lang="en-US" dirty="0"/>
          </a:p>
        </p:txBody>
      </p:sp>
      <p:sp>
        <p:nvSpPr>
          <p:cNvPr id="4" name="Slide Number Placeholder 3"/>
          <p:cNvSpPr>
            <a:spLocks noGrp="1"/>
          </p:cNvSpPr>
          <p:nvPr>
            <p:ph type="sldNum" sz="quarter" idx="10"/>
          </p:nvPr>
        </p:nvSpPr>
        <p:spPr/>
        <p:txBody>
          <a:bodyPr/>
          <a:lstStyle/>
          <a:p>
            <a:fld id="{AB9EDFCA-04B9-4BBF-8A63-27CA3DFD6AE6}" type="slidenum">
              <a:rPr lang="en-US" smtClean="0"/>
              <a:t>17</a:t>
            </a:fld>
            <a:endParaRPr lang="en-US"/>
          </a:p>
        </p:txBody>
      </p:sp>
    </p:spTree>
    <p:extLst>
      <p:ext uri="{BB962C8B-B14F-4D97-AF65-F5344CB8AC3E}">
        <p14:creationId xmlns:p14="http://schemas.microsoft.com/office/powerpoint/2010/main" val="456927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EDFCA-04B9-4BBF-8A63-27CA3DFD6AE6}" type="slidenum">
              <a:rPr lang="en-US" smtClean="0"/>
              <a:t>18</a:t>
            </a:fld>
            <a:endParaRPr lang="en-US"/>
          </a:p>
        </p:txBody>
      </p:sp>
    </p:spTree>
    <p:extLst>
      <p:ext uri="{BB962C8B-B14F-4D97-AF65-F5344CB8AC3E}">
        <p14:creationId xmlns:p14="http://schemas.microsoft.com/office/powerpoint/2010/main" val="746672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t>There are times when there is a threat to individuals or the campus where we may need to go through a formal process</a:t>
            </a:r>
          </a:p>
          <a:p>
            <a:pPr>
              <a:lnSpc>
                <a:spcPct val="150000"/>
              </a:lnSpc>
            </a:pPr>
            <a:r>
              <a:rPr lang="en-US" sz="1400" dirty="0"/>
              <a:t>We prevent retaliation</a:t>
            </a:r>
          </a:p>
          <a:p>
            <a:pPr>
              <a:lnSpc>
                <a:spcPct val="150000"/>
              </a:lnSpc>
            </a:pPr>
            <a:r>
              <a:rPr lang="en-US" sz="1400" dirty="0"/>
              <a:t>We</a:t>
            </a:r>
            <a:r>
              <a:rPr lang="en-US" sz="1400" baseline="0" dirty="0"/>
              <a:t> have an amnesty policy for someone who is a witness or is reporting sexual misconduct</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19</a:t>
            </a:fld>
            <a:endParaRPr lang="en-US"/>
          </a:p>
        </p:txBody>
      </p:sp>
    </p:spTree>
    <p:extLst>
      <p:ext uri="{BB962C8B-B14F-4D97-AF65-F5344CB8AC3E}">
        <p14:creationId xmlns:p14="http://schemas.microsoft.com/office/powerpoint/2010/main" val="388388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t>Why are we talking about this</a:t>
            </a:r>
            <a:r>
              <a:rPr lang="en-US" sz="1400" baseline="0" dirty="0"/>
              <a:t> in orientation? 1) we think it’s important for you to know because it introduces you to our values and norms that sexual misconduct is something we discuss and will not accept and 2) armed w/ this information we can make the campus safer</a:t>
            </a:r>
          </a:p>
          <a:p>
            <a:pPr>
              <a:lnSpc>
                <a:spcPct val="150000"/>
              </a:lnSpc>
            </a:pPr>
            <a:endParaRPr lang="en-US" sz="1400" dirty="0"/>
          </a:p>
          <a:p>
            <a:pPr>
              <a:lnSpc>
                <a:spcPct val="150000"/>
              </a:lnSpc>
            </a:pPr>
            <a:r>
              <a:rPr lang="en-US" sz="1400" dirty="0"/>
              <a:t>Sexual misconduct can be a difficult subject to discuss, so please make sure to take care of yourself.  If</a:t>
            </a:r>
            <a:r>
              <a:rPr lang="en-US" sz="1400" baseline="0" dirty="0"/>
              <a:t> you need to seek out resources to process this information, please let a staff person know.</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2</a:t>
            </a:fld>
            <a:endParaRPr lang="en-US"/>
          </a:p>
        </p:txBody>
      </p:sp>
    </p:spTree>
    <p:extLst>
      <p:ext uri="{BB962C8B-B14F-4D97-AF65-F5344CB8AC3E}">
        <p14:creationId xmlns:p14="http://schemas.microsoft.com/office/powerpoint/2010/main" val="18954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Interim measures are those services, accommodations, or other assistance that the college puts in place to</a:t>
            </a:r>
            <a:r>
              <a:rPr lang="en-US" sz="1200" kern="1200" baseline="0" dirty="0">
                <a:solidFill>
                  <a:schemeClr val="tx1"/>
                </a:solidFill>
                <a:effectLst/>
                <a:latin typeface="+mn-lt"/>
                <a:ea typeface="+mn-ea"/>
                <a:cs typeface="+mn-cs"/>
              </a:rPr>
              <a:t> support complainant</a:t>
            </a:r>
            <a:endParaRPr lang="en-US" dirty="0"/>
          </a:p>
        </p:txBody>
      </p:sp>
      <p:sp>
        <p:nvSpPr>
          <p:cNvPr id="4" name="Slide Number Placeholder 3"/>
          <p:cNvSpPr>
            <a:spLocks noGrp="1"/>
          </p:cNvSpPr>
          <p:nvPr>
            <p:ph type="sldNum" sz="quarter" idx="10"/>
          </p:nvPr>
        </p:nvSpPr>
        <p:spPr/>
        <p:txBody>
          <a:bodyPr/>
          <a:lstStyle/>
          <a:p>
            <a:fld id="{AB9EDFCA-04B9-4BBF-8A63-27CA3DFD6AE6}" type="slidenum">
              <a:rPr lang="en-US" smtClean="0"/>
              <a:t>20</a:t>
            </a:fld>
            <a:endParaRPr lang="en-US"/>
          </a:p>
        </p:txBody>
      </p:sp>
    </p:spTree>
    <p:extLst>
      <p:ext uri="{BB962C8B-B14F-4D97-AF65-F5344CB8AC3E}">
        <p14:creationId xmlns:p14="http://schemas.microsoft.com/office/powerpoint/2010/main" val="1663463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t>As part of providing pathways to success, we want</a:t>
            </a:r>
            <a:r>
              <a:rPr lang="en-US" sz="1400" baseline="0" dirty="0"/>
              <a:t> our community to be free of sexual misconduct and harassment.  We believe the community and specifically students can assist with this by being active bystanders and intervening in situations that could cause harm</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21</a:t>
            </a:fld>
            <a:endParaRPr lang="en-US"/>
          </a:p>
        </p:txBody>
      </p:sp>
    </p:spTree>
    <p:extLst>
      <p:ext uri="{BB962C8B-B14F-4D97-AF65-F5344CB8AC3E}">
        <p14:creationId xmlns:p14="http://schemas.microsoft.com/office/powerpoint/2010/main" val="2266870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t>Merriam </a:t>
            </a:r>
            <a:r>
              <a:rPr lang="en-US" sz="1400" dirty="0" err="1"/>
              <a:t>webster</a:t>
            </a:r>
            <a:r>
              <a:rPr lang="en-US" sz="1400" dirty="0"/>
              <a:t> definition</a:t>
            </a:r>
          </a:p>
        </p:txBody>
      </p:sp>
      <p:sp>
        <p:nvSpPr>
          <p:cNvPr id="4" name="Slide Number Placeholder 3"/>
          <p:cNvSpPr>
            <a:spLocks noGrp="1"/>
          </p:cNvSpPr>
          <p:nvPr>
            <p:ph type="sldNum" sz="quarter" idx="10"/>
          </p:nvPr>
        </p:nvSpPr>
        <p:spPr/>
        <p:txBody>
          <a:bodyPr/>
          <a:lstStyle/>
          <a:p>
            <a:fld id="{AB9EDFCA-04B9-4BBF-8A63-27CA3DFD6AE6}" type="slidenum">
              <a:rPr lang="en-US" smtClean="0"/>
              <a:t>22</a:t>
            </a:fld>
            <a:endParaRPr lang="en-US"/>
          </a:p>
        </p:txBody>
      </p:sp>
    </p:spTree>
    <p:extLst>
      <p:ext uri="{BB962C8B-B14F-4D97-AF65-F5344CB8AC3E}">
        <p14:creationId xmlns:p14="http://schemas.microsoft.com/office/powerpoint/2010/main" val="3930857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t>Bystander</a:t>
            </a:r>
            <a:r>
              <a:rPr lang="en-US" sz="1400" baseline="0" dirty="0"/>
              <a:t> intervention has been in the news recently around college campuses.  Often these swooping in to save the day stories are what makes the news, and while these are awesome acts, they are not the main way to intervene and prevent harm.</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23</a:t>
            </a:fld>
            <a:endParaRPr lang="en-US"/>
          </a:p>
        </p:txBody>
      </p:sp>
    </p:spTree>
    <p:extLst>
      <p:ext uri="{BB962C8B-B14F-4D97-AF65-F5344CB8AC3E}">
        <p14:creationId xmlns:p14="http://schemas.microsoft.com/office/powerpoint/2010/main" val="1549820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t>The goal is to notice situations or events before they go to full blown,</a:t>
            </a:r>
            <a:r>
              <a:rPr lang="en-US" sz="1400" baseline="0" dirty="0"/>
              <a:t> super hero level emergencies so the harm doesn’t get close to happening and to intervene in situations where they are emergencies</a:t>
            </a:r>
          </a:p>
          <a:p>
            <a:pPr marL="228600" indent="-228600">
              <a:lnSpc>
                <a:spcPct val="150000"/>
              </a:lnSpc>
              <a:buAutoNum type="arabicParenR"/>
            </a:pPr>
            <a:r>
              <a:rPr lang="en-US" sz="1400" baseline="0" dirty="0"/>
              <a:t>Notice the event- Two reasons people don’t notice the event- 1) Distractions like alcohol or bass 2) Don’t want to know because you’re busy. So, be aware of surroundings</a:t>
            </a:r>
          </a:p>
          <a:p>
            <a:pPr marL="228600" indent="-228600">
              <a:lnSpc>
                <a:spcPct val="150000"/>
              </a:lnSpc>
              <a:buAutoNum type="arabicParenR"/>
            </a:pPr>
            <a:r>
              <a:rPr lang="en-US" sz="1400" baseline="0" dirty="0"/>
              <a:t>Interpret as potentially a problem- Sometimes things are ambiguous or you might be looking to others to see if they think things are potentially a problem.  There’s a famous study with smoke in a room and if there is one person and smoke fills the room, he’ll leave.  But if smoke fills the room and there are multiple people not reacting like it’s a problem, he stays.  Sometimes where there’s smoke there’s fire… sometimes it’s fog.  If it looks like it could be, you have to go to the next step</a:t>
            </a:r>
          </a:p>
          <a:p>
            <a:pPr marL="228600" indent="-228600">
              <a:lnSpc>
                <a:spcPct val="150000"/>
              </a:lnSpc>
              <a:buAutoNum type="arabicParenR"/>
            </a:pPr>
            <a:r>
              <a:rPr lang="en-US" sz="1400" baseline="0" dirty="0"/>
              <a:t>Assume responsibility- There are barriers to intervening like our mood, thinking that someone else will do it, thinking it was their fault, not wanting to help people who are not like us.  So, we have to be aware of those barriers and think, what would I want someone to do if that was me?</a:t>
            </a:r>
          </a:p>
          <a:p>
            <a:pPr marL="228600" indent="-228600">
              <a:lnSpc>
                <a:spcPct val="150000"/>
              </a:lnSpc>
              <a:buAutoNum type="arabicParenR"/>
            </a:pPr>
            <a:r>
              <a:rPr lang="en-US" sz="1400" baseline="0" dirty="0"/>
              <a:t>Know how to help, which I’ll go over in the next  </a:t>
            </a:r>
          </a:p>
          <a:p>
            <a:pPr marL="228600" indent="-228600">
              <a:lnSpc>
                <a:spcPct val="150000"/>
              </a:lnSpc>
              <a:buAutoNum type="arabicParenR"/>
            </a:pPr>
            <a:r>
              <a:rPr lang="en-US" sz="1400" baseline="0" dirty="0"/>
              <a:t>Then lastly, step up and help!</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24</a:t>
            </a:fld>
            <a:endParaRPr lang="en-US"/>
          </a:p>
        </p:txBody>
      </p:sp>
    </p:spTree>
    <p:extLst>
      <p:ext uri="{BB962C8B-B14F-4D97-AF65-F5344CB8AC3E}">
        <p14:creationId xmlns:p14="http://schemas.microsoft.com/office/powerpoint/2010/main" val="1635615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t>Tina fey</a:t>
            </a:r>
          </a:p>
          <a:p>
            <a:pPr>
              <a:lnSpc>
                <a:spcPct val="150000"/>
              </a:lnSpc>
            </a:pPr>
            <a:endParaRPr lang="en-US" sz="1400" dirty="0"/>
          </a:p>
          <a:p>
            <a:pPr>
              <a:lnSpc>
                <a:spcPct val="150000"/>
              </a:lnSpc>
            </a:pPr>
            <a:r>
              <a:rPr lang="en-US" sz="1400" dirty="0"/>
              <a:t>Make sure to determine the</a:t>
            </a:r>
            <a:r>
              <a:rPr lang="en-US" sz="1400" baseline="0" dirty="0"/>
              <a:t> safest way </a:t>
            </a:r>
            <a:r>
              <a:rPr lang="en-US" sz="1400" baseline="0"/>
              <a:t>to intervene</a:t>
            </a:r>
          </a:p>
          <a:p>
            <a:pPr>
              <a:lnSpc>
                <a:spcPct val="150000"/>
              </a:lnSpc>
            </a:pPr>
            <a:endParaRPr lang="en-US" sz="1400" baseline="0" dirty="0"/>
          </a:p>
          <a:p>
            <a:pPr>
              <a:lnSpc>
                <a:spcPct val="150000"/>
              </a:lnSpc>
            </a:pPr>
            <a:r>
              <a:rPr lang="en-US" sz="1400" baseline="0" dirty="0"/>
              <a:t>This changes culture- people will be less likely to do something because they know it’s not tolerated and people will feel more comfortable intervening because they see it works</a:t>
            </a:r>
          </a:p>
        </p:txBody>
      </p:sp>
      <p:sp>
        <p:nvSpPr>
          <p:cNvPr id="4" name="Slide Number Placeholder 3"/>
          <p:cNvSpPr>
            <a:spLocks noGrp="1"/>
          </p:cNvSpPr>
          <p:nvPr>
            <p:ph type="sldNum" sz="quarter" idx="10"/>
          </p:nvPr>
        </p:nvSpPr>
        <p:spPr/>
        <p:txBody>
          <a:bodyPr/>
          <a:lstStyle/>
          <a:p>
            <a:fld id="{AB9EDFCA-04B9-4BBF-8A63-27CA3DFD6AE6}" type="slidenum">
              <a:rPr lang="en-US" smtClean="0"/>
              <a:t>25</a:t>
            </a:fld>
            <a:endParaRPr lang="en-US"/>
          </a:p>
        </p:txBody>
      </p:sp>
    </p:spTree>
    <p:extLst>
      <p:ext uri="{BB962C8B-B14F-4D97-AF65-F5344CB8AC3E}">
        <p14:creationId xmlns:p14="http://schemas.microsoft.com/office/powerpoint/2010/main" val="2377792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EDFCA-04B9-4BBF-8A63-27CA3DFD6AE6}" type="slidenum">
              <a:rPr lang="en-US" smtClean="0"/>
              <a:t>28</a:t>
            </a:fld>
            <a:endParaRPr lang="en-US"/>
          </a:p>
        </p:txBody>
      </p:sp>
    </p:spTree>
    <p:extLst>
      <p:ext uri="{BB962C8B-B14F-4D97-AF65-F5344CB8AC3E}">
        <p14:creationId xmlns:p14="http://schemas.microsoft.com/office/powerpoint/2010/main" val="223128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EDFCA-04B9-4BBF-8A63-27CA3DFD6AE6}" type="slidenum">
              <a:rPr lang="en-US" smtClean="0"/>
              <a:t>29</a:t>
            </a:fld>
            <a:endParaRPr lang="en-US"/>
          </a:p>
        </p:txBody>
      </p:sp>
    </p:spTree>
    <p:extLst>
      <p:ext uri="{BB962C8B-B14F-4D97-AF65-F5344CB8AC3E}">
        <p14:creationId xmlns:p14="http://schemas.microsoft.com/office/powerpoint/2010/main" val="3173039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EDFCA-04B9-4BBF-8A63-27CA3DFD6AE6}" type="slidenum">
              <a:rPr lang="en-US" smtClean="0"/>
              <a:t>30</a:t>
            </a:fld>
            <a:endParaRPr lang="en-US"/>
          </a:p>
        </p:txBody>
      </p:sp>
    </p:spTree>
    <p:extLst>
      <p:ext uri="{BB962C8B-B14F-4D97-AF65-F5344CB8AC3E}">
        <p14:creationId xmlns:p14="http://schemas.microsoft.com/office/powerpoint/2010/main" val="338166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t>These sobering stats show two things- 1) They show that sexual violence happens nationwide and that it</a:t>
            </a:r>
            <a:r>
              <a:rPr lang="en-US" sz="1400" baseline="0" dirty="0"/>
              <a:t> is prevalent on college campuses 2) They show that sexual violence can happen to anyone including women, men, people of color, and those in the LGBTQ community</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3</a:t>
            </a:fld>
            <a:endParaRPr lang="en-US"/>
          </a:p>
        </p:txBody>
      </p:sp>
    </p:spTree>
    <p:extLst>
      <p:ext uri="{BB962C8B-B14F-4D97-AF65-F5344CB8AC3E}">
        <p14:creationId xmlns:p14="http://schemas.microsoft.com/office/powerpoint/2010/main" val="3571985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EDFCA-04B9-4BBF-8A63-27CA3DFD6AE6}" type="slidenum">
              <a:rPr lang="en-US" smtClean="0"/>
              <a:t>4</a:t>
            </a:fld>
            <a:endParaRPr lang="en-US"/>
          </a:p>
        </p:txBody>
      </p:sp>
    </p:spTree>
    <p:extLst>
      <p:ext uri="{BB962C8B-B14F-4D97-AF65-F5344CB8AC3E}">
        <p14:creationId xmlns:p14="http://schemas.microsoft.com/office/powerpoint/2010/main" val="3358658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EDFCA-04B9-4BBF-8A63-27CA3DFD6AE6}" type="slidenum">
              <a:rPr lang="en-US" smtClean="0"/>
              <a:t>5</a:t>
            </a:fld>
            <a:endParaRPr lang="en-US"/>
          </a:p>
        </p:txBody>
      </p:sp>
    </p:spTree>
    <p:extLst>
      <p:ext uri="{BB962C8B-B14F-4D97-AF65-F5344CB8AC3E}">
        <p14:creationId xmlns:p14="http://schemas.microsoft.com/office/powerpoint/2010/main" val="182289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t>At</a:t>
            </a:r>
            <a:r>
              <a:rPr lang="en-US" sz="1400" baseline="0" dirty="0"/>
              <a:t> HCC, our mission is providing pathways to success.  We believe that sexual violence is an issue we take very seriously because of the drastic effects it can have on all of those involved including the victims or survivors, the responding party, and each of their friends and families.  Further, we are required by the federal government to address these issues.  Our Sexual Misconduct policy outlines all of the behaviors that are prohibited for employees of HCC and for you as a student and the policies we will follow if a violation is reported.  I’m going to take you through a few of the more prominent definitions and processes, but please be sure to review our handbook for a more comprehensive overview of the policy.</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6</a:t>
            </a:fld>
            <a:endParaRPr lang="en-US"/>
          </a:p>
        </p:txBody>
      </p:sp>
    </p:spTree>
    <p:extLst>
      <p:ext uri="{BB962C8B-B14F-4D97-AF65-F5344CB8AC3E}">
        <p14:creationId xmlns:p14="http://schemas.microsoft.com/office/powerpoint/2010/main" val="4033600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EDFCA-04B9-4BBF-8A63-27CA3DFD6AE6}" type="slidenum">
              <a:rPr lang="en-US" smtClean="0"/>
              <a:t>7</a:t>
            </a:fld>
            <a:endParaRPr lang="en-US"/>
          </a:p>
        </p:txBody>
      </p:sp>
    </p:spTree>
    <p:extLst>
      <p:ext uri="{BB962C8B-B14F-4D97-AF65-F5344CB8AC3E}">
        <p14:creationId xmlns:p14="http://schemas.microsoft.com/office/powerpoint/2010/main" val="757762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9EDFCA-04B9-4BBF-8A63-27CA3DFD6AE6}" type="slidenum">
              <a:rPr lang="en-US" smtClean="0"/>
              <a:t>8</a:t>
            </a:fld>
            <a:endParaRPr lang="en-US"/>
          </a:p>
        </p:txBody>
      </p:sp>
    </p:spTree>
    <p:extLst>
      <p:ext uri="{BB962C8B-B14F-4D97-AF65-F5344CB8AC3E}">
        <p14:creationId xmlns:p14="http://schemas.microsoft.com/office/powerpoint/2010/main" val="348532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EDFCA-04B9-4BBF-8A63-27CA3DFD6AE6}" type="slidenum">
              <a:rPr lang="en-US" smtClean="0"/>
              <a:t>9</a:t>
            </a:fld>
            <a:endParaRPr lang="en-US"/>
          </a:p>
        </p:txBody>
      </p:sp>
    </p:spTree>
    <p:extLst>
      <p:ext uri="{BB962C8B-B14F-4D97-AF65-F5344CB8AC3E}">
        <p14:creationId xmlns:p14="http://schemas.microsoft.com/office/powerpoint/2010/main" val="3599949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6858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6172200" cy="1143000"/>
          </a:xfrm>
        </p:spPr>
        <p:txBody>
          <a:bodyPr>
            <a:normAutofit/>
          </a:bodyPr>
          <a:lstStyle>
            <a:lvl1pPr algn="l">
              <a:defRPr sz="4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514600" y="1600200"/>
            <a:ext cx="6172200" cy="4525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6781800" cy="639762"/>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2057400" y="1143000"/>
            <a:ext cx="3276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562600" y="1143000"/>
            <a:ext cx="3276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1143000"/>
          </a:xfrm>
        </p:spPr>
        <p:txBody>
          <a:body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19400"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8194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8194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7" r:id="rId5"/>
    <p:sldLayoutId id="2147483655"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9.gif"/><Relationship Id="rId4" Type="http://schemas.openxmlformats.org/officeDocument/2006/relationships/image" Target="../media/image8.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Preventing Sexual Misconduct at HCC: What are the policies and what is your role?</a:t>
            </a:r>
          </a:p>
        </p:txBody>
      </p:sp>
      <p:sp>
        <p:nvSpPr>
          <p:cNvPr id="3" name="Subtitle 2"/>
          <p:cNvSpPr>
            <a:spLocks noGrp="1"/>
          </p:cNvSpPr>
          <p:nvPr>
            <p:ph type="subTitle" idx="1"/>
          </p:nvPr>
        </p:nvSpPr>
        <p:spPr/>
        <p:txBody>
          <a:bodyPr>
            <a:normAutofit fontScale="40000" lnSpcReduction="20000"/>
          </a:bodyPr>
          <a:lstStyle/>
          <a:p>
            <a:endParaRPr lang="en-US" dirty="0"/>
          </a:p>
          <a:p>
            <a:r>
              <a:rPr lang="en-US" dirty="0"/>
              <a:t>David Tiscione</a:t>
            </a:r>
          </a:p>
          <a:p>
            <a:r>
              <a:rPr lang="en-US" dirty="0"/>
              <a:t>Associate Director of Student Conduct and Compliance, Title IX Deputy</a:t>
            </a:r>
          </a:p>
        </p:txBody>
      </p:sp>
    </p:spTree>
    <p:extLst>
      <p:ext uri="{BB962C8B-B14F-4D97-AF65-F5344CB8AC3E}">
        <p14:creationId xmlns:p14="http://schemas.microsoft.com/office/powerpoint/2010/main" val="2412257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Consent</a:t>
            </a:r>
          </a:p>
        </p:txBody>
      </p:sp>
      <p:sp>
        <p:nvSpPr>
          <p:cNvPr id="3" name="Content Placeholder 2"/>
          <p:cNvSpPr>
            <a:spLocks noGrp="1"/>
          </p:cNvSpPr>
          <p:nvPr>
            <p:ph idx="1"/>
          </p:nvPr>
        </p:nvSpPr>
        <p:spPr/>
        <p:txBody>
          <a:bodyPr>
            <a:normAutofit fontScale="92500" lnSpcReduction="20000"/>
          </a:bodyPr>
          <a:lstStyle/>
          <a:p>
            <a:r>
              <a:rPr lang="en-US" dirty="0"/>
              <a:t>Permission to act through words or actions</a:t>
            </a:r>
          </a:p>
          <a:p>
            <a:r>
              <a:rPr lang="en-US" dirty="0"/>
              <a:t>Clear, voluntary, mutually understood, for each act</a:t>
            </a:r>
          </a:p>
          <a:p>
            <a:r>
              <a:rPr lang="en-US" dirty="0"/>
              <a:t>Active not passive</a:t>
            </a:r>
          </a:p>
          <a:p>
            <a:r>
              <a:rPr lang="en-US" dirty="0"/>
              <a:t>Given freely, no use of force or coercion</a:t>
            </a:r>
          </a:p>
          <a:p>
            <a:r>
              <a:rPr lang="en-US" dirty="0"/>
              <a:t>Knowingly, cannot be under 16 or incapacitated</a:t>
            </a:r>
          </a:p>
          <a:p>
            <a:r>
              <a:rPr lang="en-US" dirty="0"/>
              <a:t>Specific- permission for each activity</a:t>
            </a:r>
          </a:p>
        </p:txBody>
      </p:sp>
    </p:spTree>
    <p:extLst>
      <p:ext uri="{BB962C8B-B14F-4D97-AF65-F5344CB8AC3E}">
        <p14:creationId xmlns:p14="http://schemas.microsoft.com/office/powerpoint/2010/main" val="511570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6477000"/>
            <a:ext cx="4953000" cy="646331"/>
          </a:xfrm>
          <a:prstGeom prst="rect">
            <a:avLst/>
          </a:prstGeom>
          <a:noFill/>
        </p:spPr>
        <p:txBody>
          <a:bodyPr wrap="square" rtlCol="0">
            <a:spAutoFit/>
          </a:bodyPr>
          <a:lstStyle/>
          <a:p>
            <a:r>
              <a:rPr lang="en-US" dirty="0"/>
              <a:t>(Adapted from Western University)</a:t>
            </a:r>
          </a:p>
          <a:p>
            <a:endParaRPr lang="en-US" dirty="0"/>
          </a:p>
        </p:txBody>
      </p:sp>
      <p:pic>
        <p:nvPicPr>
          <p:cNvPr id="4" name="2017-09-05 Cycling Through Consent - Caption Edited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674077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exploitation</a:t>
            </a:r>
          </a:p>
        </p:txBody>
      </p:sp>
      <p:sp>
        <p:nvSpPr>
          <p:cNvPr id="3" name="Content Placeholder 2"/>
          <p:cNvSpPr>
            <a:spLocks noGrp="1"/>
          </p:cNvSpPr>
          <p:nvPr>
            <p:ph idx="1"/>
          </p:nvPr>
        </p:nvSpPr>
        <p:spPr/>
        <p:txBody>
          <a:bodyPr/>
          <a:lstStyle/>
          <a:p>
            <a:r>
              <a:rPr lang="en-US" dirty="0"/>
              <a:t>Taking non-consensual or abusive sexual advantage of another to benefit anyone other than the person being exploited</a:t>
            </a:r>
          </a:p>
        </p:txBody>
      </p:sp>
    </p:spTree>
    <p:extLst>
      <p:ext uri="{BB962C8B-B14F-4D97-AF65-F5344CB8AC3E}">
        <p14:creationId xmlns:p14="http://schemas.microsoft.com/office/powerpoint/2010/main" val="3638736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exploitation</a:t>
            </a:r>
          </a:p>
        </p:txBody>
      </p:sp>
      <p:sp>
        <p:nvSpPr>
          <p:cNvPr id="3" name="Content Placeholder 2"/>
          <p:cNvSpPr>
            <a:spLocks noGrp="1"/>
          </p:cNvSpPr>
          <p:nvPr>
            <p:ph idx="1"/>
          </p:nvPr>
        </p:nvSpPr>
        <p:spPr/>
        <p:txBody>
          <a:bodyPr>
            <a:normAutofit fontScale="70000" lnSpcReduction="20000"/>
          </a:bodyPr>
          <a:lstStyle/>
          <a:p>
            <a:r>
              <a:rPr lang="en-US" dirty="0"/>
              <a:t>Sexual voyeurism</a:t>
            </a:r>
          </a:p>
          <a:p>
            <a:r>
              <a:rPr lang="en-US" dirty="0"/>
              <a:t>Invading privacy</a:t>
            </a:r>
          </a:p>
          <a:p>
            <a:r>
              <a:rPr lang="en-US" dirty="0"/>
              <a:t>Going beyond the boundaries of consent (such as letting someone hide in a closet to watch you having consensual sex)</a:t>
            </a:r>
          </a:p>
          <a:p>
            <a:r>
              <a:rPr lang="en-US" dirty="0"/>
              <a:t>Video or audio recording of sexual acts or private activities without consent</a:t>
            </a:r>
          </a:p>
          <a:p>
            <a:r>
              <a:rPr lang="en-US" dirty="0"/>
              <a:t>Sharing images without consent</a:t>
            </a:r>
          </a:p>
          <a:p>
            <a:r>
              <a:rPr lang="en-US" dirty="0"/>
              <a:t>Knowingly exposing someone to a sexually transmitted infection (STI) without their knowledge</a:t>
            </a:r>
          </a:p>
          <a:p>
            <a:r>
              <a:rPr lang="en-US" dirty="0"/>
              <a:t>Administering drugs or alcohol to someone without their knowledge </a:t>
            </a:r>
          </a:p>
          <a:p>
            <a:r>
              <a:rPr lang="en-US" dirty="0"/>
              <a:t>Exposing genitals without consent</a:t>
            </a:r>
          </a:p>
        </p:txBody>
      </p:sp>
    </p:spTree>
    <p:extLst>
      <p:ext uri="{BB962C8B-B14F-4D97-AF65-F5344CB8AC3E}">
        <p14:creationId xmlns:p14="http://schemas.microsoft.com/office/powerpoint/2010/main" val="1961455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Dating/Domestic Violence</a:t>
            </a:r>
          </a:p>
        </p:txBody>
      </p:sp>
      <p:sp>
        <p:nvSpPr>
          <p:cNvPr id="3" name="Content Placeholder 2"/>
          <p:cNvSpPr>
            <a:spLocks noGrp="1"/>
          </p:cNvSpPr>
          <p:nvPr>
            <p:ph idx="1"/>
          </p:nvPr>
        </p:nvSpPr>
        <p:spPr/>
        <p:txBody>
          <a:bodyPr/>
          <a:lstStyle/>
          <a:p>
            <a:r>
              <a:rPr lang="en-US" dirty="0"/>
              <a:t>Violence or threat of violence between individuals:</a:t>
            </a:r>
          </a:p>
          <a:p>
            <a:pPr lvl="1"/>
            <a:r>
              <a:rPr lang="en-US" dirty="0"/>
              <a:t>In a personal and private social relationship of a romantic or intimate nature</a:t>
            </a:r>
          </a:p>
          <a:p>
            <a:pPr lvl="1"/>
            <a:r>
              <a:rPr lang="en-US" dirty="0"/>
              <a:t>current or former spouse</a:t>
            </a:r>
          </a:p>
          <a:p>
            <a:pPr lvl="1"/>
            <a:r>
              <a:rPr lang="en-US" dirty="0"/>
              <a:t>Person with whom a child is shared</a:t>
            </a:r>
          </a:p>
          <a:p>
            <a:pPr lvl="1"/>
            <a:r>
              <a:rPr lang="en-US" dirty="0"/>
              <a:t>Person cohabitating</a:t>
            </a:r>
          </a:p>
        </p:txBody>
      </p:sp>
    </p:spTree>
    <p:extLst>
      <p:ext uri="{BB962C8B-B14F-4D97-AF65-F5344CB8AC3E}">
        <p14:creationId xmlns:p14="http://schemas.microsoft.com/office/powerpoint/2010/main" val="4136501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Stalking </a:t>
            </a:r>
          </a:p>
        </p:txBody>
      </p:sp>
      <p:sp>
        <p:nvSpPr>
          <p:cNvPr id="3" name="Content Placeholder 2"/>
          <p:cNvSpPr>
            <a:spLocks noGrp="1"/>
          </p:cNvSpPr>
          <p:nvPr>
            <p:ph idx="1"/>
          </p:nvPr>
        </p:nvSpPr>
        <p:spPr/>
        <p:txBody>
          <a:bodyPr>
            <a:normAutofit/>
          </a:bodyPr>
          <a:lstStyle/>
          <a:p>
            <a:r>
              <a:rPr lang="en-US" dirty="0"/>
              <a:t>Course of conduct that alarms or seriously annoys the person or makes them fear for their safety or that of family or friends</a:t>
            </a:r>
          </a:p>
          <a:p>
            <a:r>
              <a:rPr lang="en-US" dirty="0"/>
              <a:t>Includes cyber-stalking. </a:t>
            </a:r>
          </a:p>
          <a:p>
            <a:r>
              <a:rPr lang="en-US" dirty="0"/>
              <a:t>Intentionally following another person without their consent </a:t>
            </a:r>
          </a:p>
        </p:txBody>
      </p:sp>
    </p:spTree>
    <p:extLst>
      <p:ext uri="{BB962C8B-B14F-4D97-AF65-F5344CB8AC3E}">
        <p14:creationId xmlns:p14="http://schemas.microsoft.com/office/powerpoint/2010/main" val="2811501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Stalking </a:t>
            </a:r>
          </a:p>
        </p:txBody>
      </p:sp>
      <p:sp>
        <p:nvSpPr>
          <p:cNvPr id="3" name="Content Placeholder 2"/>
          <p:cNvSpPr>
            <a:spLocks noGrp="1"/>
          </p:cNvSpPr>
          <p:nvPr>
            <p:ph idx="1"/>
          </p:nvPr>
        </p:nvSpPr>
        <p:spPr/>
        <p:txBody>
          <a:bodyPr>
            <a:normAutofit fontScale="85000" lnSpcReduction="10000"/>
          </a:bodyPr>
          <a:lstStyle/>
          <a:p>
            <a:r>
              <a:rPr lang="en-US" dirty="0"/>
              <a:t>Repeated, unwanted/unsolicited contact</a:t>
            </a:r>
          </a:p>
          <a:p>
            <a:pPr lvl="1"/>
            <a:r>
              <a:rPr lang="en-US" dirty="0"/>
              <a:t>Face-to-face contact</a:t>
            </a:r>
          </a:p>
          <a:p>
            <a:pPr lvl="1"/>
            <a:r>
              <a:rPr lang="en-US" dirty="0"/>
              <a:t>Phone calls</a:t>
            </a:r>
          </a:p>
          <a:p>
            <a:pPr lvl="1"/>
            <a:r>
              <a:rPr lang="en-US" dirty="0"/>
              <a:t>Voice messages</a:t>
            </a:r>
          </a:p>
          <a:p>
            <a:pPr lvl="1"/>
            <a:r>
              <a:rPr lang="en-US" dirty="0"/>
              <a:t>Text messages</a:t>
            </a:r>
          </a:p>
          <a:p>
            <a:pPr lvl="1"/>
            <a:r>
              <a:rPr lang="en-US" dirty="0"/>
              <a:t>Email</a:t>
            </a:r>
          </a:p>
          <a:p>
            <a:pPr lvl="1"/>
            <a:r>
              <a:rPr lang="en-US" dirty="0"/>
              <a:t>Social media use</a:t>
            </a:r>
          </a:p>
          <a:p>
            <a:pPr lvl="1"/>
            <a:r>
              <a:rPr lang="en-US" dirty="0"/>
              <a:t>Unwanted gifts</a:t>
            </a:r>
          </a:p>
          <a:p>
            <a:r>
              <a:rPr lang="en-US" dirty="0"/>
              <a:t>Repeatedly showing up or waiting outside a person’s home, classroom, place of employment, or vehicle</a:t>
            </a:r>
          </a:p>
        </p:txBody>
      </p:sp>
    </p:spTree>
    <p:extLst>
      <p:ext uri="{BB962C8B-B14F-4D97-AF65-F5344CB8AC3E}">
        <p14:creationId xmlns:p14="http://schemas.microsoft.com/office/powerpoint/2010/main" val="404926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happens if sexual misconduct occurs?</a:t>
            </a:r>
          </a:p>
        </p:txBody>
      </p:sp>
      <p:sp>
        <p:nvSpPr>
          <p:cNvPr id="3" name="Content Placeholder 2"/>
          <p:cNvSpPr>
            <a:spLocks noGrp="1"/>
          </p:cNvSpPr>
          <p:nvPr>
            <p:ph idx="1"/>
          </p:nvPr>
        </p:nvSpPr>
        <p:spPr/>
        <p:txBody>
          <a:bodyPr>
            <a:normAutofit fontScale="92500" lnSpcReduction="20000"/>
          </a:bodyPr>
          <a:lstStyle/>
          <a:p>
            <a:r>
              <a:rPr lang="en-US" dirty="0"/>
              <a:t>Report it to HCC</a:t>
            </a:r>
          </a:p>
          <a:p>
            <a:pPr lvl="1"/>
            <a:r>
              <a:rPr lang="en-US" dirty="0"/>
              <a:t>Any employee</a:t>
            </a:r>
          </a:p>
          <a:p>
            <a:pPr lvl="1"/>
            <a:r>
              <a:rPr lang="en-US" dirty="0"/>
              <a:t>Public Safety</a:t>
            </a:r>
          </a:p>
          <a:p>
            <a:pPr lvl="2"/>
            <a:r>
              <a:rPr lang="en-US" dirty="0"/>
              <a:t>443-518-5555</a:t>
            </a:r>
          </a:p>
          <a:p>
            <a:pPr lvl="2"/>
            <a:r>
              <a:rPr lang="en-US" dirty="0"/>
              <a:t>443-518-5500</a:t>
            </a:r>
          </a:p>
          <a:p>
            <a:pPr lvl="1"/>
            <a:r>
              <a:rPr lang="en-US" dirty="0"/>
              <a:t>Title IX Coordinators</a:t>
            </a:r>
          </a:p>
          <a:p>
            <a:r>
              <a:rPr lang="en-US" dirty="0"/>
              <a:t>Report it to police</a:t>
            </a:r>
          </a:p>
          <a:p>
            <a:r>
              <a:rPr lang="en-US" dirty="0"/>
              <a:t>Report it to both</a:t>
            </a:r>
          </a:p>
          <a:p>
            <a:r>
              <a:rPr lang="en-US" dirty="0"/>
              <a:t>Consult with confidential resources</a:t>
            </a:r>
          </a:p>
          <a:p>
            <a:r>
              <a:rPr lang="en-US" dirty="0"/>
              <a:t>Third party reporting</a:t>
            </a:r>
          </a:p>
          <a:p>
            <a:pPr lvl="1"/>
            <a:endParaRPr lang="en-US" dirty="0"/>
          </a:p>
        </p:txBody>
      </p:sp>
    </p:spTree>
    <p:extLst>
      <p:ext uri="{BB962C8B-B14F-4D97-AF65-F5344CB8AC3E}">
        <p14:creationId xmlns:p14="http://schemas.microsoft.com/office/powerpoint/2010/main" val="2298286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 resources</a:t>
            </a:r>
          </a:p>
        </p:txBody>
      </p:sp>
      <p:sp>
        <p:nvSpPr>
          <p:cNvPr id="3" name="Content Placeholder 2"/>
          <p:cNvSpPr>
            <a:spLocks noGrp="1"/>
          </p:cNvSpPr>
          <p:nvPr>
            <p:ph idx="1"/>
          </p:nvPr>
        </p:nvSpPr>
        <p:spPr/>
        <p:txBody>
          <a:bodyPr/>
          <a:lstStyle/>
          <a:p>
            <a:r>
              <a:rPr lang="en-US" dirty="0"/>
              <a:t>HCC Counseling Center or other counseling services</a:t>
            </a:r>
          </a:p>
          <a:p>
            <a:r>
              <a:rPr lang="en-US" dirty="0" err="1"/>
              <a:t>Hopeworks</a:t>
            </a:r>
            <a:endParaRPr lang="en-US" dirty="0"/>
          </a:p>
          <a:p>
            <a:r>
              <a:rPr lang="en-US" dirty="0"/>
              <a:t>Medical staff operating in a medical capacity</a:t>
            </a:r>
          </a:p>
          <a:p>
            <a:endParaRPr lang="en-US" dirty="0"/>
          </a:p>
          <a:p>
            <a:endParaRPr lang="en-US" dirty="0"/>
          </a:p>
        </p:txBody>
      </p:sp>
    </p:spTree>
    <p:extLst>
      <p:ext uri="{BB962C8B-B14F-4D97-AF65-F5344CB8AC3E}">
        <p14:creationId xmlns:p14="http://schemas.microsoft.com/office/powerpoint/2010/main" val="165533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happens if sexual misconduct occurs?</a:t>
            </a:r>
          </a:p>
        </p:txBody>
      </p:sp>
      <p:sp>
        <p:nvSpPr>
          <p:cNvPr id="3" name="Content Placeholder 2"/>
          <p:cNvSpPr>
            <a:spLocks noGrp="1"/>
          </p:cNvSpPr>
          <p:nvPr>
            <p:ph idx="1"/>
          </p:nvPr>
        </p:nvSpPr>
        <p:spPr/>
        <p:txBody>
          <a:bodyPr>
            <a:normAutofit fontScale="62500" lnSpcReduction="20000"/>
          </a:bodyPr>
          <a:lstStyle/>
          <a:p>
            <a:r>
              <a:rPr lang="en-US" dirty="0"/>
              <a:t>Interim Measures</a:t>
            </a:r>
          </a:p>
          <a:p>
            <a:r>
              <a:rPr lang="en-US" dirty="0"/>
              <a:t>Options to address formally or informally</a:t>
            </a:r>
          </a:p>
          <a:p>
            <a:r>
              <a:rPr lang="en-US" dirty="0"/>
              <a:t>Informal options</a:t>
            </a:r>
          </a:p>
          <a:p>
            <a:pPr lvl="1"/>
            <a:r>
              <a:rPr lang="en-US" dirty="0"/>
              <a:t>Continued interim measures</a:t>
            </a:r>
          </a:p>
          <a:p>
            <a:pPr lvl="1"/>
            <a:r>
              <a:rPr lang="en-US" dirty="0"/>
              <a:t>Conversation with student</a:t>
            </a:r>
          </a:p>
          <a:p>
            <a:r>
              <a:rPr lang="en-US" dirty="0"/>
              <a:t>Formal </a:t>
            </a:r>
          </a:p>
          <a:p>
            <a:pPr lvl="1"/>
            <a:r>
              <a:rPr lang="en-US" dirty="0"/>
              <a:t>HCC investigates</a:t>
            </a:r>
          </a:p>
          <a:p>
            <a:pPr lvl="2"/>
            <a:r>
              <a:rPr lang="en-US" dirty="0"/>
              <a:t>Potentially meets with:</a:t>
            </a:r>
          </a:p>
          <a:p>
            <a:pPr lvl="3"/>
            <a:r>
              <a:rPr lang="en-US" dirty="0"/>
              <a:t>Complainant</a:t>
            </a:r>
          </a:p>
          <a:p>
            <a:pPr lvl="3"/>
            <a:r>
              <a:rPr lang="en-US" dirty="0"/>
              <a:t>Respondent</a:t>
            </a:r>
          </a:p>
          <a:p>
            <a:pPr lvl="3"/>
            <a:r>
              <a:rPr lang="en-US" dirty="0"/>
              <a:t>Witnesses</a:t>
            </a:r>
          </a:p>
          <a:p>
            <a:pPr lvl="1"/>
            <a:r>
              <a:rPr lang="en-US" dirty="0"/>
              <a:t>Determination if incident should go to hearing or employee process</a:t>
            </a:r>
          </a:p>
          <a:p>
            <a:pPr lvl="1"/>
            <a:r>
              <a:rPr lang="en-US" dirty="0"/>
              <a:t>Hold hearing or employee process</a:t>
            </a:r>
          </a:p>
          <a:p>
            <a:pPr lvl="1"/>
            <a:r>
              <a:rPr lang="en-US" dirty="0"/>
              <a:t>Deliver outcome including sanctions</a:t>
            </a:r>
          </a:p>
          <a:p>
            <a:pPr lvl="1"/>
            <a:r>
              <a:rPr lang="en-US" dirty="0"/>
              <a:t>Appeal if necessary </a:t>
            </a:r>
          </a:p>
          <a:p>
            <a:endParaRPr lang="en-US" dirty="0"/>
          </a:p>
        </p:txBody>
      </p:sp>
    </p:spTree>
    <p:extLst>
      <p:ext uri="{BB962C8B-B14F-4D97-AF65-F5344CB8AC3E}">
        <p14:creationId xmlns:p14="http://schemas.microsoft.com/office/powerpoint/2010/main" val="1118626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r>
              <a:rPr lang="en-US" dirty="0"/>
              <a:t>What is sexual misconduct?</a:t>
            </a:r>
          </a:p>
          <a:p>
            <a:r>
              <a:rPr lang="en-US" dirty="0"/>
              <a:t>What are HCC’s sexual misconduct policies?</a:t>
            </a:r>
          </a:p>
          <a:p>
            <a:r>
              <a:rPr lang="en-US" dirty="0"/>
              <a:t>What happens if sexual misconduct occurs at HCC?</a:t>
            </a:r>
          </a:p>
          <a:p>
            <a:r>
              <a:rPr lang="en-US" dirty="0"/>
              <a:t>How can we prevent sexual misconduct?</a:t>
            </a:r>
          </a:p>
        </p:txBody>
      </p:sp>
    </p:spTree>
    <p:extLst>
      <p:ext uri="{BB962C8B-B14F-4D97-AF65-F5344CB8AC3E}">
        <p14:creationId xmlns:p14="http://schemas.microsoft.com/office/powerpoint/2010/main" val="1301884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Interim Measures</a:t>
            </a:r>
          </a:p>
        </p:txBody>
      </p:sp>
      <p:sp>
        <p:nvSpPr>
          <p:cNvPr id="3" name="Content Placeholder 2"/>
          <p:cNvSpPr>
            <a:spLocks noGrp="1"/>
          </p:cNvSpPr>
          <p:nvPr>
            <p:ph idx="1"/>
          </p:nvPr>
        </p:nvSpPr>
        <p:spPr/>
        <p:txBody>
          <a:bodyPr>
            <a:normAutofit fontScale="85000" lnSpcReduction="10000"/>
          </a:bodyPr>
          <a:lstStyle/>
          <a:p>
            <a:r>
              <a:rPr lang="en-US" dirty="0"/>
              <a:t>Academic accommodations</a:t>
            </a:r>
          </a:p>
          <a:p>
            <a:r>
              <a:rPr lang="en-US" dirty="0"/>
              <a:t>Assistance in arranging for alternative college employment arrangements or changing work schedules</a:t>
            </a:r>
          </a:p>
          <a:p>
            <a:r>
              <a:rPr lang="en-US" dirty="0"/>
              <a:t>A “no contact” order</a:t>
            </a:r>
          </a:p>
          <a:p>
            <a:r>
              <a:rPr lang="en-US" dirty="0"/>
              <a:t>Providing a public safety escort</a:t>
            </a:r>
          </a:p>
          <a:p>
            <a:r>
              <a:rPr lang="en-US" dirty="0"/>
              <a:t>Assistance identifying an advocate to help secure additional resources</a:t>
            </a:r>
          </a:p>
          <a:p>
            <a:r>
              <a:rPr lang="en-US" dirty="0"/>
              <a:t>Other measures the complainant would like to request</a:t>
            </a:r>
          </a:p>
        </p:txBody>
      </p:sp>
    </p:spTree>
    <p:extLst>
      <p:ext uri="{BB962C8B-B14F-4D97-AF65-F5344CB8AC3E}">
        <p14:creationId xmlns:p14="http://schemas.microsoft.com/office/powerpoint/2010/main" val="1582433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What is your role?</a:t>
            </a:r>
          </a:p>
        </p:txBody>
      </p:sp>
    </p:spTree>
    <p:extLst>
      <p:ext uri="{BB962C8B-B14F-4D97-AF65-F5344CB8AC3E}">
        <p14:creationId xmlns:p14="http://schemas.microsoft.com/office/powerpoint/2010/main" val="677040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Bystander</a:t>
            </a:r>
          </a:p>
        </p:txBody>
      </p:sp>
      <p:sp>
        <p:nvSpPr>
          <p:cNvPr id="4" name="Content Placeholder 2"/>
          <p:cNvSpPr>
            <a:spLocks noGrp="1"/>
          </p:cNvSpPr>
          <p:nvPr/>
        </p:nvSpPr>
        <p:spPr>
          <a:xfrm>
            <a:off x="2286000" y="1295400"/>
            <a:ext cx="8229600" cy="9509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Clr>
                <a:schemeClr val="bg2">
                  <a:lumMod val="50000"/>
                </a:schemeClr>
              </a:buClr>
              <a:buNone/>
            </a:pPr>
            <a:r>
              <a:rPr lang="en-US" b="1" dirty="0">
                <a:solidFill>
                  <a:schemeClr val="bg1"/>
                </a:solidFill>
              </a:rPr>
              <a:t>Someone who is present at an event without participating in it</a:t>
            </a:r>
          </a:p>
        </p:txBody>
      </p:sp>
      <p:sp>
        <p:nvSpPr>
          <p:cNvPr id="5" name="TextBox 9"/>
          <p:cNvSpPr txBox="1"/>
          <p:nvPr/>
        </p:nvSpPr>
        <p:spPr>
          <a:xfrm>
            <a:off x="2362200" y="1731943"/>
            <a:ext cx="6705600"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t>                              </a:t>
            </a:r>
            <a:r>
              <a:rPr lang="en-US" sz="2800" b="1" dirty="0">
                <a:solidFill>
                  <a:schemeClr val="bg1"/>
                </a:solidFill>
              </a:rPr>
              <a:t>with the opportunity to        participate or intervene</a:t>
            </a:r>
          </a:p>
        </p:txBody>
      </p:sp>
      <p:cxnSp>
        <p:nvCxnSpPr>
          <p:cNvPr id="7" name="Straight Connector 6"/>
          <p:cNvCxnSpPr/>
          <p:nvPr/>
        </p:nvCxnSpPr>
        <p:spPr>
          <a:xfrm>
            <a:off x="7772400" y="1600200"/>
            <a:ext cx="1097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38400" y="2057400"/>
            <a:ext cx="2560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2514600" y="2514600"/>
            <a:ext cx="61722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a:solidFill>
                  <a:schemeClr val="bg1"/>
                </a:solidFill>
                <a:latin typeface="+mj-lt"/>
                <a:ea typeface="+mj-ea"/>
                <a:cs typeface="+mj-cs"/>
              </a:defRPr>
            </a:lvl1pPr>
          </a:lstStyle>
          <a:p>
            <a:r>
              <a:rPr lang="en-US" dirty="0"/>
              <a:t>Active Bystander</a:t>
            </a:r>
          </a:p>
        </p:txBody>
      </p:sp>
      <p:sp>
        <p:nvSpPr>
          <p:cNvPr id="11" name="Content Placeholder 2"/>
          <p:cNvSpPr>
            <a:spLocks noGrp="1"/>
          </p:cNvSpPr>
          <p:nvPr/>
        </p:nvSpPr>
        <p:spPr>
          <a:xfrm>
            <a:off x="2362200" y="3429000"/>
            <a:ext cx="8229600" cy="950976"/>
          </a:xfrm>
          <a:prstGeom prst="rect">
            <a:avLst/>
          </a:prstGeom>
        </p:spPr>
        <p:txBody>
          <a:bodyPr vert="horz">
            <a:normAutofit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Clr>
                <a:schemeClr val="bg2">
                  <a:lumMod val="50000"/>
                </a:schemeClr>
              </a:buClr>
              <a:buNone/>
            </a:pPr>
            <a:r>
              <a:rPr lang="en-US" b="1" dirty="0">
                <a:solidFill>
                  <a:schemeClr val="bg1"/>
                </a:solidFill>
              </a:rPr>
              <a:t>Someone who is present at an event and</a:t>
            </a:r>
          </a:p>
          <a:p>
            <a:pPr marL="109728" indent="0">
              <a:buClr>
                <a:schemeClr val="bg2">
                  <a:lumMod val="50000"/>
                </a:schemeClr>
              </a:buClr>
              <a:buNone/>
            </a:pPr>
            <a:r>
              <a:rPr lang="en-US" b="1" dirty="0">
                <a:solidFill>
                  <a:schemeClr val="bg1"/>
                </a:solidFill>
              </a:rPr>
              <a:t>intervenes</a:t>
            </a:r>
          </a:p>
        </p:txBody>
      </p:sp>
    </p:spTree>
    <p:extLst>
      <p:ext uri="{BB962C8B-B14F-4D97-AF65-F5344CB8AC3E}">
        <p14:creationId xmlns:p14="http://schemas.microsoft.com/office/powerpoint/2010/main" val="267329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500"/>
                            </p:stCondLst>
                            <p:childTnLst>
                              <p:par>
                                <p:cTn id="26" presetID="9" presetClass="emph" presetSubtype="0" nodeType="afterEffect">
                                  <p:stCondLst>
                                    <p:cond delay="0"/>
                                  </p:stCondLst>
                                  <p:childTnLst>
                                    <p:set>
                                      <p:cBhvr rctx="PPT">
                                        <p:cTn id="27" dur="indefinite"/>
                                        <p:tgtEl>
                                          <p:spTgt spid="7"/>
                                        </p:tgtEl>
                                        <p:attrNameLst>
                                          <p:attrName>style.opacity</p:attrName>
                                        </p:attrNameLst>
                                      </p:cBhvr>
                                      <p:to>
                                        <p:strVal val="0.25"/>
                                      </p:to>
                                    </p:set>
                                    <p:animEffect filter="image" prLst="opacity: 0.25">
                                      <p:cBhvr rctx="IE">
                                        <p:cTn id="28" dur="indefinite"/>
                                        <p:tgtEl>
                                          <p:spTgt spid="7"/>
                                        </p:tgtEl>
                                      </p:cBhvr>
                                    </p:animEffect>
                                  </p:childTnLst>
                                </p:cTn>
                              </p:par>
                            </p:childTnLst>
                          </p:cTn>
                        </p:par>
                        <p:par>
                          <p:cTn id="29" fill="hold">
                            <p:stCondLst>
                              <p:cond delay="500"/>
                            </p:stCondLst>
                            <p:childTnLst>
                              <p:par>
                                <p:cTn id="30" presetID="9" presetClass="emph" presetSubtype="0" nodeType="afterEffect">
                                  <p:stCondLst>
                                    <p:cond delay="0"/>
                                  </p:stCondLst>
                                  <p:childTnLst>
                                    <p:set>
                                      <p:cBhvr rctx="PPT">
                                        <p:cTn id="31" dur="indefinite"/>
                                        <p:tgtEl>
                                          <p:spTgt spid="9"/>
                                        </p:tgtEl>
                                        <p:attrNameLst>
                                          <p:attrName>style.opacity</p:attrName>
                                        </p:attrNameLst>
                                      </p:cBhvr>
                                      <p:to>
                                        <p:strVal val="0.25"/>
                                      </p:to>
                                    </p:set>
                                    <p:animEffect filter="image" prLst="opacity: 0.25">
                                      <p:cBhvr rctx="IE">
                                        <p:cTn id="32" dur="indefinite"/>
                                        <p:tgtEl>
                                          <p:spTgt spid="9"/>
                                        </p:tgtEl>
                                      </p:cBhvr>
                                    </p:animEffect>
                                  </p:childTnLst>
                                </p:cTn>
                              </p:par>
                            </p:childTnLst>
                          </p:cTn>
                        </p:par>
                        <p:par>
                          <p:cTn id="33" fill="hold">
                            <p:stCondLst>
                              <p:cond delay="500"/>
                            </p:stCondLst>
                            <p:childTnLst>
                              <p:par>
                                <p:cTn id="34" presetID="9" presetClass="emph" presetSubtype="0" grpId="1" nodeType="afterEffect">
                                  <p:stCondLst>
                                    <p:cond delay="0"/>
                                  </p:stCondLst>
                                  <p:childTnLst>
                                    <p:set>
                                      <p:cBhvr rctx="PPT">
                                        <p:cTn id="35" dur="indefinite"/>
                                        <p:tgtEl>
                                          <p:spTgt spid="5"/>
                                        </p:tgtEl>
                                        <p:attrNameLst>
                                          <p:attrName>style.opacity</p:attrName>
                                        </p:attrNameLst>
                                      </p:cBhvr>
                                      <p:to>
                                        <p:strVal val="0.25"/>
                                      </p:to>
                                    </p:set>
                                    <p:animEffect filter="image" prLst="opacity: 0.25">
                                      <p:cBhvr rctx="IE">
                                        <p:cTn id="36" dur="indefinite"/>
                                        <p:tgtEl>
                                          <p:spTgt spid="5"/>
                                        </p:tgtEl>
                                      </p:cBhvr>
                                    </p:animEffect>
                                  </p:childTnLst>
                                </p:cTn>
                              </p:par>
                            </p:childTnLst>
                          </p:cTn>
                        </p:par>
                        <p:par>
                          <p:cTn id="37" fill="hold">
                            <p:stCondLst>
                              <p:cond delay="500"/>
                            </p:stCondLst>
                            <p:childTnLst>
                              <p:par>
                                <p:cTn id="38" presetID="9" presetClass="emph" presetSubtype="0" grpId="0" nodeType="afterEffect">
                                  <p:stCondLst>
                                    <p:cond delay="0"/>
                                  </p:stCondLst>
                                  <p:childTnLst>
                                    <p:set>
                                      <p:cBhvr rctx="PPT">
                                        <p:cTn id="39" dur="indefinite"/>
                                        <p:tgtEl>
                                          <p:spTgt spid="2"/>
                                        </p:tgtEl>
                                        <p:attrNameLst>
                                          <p:attrName>style.opacity</p:attrName>
                                        </p:attrNameLst>
                                      </p:cBhvr>
                                      <p:to>
                                        <p:strVal val="0.25"/>
                                      </p:to>
                                    </p:set>
                                    <p:animEffect filter="image" prLst="opacity: 0.25">
                                      <p:cBhvr rctx="IE">
                                        <p:cTn id="40" dur="indefinite"/>
                                        <p:tgtEl>
                                          <p:spTgt spid="2"/>
                                        </p:tgtEl>
                                      </p:cBhvr>
                                    </p:animEffect>
                                  </p:childTnLst>
                                </p:cTn>
                              </p:par>
                            </p:childTnLst>
                          </p:cTn>
                        </p:par>
                        <p:par>
                          <p:cTn id="41" fill="hold">
                            <p:stCondLst>
                              <p:cond delay="500"/>
                            </p:stCondLst>
                            <p:childTnLst>
                              <p:par>
                                <p:cTn id="42" presetID="9" presetClass="emph" presetSubtype="0" grpId="0" nodeType="afterEffect">
                                  <p:stCondLst>
                                    <p:cond delay="0"/>
                                  </p:stCondLst>
                                  <p:childTnLst>
                                    <p:set>
                                      <p:cBhvr rctx="PPT">
                                        <p:cTn id="43" dur="indefinite"/>
                                        <p:tgtEl>
                                          <p:spTgt spid="4"/>
                                        </p:tgtEl>
                                        <p:attrNameLst>
                                          <p:attrName>style.opacity</p:attrName>
                                        </p:attrNameLst>
                                      </p:cBhvr>
                                      <p:to>
                                        <p:strVal val="0.25"/>
                                      </p:to>
                                    </p:set>
                                    <p:animEffect filter="image" prLst="opacity: 0.25">
                                      <p:cBhvr rctx="IE">
                                        <p:cTn id="44"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5" grpId="1"/>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33121">
            <a:off x="449585" y="2445637"/>
            <a:ext cx="4553116" cy="3906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43388">
            <a:off x="4016758" y="759676"/>
            <a:ext cx="4768655" cy="3467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29814" y="76200"/>
            <a:ext cx="3819572" cy="1754326"/>
          </a:xfrm>
          <a:prstGeom prst="rect">
            <a:avLst/>
          </a:prstGeom>
          <a:solidFill>
            <a:srgbClr val="860038"/>
          </a:solidFill>
        </p:spPr>
        <p:txBody>
          <a:bodyPr wrap="none" lIns="91440" tIns="45720" rIns="91440" bIns="45720">
            <a:spAutoFit/>
          </a:bodyPr>
          <a:lstStyle/>
          <a:p>
            <a:pPr algn="ctr"/>
            <a:r>
              <a:rPr lang="en-US" sz="5400" b="1" dirty="0">
                <a:ln w="1905"/>
                <a:solidFill>
                  <a:schemeClr val="bg1"/>
                </a:solidFill>
                <a:effectLst>
                  <a:innerShdw blurRad="69850" dist="43180" dir="5400000">
                    <a:srgbClr val="000000">
                      <a:alpha val="65000"/>
                    </a:srgbClr>
                  </a:innerShdw>
                </a:effectLst>
              </a:rPr>
              <a:t>Bystander</a:t>
            </a:r>
          </a:p>
          <a:p>
            <a:pPr algn="ctr"/>
            <a:r>
              <a:rPr lang="en-US" sz="5400" b="1" dirty="0">
                <a:ln w="1905"/>
                <a:solidFill>
                  <a:schemeClr val="bg1"/>
                </a:solidFill>
                <a:effectLst>
                  <a:innerShdw blurRad="69850" dist="43180" dir="5400000">
                    <a:srgbClr val="000000">
                      <a:alpha val="65000"/>
                    </a:srgbClr>
                  </a:innerShdw>
                </a:effectLst>
              </a:rPr>
              <a:t>Intervention</a:t>
            </a:r>
          </a:p>
        </p:txBody>
      </p:sp>
    </p:spTree>
    <p:extLst>
      <p:ext uri="{BB962C8B-B14F-4D97-AF65-F5344CB8AC3E}">
        <p14:creationId xmlns:p14="http://schemas.microsoft.com/office/powerpoint/2010/main" val="238660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1000" fill="hold"/>
                                        <p:tgtEl>
                                          <p:spTgt spid="1027"/>
                                        </p:tgtEl>
                                        <p:attrNameLst>
                                          <p:attrName>ppt_w</p:attrName>
                                        </p:attrNameLst>
                                      </p:cBhvr>
                                      <p:tavLst>
                                        <p:tav tm="0">
                                          <p:val>
                                            <p:fltVal val="0"/>
                                          </p:val>
                                        </p:tav>
                                        <p:tav tm="100000">
                                          <p:val>
                                            <p:strVal val="#ppt_w"/>
                                          </p:val>
                                        </p:tav>
                                      </p:tavLst>
                                    </p:anim>
                                    <p:anim calcmode="lin" valueType="num">
                                      <p:cBhvr>
                                        <p:cTn id="15" dur="1000" fill="hold"/>
                                        <p:tgtEl>
                                          <p:spTgt spid="1027"/>
                                        </p:tgtEl>
                                        <p:attrNameLst>
                                          <p:attrName>ppt_h</p:attrName>
                                        </p:attrNameLst>
                                      </p:cBhvr>
                                      <p:tavLst>
                                        <p:tav tm="0">
                                          <p:val>
                                            <p:fltVal val="0"/>
                                          </p:val>
                                        </p:tav>
                                        <p:tav tm="100000">
                                          <p:val>
                                            <p:strVal val="#ppt_h"/>
                                          </p:val>
                                        </p:tav>
                                      </p:tavLst>
                                    </p:anim>
                                    <p:anim calcmode="lin" valueType="num">
                                      <p:cBhvr>
                                        <p:cTn id="16" dur="1000" fill="hold"/>
                                        <p:tgtEl>
                                          <p:spTgt spid="1027"/>
                                        </p:tgtEl>
                                        <p:attrNameLst>
                                          <p:attrName>style.rotation</p:attrName>
                                        </p:attrNameLst>
                                      </p:cBhvr>
                                      <p:tavLst>
                                        <p:tav tm="0">
                                          <p:val>
                                            <p:fltVal val="90"/>
                                          </p:val>
                                        </p:tav>
                                        <p:tav tm="100000">
                                          <p:val>
                                            <p:fltVal val="0"/>
                                          </p:val>
                                        </p:tav>
                                      </p:tavLst>
                                    </p:anim>
                                    <p:animEffect transition="in" filter="fade">
                                      <p:cBhvr>
                                        <p:cTn id="17"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can you do to prevent sexual misconduct?</a:t>
            </a:r>
          </a:p>
        </p:txBody>
      </p:sp>
      <p:sp>
        <p:nvSpPr>
          <p:cNvPr id="3" name="Content Placeholder 2"/>
          <p:cNvSpPr>
            <a:spLocks noGrp="1"/>
          </p:cNvSpPr>
          <p:nvPr>
            <p:ph idx="1"/>
          </p:nvPr>
        </p:nvSpPr>
        <p:spPr/>
        <p:txBody>
          <a:bodyPr/>
          <a:lstStyle/>
          <a:p>
            <a:r>
              <a:rPr lang="en-US" dirty="0"/>
              <a:t>Notice the event</a:t>
            </a:r>
          </a:p>
          <a:p>
            <a:r>
              <a:rPr lang="en-US" dirty="0"/>
              <a:t>Interpret it as potentially a problem</a:t>
            </a:r>
          </a:p>
          <a:p>
            <a:r>
              <a:rPr lang="en-US" dirty="0"/>
              <a:t>Assume responsibility</a:t>
            </a:r>
          </a:p>
          <a:p>
            <a:r>
              <a:rPr lang="en-US" dirty="0"/>
              <a:t>Know how to help</a:t>
            </a:r>
          </a:p>
          <a:p>
            <a:r>
              <a:rPr lang="en-US" dirty="0"/>
              <a:t>Step up and help!</a:t>
            </a:r>
          </a:p>
        </p:txBody>
      </p:sp>
      <p:sp>
        <p:nvSpPr>
          <p:cNvPr id="4" name="TextBox 3"/>
          <p:cNvSpPr txBox="1"/>
          <p:nvPr/>
        </p:nvSpPr>
        <p:spPr>
          <a:xfrm>
            <a:off x="2971800" y="6248400"/>
            <a:ext cx="4953000" cy="646331"/>
          </a:xfrm>
          <a:prstGeom prst="rect">
            <a:avLst/>
          </a:prstGeom>
          <a:noFill/>
        </p:spPr>
        <p:txBody>
          <a:bodyPr wrap="square" rtlCol="0">
            <a:spAutoFit/>
          </a:bodyPr>
          <a:lstStyle/>
          <a:p>
            <a:r>
              <a:rPr lang="en-US" dirty="0"/>
              <a:t>(</a:t>
            </a:r>
            <a:r>
              <a:rPr lang="en-US" dirty="0" err="1"/>
              <a:t>Latane</a:t>
            </a:r>
            <a:r>
              <a:rPr lang="en-US" dirty="0"/>
              <a:t> and Darley, 1968)</a:t>
            </a:r>
          </a:p>
          <a:p>
            <a:endParaRPr lang="en-US" dirty="0"/>
          </a:p>
        </p:txBody>
      </p:sp>
    </p:spTree>
    <p:extLst>
      <p:ext uri="{BB962C8B-B14F-4D97-AF65-F5344CB8AC3E}">
        <p14:creationId xmlns:p14="http://schemas.microsoft.com/office/powerpoint/2010/main" val="1717174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6477000"/>
            <a:ext cx="4953000" cy="646331"/>
          </a:xfrm>
          <a:prstGeom prst="rect">
            <a:avLst/>
          </a:prstGeom>
          <a:noFill/>
        </p:spPr>
        <p:txBody>
          <a:bodyPr wrap="square" rtlCol="0">
            <a:spAutoFit/>
          </a:bodyPr>
          <a:lstStyle/>
          <a:p>
            <a:r>
              <a:rPr lang="en-US" dirty="0"/>
              <a:t>(Green Dot 2.0, 2014)</a:t>
            </a:r>
          </a:p>
          <a:p>
            <a:endParaRPr lang="en-US" dirty="0"/>
          </a:p>
        </p:txBody>
      </p:sp>
      <p:sp>
        <p:nvSpPr>
          <p:cNvPr id="7" name="Rectangle 6"/>
          <p:cNvSpPr/>
          <p:nvPr/>
        </p:nvSpPr>
        <p:spPr>
          <a:xfrm>
            <a:off x="152400" y="838200"/>
            <a:ext cx="1888210" cy="923330"/>
          </a:xfrm>
          <a:prstGeom prst="rect">
            <a:avLst/>
          </a:prstGeom>
          <a:noFill/>
        </p:spPr>
        <p:txBody>
          <a:bodyPr wrap="none" lIns="91440" tIns="45720" rIns="91440" bIns="45720">
            <a:spAutoFit/>
          </a:bodyPr>
          <a:lstStyle/>
          <a:p>
            <a:pPr algn="ctr"/>
            <a:r>
              <a:rPr lang="en-US" sz="5400" b="0" cap="none" spc="0" dirty="0">
                <a:ln w="18415" cmpd="sng">
                  <a:noFill/>
                  <a:prstDash val="solid"/>
                </a:ln>
                <a:solidFill>
                  <a:srgbClr val="860038"/>
                </a:solidFill>
                <a:effectLst>
                  <a:outerShdw blurRad="63500" dir="3600000" algn="tl" rotWithShape="0">
                    <a:srgbClr val="000000">
                      <a:alpha val="70000"/>
                    </a:srgbClr>
                  </a:outerShdw>
                </a:effectLst>
              </a:rPr>
              <a:t>Direct</a:t>
            </a:r>
          </a:p>
        </p:txBody>
      </p:sp>
      <p:sp>
        <p:nvSpPr>
          <p:cNvPr id="8" name="Rectangle 7"/>
          <p:cNvSpPr/>
          <p:nvPr/>
        </p:nvSpPr>
        <p:spPr>
          <a:xfrm>
            <a:off x="5867400" y="1952602"/>
            <a:ext cx="2338269" cy="923330"/>
          </a:xfrm>
          <a:prstGeom prst="rect">
            <a:avLst/>
          </a:prstGeom>
          <a:noFill/>
        </p:spPr>
        <p:txBody>
          <a:bodyPr wrap="none" lIns="91440" tIns="45720" rIns="91440" bIns="45720">
            <a:spAutoFit/>
          </a:bodyPr>
          <a:lstStyle/>
          <a:p>
            <a:pPr algn="ctr"/>
            <a:r>
              <a:rPr lang="en-US" sz="5400" b="0" cap="none" spc="0" dirty="0">
                <a:ln w="18415" cmpd="sng">
                  <a:noFill/>
                  <a:prstDash val="solid"/>
                </a:ln>
                <a:solidFill>
                  <a:srgbClr val="860038"/>
                </a:solidFill>
                <a:effectLst>
                  <a:outerShdw blurRad="63500" dir="3600000" algn="tl" rotWithShape="0">
                    <a:srgbClr val="000000">
                      <a:alpha val="70000"/>
                    </a:srgbClr>
                  </a:outerShdw>
                </a:effectLst>
              </a:rPr>
              <a:t>Distract</a:t>
            </a:r>
          </a:p>
        </p:txBody>
      </p:sp>
      <p:sp>
        <p:nvSpPr>
          <p:cNvPr id="9" name="Rectangle 8"/>
          <p:cNvSpPr/>
          <p:nvPr/>
        </p:nvSpPr>
        <p:spPr>
          <a:xfrm>
            <a:off x="152400" y="3505200"/>
            <a:ext cx="2534476" cy="923330"/>
          </a:xfrm>
          <a:prstGeom prst="rect">
            <a:avLst/>
          </a:prstGeom>
          <a:noFill/>
        </p:spPr>
        <p:txBody>
          <a:bodyPr wrap="none" lIns="91440" tIns="45720" rIns="91440" bIns="45720">
            <a:spAutoFit/>
          </a:bodyPr>
          <a:lstStyle/>
          <a:p>
            <a:pPr algn="ctr"/>
            <a:r>
              <a:rPr lang="en-US" sz="5400" b="0" cap="none" spc="0" dirty="0">
                <a:ln w="18415" cmpd="sng">
                  <a:noFill/>
                  <a:prstDash val="solid"/>
                </a:ln>
                <a:solidFill>
                  <a:srgbClr val="860038"/>
                </a:solidFill>
                <a:effectLst>
                  <a:outerShdw blurRad="63500" dir="3600000" algn="tl" rotWithShape="0">
                    <a:srgbClr val="000000">
                      <a:alpha val="70000"/>
                    </a:srgbClr>
                  </a:outerShdw>
                </a:effectLst>
              </a:rPr>
              <a:t>Delegate</a:t>
            </a:r>
          </a:p>
        </p:txBody>
      </p:sp>
      <p:pic>
        <p:nvPicPr>
          <p:cNvPr id="3074" name="Picture 2" descr="tina fey stop calm down cool it you need to cool i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752600"/>
            <a:ext cx="3981831" cy="17520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als teamwor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5737" y="4429124"/>
            <a:ext cx="3343873" cy="2047876"/>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11430" y="76200"/>
            <a:ext cx="915543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860038"/>
                </a:solidFill>
              </a:rPr>
              <a:t>Know how to help…</a:t>
            </a:r>
          </a:p>
        </p:txBody>
      </p:sp>
      <p:cxnSp>
        <p:nvCxnSpPr>
          <p:cNvPr id="13" name="Straight Connector 12"/>
          <p:cNvCxnSpPr/>
          <p:nvPr/>
        </p:nvCxnSpPr>
        <p:spPr>
          <a:xfrm>
            <a:off x="-11430" y="914400"/>
            <a:ext cx="9155430" cy="0"/>
          </a:xfrm>
          <a:prstGeom prst="line">
            <a:avLst/>
          </a:prstGeom>
          <a:ln w="41275">
            <a:solidFill>
              <a:srgbClr val="860038"/>
            </a:solidFill>
          </a:ln>
        </p:spPr>
        <p:style>
          <a:lnRef idx="1">
            <a:schemeClr val="accent1"/>
          </a:lnRef>
          <a:fillRef idx="0">
            <a:schemeClr val="accent1"/>
          </a:fillRef>
          <a:effectRef idx="0">
            <a:schemeClr val="accent1"/>
          </a:effectRef>
          <a:fontRef idx="minor">
            <a:schemeClr val="tx1"/>
          </a:fontRef>
        </p:style>
      </p:cxnSp>
      <p:pic>
        <p:nvPicPr>
          <p:cNvPr id="3078" name="Picture 6" descr="http://i.imgur.com/z0jLJ4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962277"/>
            <a:ext cx="3837857" cy="2674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5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grpId="1" nodeType="clickEffect">
                                  <p:stCondLst>
                                    <p:cond delay="0"/>
                                  </p:stCondLst>
                                  <p:childTnLst>
                                    <p:set>
                                      <p:cBhvr rctx="PPT">
                                        <p:cTn id="14" dur="indefinite"/>
                                        <p:tgtEl>
                                          <p:spTgt spid="7"/>
                                        </p:tgtEl>
                                        <p:attrNameLst>
                                          <p:attrName>style.opacity</p:attrName>
                                        </p:attrNameLst>
                                      </p:cBhvr>
                                      <p:to>
                                        <p:strVal val="0.25"/>
                                      </p:to>
                                    </p:set>
                                    <p:animEffect filter="image" prLst="opacity: 0.25">
                                      <p:cBhvr rctx="IE">
                                        <p:cTn id="15" dur="indefinite"/>
                                        <p:tgtEl>
                                          <p:spTgt spid="7"/>
                                        </p:tgtEl>
                                      </p:cBhvr>
                                    </p:animEffect>
                                  </p:childTnLst>
                                </p:cTn>
                              </p:par>
                              <p:par>
                                <p:cTn id="16" presetID="9" presetClass="emph" presetSubtype="0" nodeType="withEffect">
                                  <p:stCondLst>
                                    <p:cond delay="0"/>
                                  </p:stCondLst>
                                  <p:childTnLst>
                                    <p:set>
                                      <p:cBhvr rctx="PPT">
                                        <p:cTn id="17" dur="indefinite"/>
                                        <p:tgtEl>
                                          <p:spTgt spid="3074"/>
                                        </p:tgtEl>
                                        <p:attrNameLst>
                                          <p:attrName>style.opacity</p:attrName>
                                        </p:attrNameLst>
                                      </p:cBhvr>
                                      <p:to>
                                        <p:strVal val="0.25"/>
                                      </p:to>
                                    </p:set>
                                    <p:animEffect filter="image" prLst="opacity: 0.25">
                                      <p:cBhvr rctx="IE">
                                        <p:cTn id="18" dur="indefinite"/>
                                        <p:tgtEl>
                                          <p:spTgt spid="3074"/>
                                        </p:tgtEl>
                                      </p:cBhvr>
                                    </p:animEffect>
                                  </p:childTnLst>
                                </p:cTn>
                              </p:par>
                              <p:par>
                                <p:cTn id="19" presetID="10"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500"/>
                                        <p:tgtEl>
                                          <p:spTgt spid="307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076"/>
                                        </p:tgtEl>
                                        <p:attrNameLst>
                                          <p:attrName>style.opacity</p:attrName>
                                        </p:attrNameLst>
                                      </p:cBhvr>
                                      <p:to>
                                        <p:strVal val="0.25"/>
                                      </p:to>
                                    </p:set>
                                    <p:animEffect filter="image" prLst="opacity: 0.25">
                                      <p:cBhvr rctx="IE">
                                        <p:cTn id="29" dur="indefinite"/>
                                        <p:tgtEl>
                                          <p:spTgt spid="3076"/>
                                        </p:tgtEl>
                                      </p:cBhvr>
                                    </p:animEffect>
                                  </p:childTnLst>
                                </p:cTn>
                              </p:par>
                              <p:par>
                                <p:cTn id="30" presetID="9" presetClass="emph" presetSubtype="0" grpId="1" nodeType="withEffect">
                                  <p:stCondLst>
                                    <p:cond delay="0"/>
                                  </p:stCondLst>
                                  <p:childTnLst>
                                    <p:set>
                                      <p:cBhvr rctx="PPT">
                                        <p:cTn id="31" dur="indefinite"/>
                                        <p:tgtEl>
                                          <p:spTgt spid="9"/>
                                        </p:tgtEl>
                                        <p:attrNameLst>
                                          <p:attrName>style.opacity</p:attrName>
                                        </p:attrNameLst>
                                      </p:cBhvr>
                                      <p:to>
                                        <p:strVal val="0.25"/>
                                      </p:to>
                                    </p:set>
                                    <p:animEffect filter="image" prLst="opacity: 0.25">
                                      <p:cBhvr rctx="IE">
                                        <p:cTn id="32" dur="indefinite"/>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3078"/>
                                        </p:tgtEl>
                                        <p:attrNameLst>
                                          <p:attrName>style.visibility</p:attrName>
                                        </p:attrNameLst>
                                      </p:cBhvr>
                                      <p:to>
                                        <p:strVal val="visible"/>
                                      </p:to>
                                    </p:set>
                                    <p:animEffect transition="in" filter="fade">
                                      <p:cBhvr>
                                        <p:cTn id="38" dur="500"/>
                                        <p:tgtEl>
                                          <p:spTgt spid="307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mph" presetSubtype="0" grpId="2" nodeType="clickEffect">
                                  <p:stCondLst>
                                    <p:cond delay="0"/>
                                  </p:stCondLst>
                                  <p:childTnLst>
                                    <p:set>
                                      <p:cBhvr rctx="PPT">
                                        <p:cTn id="42" dur="indefinite"/>
                                        <p:tgtEl>
                                          <p:spTgt spid="7"/>
                                        </p:tgtEl>
                                        <p:attrNameLst>
                                          <p:attrName>style.opacity</p:attrName>
                                        </p:attrNameLst>
                                      </p:cBhvr>
                                      <p:to>
                                        <p:strVal val="0.99"/>
                                      </p:to>
                                    </p:set>
                                    <p:animEffect filter="image" prLst="opacity: 0.99">
                                      <p:cBhvr rctx="IE">
                                        <p:cTn id="43" dur="indefinite"/>
                                        <p:tgtEl>
                                          <p:spTgt spid="7"/>
                                        </p:tgtEl>
                                      </p:cBhvr>
                                    </p:animEffect>
                                  </p:childTnLst>
                                </p:cTn>
                              </p:par>
                              <p:par>
                                <p:cTn id="44" presetID="9" presetClass="emph" presetSubtype="0" nodeType="withEffect">
                                  <p:stCondLst>
                                    <p:cond delay="0"/>
                                  </p:stCondLst>
                                  <p:childTnLst>
                                    <p:set>
                                      <p:cBhvr rctx="PPT">
                                        <p:cTn id="45" dur="indefinite"/>
                                        <p:tgtEl>
                                          <p:spTgt spid="3074"/>
                                        </p:tgtEl>
                                        <p:attrNameLst>
                                          <p:attrName>style.opacity</p:attrName>
                                        </p:attrNameLst>
                                      </p:cBhvr>
                                      <p:to>
                                        <p:strVal val="0.99"/>
                                      </p:to>
                                    </p:set>
                                    <p:animEffect filter="image" prLst="opacity: 0.99">
                                      <p:cBhvr rctx="IE">
                                        <p:cTn id="46" dur="indefinite"/>
                                        <p:tgtEl>
                                          <p:spTgt spid="3074"/>
                                        </p:tgtEl>
                                      </p:cBhvr>
                                    </p:animEffect>
                                  </p:childTnLst>
                                </p:cTn>
                              </p:par>
                              <p:par>
                                <p:cTn id="47" presetID="9" presetClass="emph" presetSubtype="0" nodeType="withEffect">
                                  <p:stCondLst>
                                    <p:cond delay="0"/>
                                  </p:stCondLst>
                                  <p:childTnLst>
                                    <p:set>
                                      <p:cBhvr rctx="PPT">
                                        <p:cTn id="48" dur="indefinite"/>
                                        <p:tgtEl>
                                          <p:spTgt spid="3076"/>
                                        </p:tgtEl>
                                        <p:attrNameLst>
                                          <p:attrName>style.opacity</p:attrName>
                                        </p:attrNameLst>
                                      </p:cBhvr>
                                      <p:to>
                                        <p:strVal val="0.99"/>
                                      </p:to>
                                    </p:set>
                                    <p:animEffect filter="image" prLst="opacity: 0.99">
                                      <p:cBhvr rctx="IE">
                                        <p:cTn id="49" dur="indefinite"/>
                                        <p:tgtEl>
                                          <p:spTgt spid="3076"/>
                                        </p:tgtEl>
                                      </p:cBhvr>
                                    </p:animEffect>
                                  </p:childTnLst>
                                </p:cTn>
                              </p:par>
                              <p:par>
                                <p:cTn id="50" presetID="9" presetClass="emph" presetSubtype="0" grpId="2" nodeType="withEffect">
                                  <p:stCondLst>
                                    <p:cond delay="0"/>
                                  </p:stCondLst>
                                  <p:childTnLst>
                                    <p:set>
                                      <p:cBhvr rctx="PPT">
                                        <p:cTn id="51" dur="indefinite"/>
                                        <p:tgtEl>
                                          <p:spTgt spid="9"/>
                                        </p:tgtEl>
                                        <p:attrNameLst>
                                          <p:attrName>style.opacity</p:attrName>
                                        </p:attrNameLst>
                                      </p:cBhvr>
                                      <p:to>
                                        <p:strVal val="0.99"/>
                                      </p:to>
                                    </p:set>
                                    <p:animEffect filter="image" prLst="opacity: 0.99">
                                      <p:cBhvr rctx="IE">
                                        <p:cTn id="52" dur="indefinite"/>
                                        <p:tgtEl>
                                          <p:spTgt spid="9"/>
                                        </p:tgtEl>
                                      </p:cBhvr>
                                    </p:animEffect>
                                  </p:childTnLst>
                                </p:cTn>
                              </p:par>
                              <p:par>
                                <p:cTn id="53" presetID="9" presetClass="emph" presetSubtype="0" grpId="1" nodeType="withEffect">
                                  <p:stCondLst>
                                    <p:cond delay="0"/>
                                  </p:stCondLst>
                                  <p:childTnLst>
                                    <p:set>
                                      <p:cBhvr rctx="PPT">
                                        <p:cTn id="54" dur="indefinite"/>
                                        <p:tgtEl>
                                          <p:spTgt spid="8"/>
                                        </p:tgtEl>
                                        <p:attrNameLst>
                                          <p:attrName>style.opacity</p:attrName>
                                        </p:attrNameLst>
                                      </p:cBhvr>
                                      <p:to>
                                        <p:strVal val="0.99"/>
                                      </p:to>
                                    </p:set>
                                    <p:animEffect filter="image" prLst="opacity: 0.99">
                                      <p:cBhvr rctx="IE">
                                        <p:cTn id="55" dur="indefinite"/>
                                        <p:tgtEl>
                                          <p:spTgt spid="8"/>
                                        </p:tgtEl>
                                      </p:cBhvr>
                                    </p:animEffect>
                                  </p:childTnLst>
                                </p:cTn>
                              </p:par>
                              <p:par>
                                <p:cTn id="56" presetID="9" presetClass="emph" presetSubtype="0" nodeType="withEffect">
                                  <p:stCondLst>
                                    <p:cond delay="0"/>
                                  </p:stCondLst>
                                  <p:childTnLst>
                                    <p:set>
                                      <p:cBhvr rctx="PPT">
                                        <p:cTn id="57" dur="indefinite"/>
                                        <p:tgtEl>
                                          <p:spTgt spid="3078"/>
                                        </p:tgtEl>
                                        <p:attrNameLst>
                                          <p:attrName>style.opacity</p:attrName>
                                        </p:attrNameLst>
                                      </p:cBhvr>
                                      <p:to>
                                        <p:strVal val="0.99"/>
                                      </p:to>
                                    </p:set>
                                    <p:animEffect filter="image" prLst="opacity: 0.99">
                                      <p:cBhvr rctx="IE">
                                        <p:cTn id="58" dur="indefinite"/>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9" grpId="0"/>
      <p:bldP spid="9" grpId="1"/>
      <p:bldP spid="9"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You’re sitting in the café with a group of friends, and a man comes up to a woman in the group and says “I saw you walking across campus, and that ass is fine. Oh the things I would do”</a:t>
            </a:r>
          </a:p>
          <a:p>
            <a:endParaRPr lang="en-US" dirty="0"/>
          </a:p>
          <a:p>
            <a:pPr marL="514350" indent="-514350">
              <a:buFont typeface="+mj-lt"/>
              <a:buAutoNum type="arabicPeriod"/>
            </a:pPr>
            <a:r>
              <a:rPr lang="en-US" dirty="0"/>
              <a:t>Direct: Tell the man to knock it off.</a:t>
            </a:r>
          </a:p>
          <a:p>
            <a:pPr marL="514350" indent="-514350">
              <a:buFont typeface="+mj-lt"/>
              <a:buAutoNum type="arabicPeriod"/>
            </a:pPr>
            <a:r>
              <a:rPr lang="en-US" dirty="0"/>
              <a:t>Direct: Ask the woman if she is comfortable with the comments.</a:t>
            </a:r>
          </a:p>
          <a:p>
            <a:pPr marL="514350" indent="-514350">
              <a:buFont typeface="+mj-lt"/>
              <a:buAutoNum type="arabicPeriod"/>
            </a:pPr>
            <a:r>
              <a:rPr lang="en-US" dirty="0"/>
              <a:t>Delegate: Ask the man’s friends to get the man to stop</a:t>
            </a:r>
          </a:p>
          <a:p>
            <a:pPr marL="514350" indent="-514350">
              <a:buFont typeface="+mj-lt"/>
              <a:buAutoNum type="arabicPeriod"/>
            </a:pPr>
            <a:r>
              <a:rPr lang="en-US" dirty="0"/>
              <a:t>Distract: Say “Ermahgerd that test I just had was so hard.”</a:t>
            </a:r>
          </a:p>
        </p:txBody>
      </p:sp>
    </p:spTree>
    <p:extLst>
      <p:ext uri="{BB962C8B-B14F-4D97-AF65-F5344CB8AC3E}">
        <p14:creationId xmlns:p14="http://schemas.microsoft.com/office/powerpoint/2010/main" val="2335487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a:t>
            </a:r>
          </a:p>
        </p:txBody>
      </p:sp>
      <p:sp>
        <p:nvSpPr>
          <p:cNvPr id="3" name="Content Placeholder 2"/>
          <p:cNvSpPr>
            <a:spLocks noGrp="1"/>
          </p:cNvSpPr>
          <p:nvPr>
            <p:ph idx="1"/>
          </p:nvPr>
        </p:nvSpPr>
        <p:spPr/>
        <p:txBody>
          <a:bodyPr>
            <a:noAutofit/>
          </a:bodyPr>
          <a:lstStyle/>
          <a:p>
            <a:pPr marL="0" indent="0">
              <a:buNone/>
            </a:pPr>
            <a:r>
              <a:rPr lang="en-US" sz="2200" dirty="0"/>
              <a:t>You’re walking across the quad, and you see a couple arguing.  One person is cornering their partner by Duncan hall, yelling and not letting them leave.</a:t>
            </a:r>
          </a:p>
          <a:p>
            <a:pPr marL="0" indent="0">
              <a:buNone/>
            </a:pPr>
            <a:endParaRPr lang="en-US" sz="2200" dirty="0"/>
          </a:p>
          <a:p>
            <a:pPr marL="338138" indent="-296863">
              <a:buFont typeface="+mj-lt"/>
              <a:buAutoNum type="arabicPeriod"/>
            </a:pPr>
            <a:r>
              <a:rPr lang="en-US" sz="2200" dirty="0"/>
              <a:t>Direct: Go up to the couple and ask if everything is okay.</a:t>
            </a:r>
          </a:p>
          <a:p>
            <a:pPr marL="338138" indent="-296863">
              <a:buFont typeface="+mj-lt"/>
              <a:buAutoNum type="arabicPeriod"/>
            </a:pPr>
            <a:r>
              <a:rPr lang="en-US" sz="2200" dirty="0"/>
              <a:t>Delegate: Get your more confident, stronger friend to go up and intervene.</a:t>
            </a:r>
          </a:p>
          <a:p>
            <a:pPr marL="338138" indent="-296863">
              <a:buFont typeface="+mj-lt"/>
              <a:buAutoNum type="arabicPeriod"/>
            </a:pPr>
            <a:r>
              <a:rPr lang="en-US" sz="2200" dirty="0"/>
              <a:t>Delegate: Call public safety.</a:t>
            </a:r>
          </a:p>
          <a:p>
            <a:pPr marL="338138" indent="-296863">
              <a:buFont typeface="+mj-lt"/>
              <a:buAutoNum type="arabicPeriod"/>
            </a:pPr>
            <a:r>
              <a:rPr lang="en-US" sz="2200" dirty="0"/>
              <a:t>Distract: Walk by them, trip and drop your books.</a:t>
            </a:r>
          </a:p>
          <a:p>
            <a:pPr marL="338138" indent="-296863">
              <a:buFont typeface="+mj-lt"/>
              <a:buAutoNum type="arabicPeriod"/>
            </a:pPr>
            <a:r>
              <a:rPr lang="en-US" sz="2200" dirty="0"/>
              <a:t>Distract: Walk up and ask them where the library is</a:t>
            </a:r>
          </a:p>
        </p:txBody>
      </p:sp>
    </p:spTree>
    <p:extLst>
      <p:ext uri="{BB962C8B-B14F-4D97-AF65-F5344CB8AC3E}">
        <p14:creationId xmlns:p14="http://schemas.microsoft.com/office/powerpoint/2010/main" val="552328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a:bodyPr>
          <a:lstStyle/>
          <a:p>
            <a:r>
              <a:rPr lang="en-US" dirty="0"/>
              <a:t>Howardcc.edu/</a:t>
            </a:r>
            <a:r>
              <a:rPr lang="en-US" dirty="0" err="1"/>
              <a:t>titleix</a:t>
            </a:r>
            <a:endParaRPr lang="en-US" dirty="0"/>
          </a:p>
          <a:p>
            <a:r>
              <a:rPr lang="en-US" dirty="0"/>
              <a:t>Student Handbook</a:t>
            </a:r>
          </a:p>
          <a:p>
            <a:r>
              <a:rPr lang="en-US" dirty="0" err="1"/>
              <a:t>Hopeworks</a:t>
            </a:r>
            <a:endParaRPr lang="en-US" dirty="0"/>
          </a:p>
          <a:p>
            <a:pPr lvl="1"/>
            <a:r>
              <a:rPr lang="en-US" u="sng" dirty="0">
                <a:solidFill>
                  <a:schemeClr val="bg2"/>
                </a:solidFill>
              </a:rPr>
              <a:t>www.wearehopeworks.org</a:t>
            </a:r>
          </a:p>
          <a:p>
            <a:r>
              <a:rPr lang="en-US" dirty="0"/>
              <a:t>Title IX Coordinators</a:t>
            </a:r>
          </a:p>
        </p:txBody>
      </p:sp>
    </p:spTree>
    <p:extLst>
      <p:ext uri="{BB962C8B-B14F-4D97-AF65-F5344CB8AC3E}">
        <p14:creationId xmlns:p14="http://schemas.microsoft.com/office/powerpoint/2010/main" val="67085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lstStyle/>
          <a:p>
            <a:r>
              <a:rPr lang="en-US" dirty="0"/>
              <a:t>Title IX Coordinators</a:t>
            </a:r>
          </a:p>
          <a:p>
            <a:pPr lvl="1"/>
            <a:r>
              <a:rPr lang="en-US" dirty="0"/>
              <a:t>Dr. Cynthia </a:t>
            </a:r>
            <a:r>
              <a:rPr lang="en-US" dirty="0" err="1"/>
              <a:t>Peterka</a:t>
            </a:r>
            <a:endParaRPr lang="en-US" dirty="0"/>
          </a:p>
          <a:p>
            <a:pPr lvl="1"/>
            <a:r>
              <a:rPr lang="en-US" dirty="0"/>
              <a:t>David Jordan</a:t>
            </a:r>
          </a:p>
          <a:p>
            <a:r>
              <a:rPr lang="en-US" dirty="0"/>
              <a:t>Title IX Deputy Coordinators</a:t>
            </a:r>
          </a:p>
          <a:p>
            <a:pPr lvl="1"/>
            <a:r>
              <a:rPr lang="en-US" dirty="0"/>
              <a:t>Dr. </a:t>
            </a:r>
            <a:r>
              <a:rPr lang="en-US" dirty="0" err="1"/>
              <a:t>Llatetra</a:t>
            </a:r>
            <a:r>
              <a:rPr lang="en-US" dirty="0"/>
              <a:t> Esters</a:t>
            </a:r>
          </a:p>
          <a:p>
            <a:pPr lvl="1"/>
            <a:r>
              <a:rPr lang="en-US" dirty="0"/>
              <a:t>David Tiscione</a:t>
            </a:r>
          </a:p>
        </p:txBody>
      </p:sp>
    </p:spTree>
    <p:extLst>
      <p:ext uri="{BB962C8B-B14F-4D97-AF65-F5344CB8AC3E}">
        <p14:creationId xmlns:p14="http://schemas.microsoft.com/office/powerpoint/2010/main" val="68435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this happen?</a:t>
            </a:r>
          </a:p>
        </p:txBody>
      </p:sp>
      <p:sp>
        <p:nvSpPr>
          <p:cNvPr id="3" name="Content Placeholder 2"/>
          <p:cNvSpPr>
            <a:spLocks noGrp="1"/>
          </p:cNvSpPr>
          <p:nvPr>
            <p:ph idx="1"/>
          </p:nvPr>
        </p:nvSpPr>
        <p:spPr>
          <a:xfrm>
            <a:off x="2514600" y="1219200"/>
            <a:ext cx="6172200" cy="4906963"/>
          </a:xfrm>
        </p:spPr>
        <p:txBody>
          <a:bodyPr>
            <a:normAutofit fontScale="62500" lnSpcReduction="20000"/>
          </a:bodyPr>
          <a:lstStyle/>
          <a:p>
            <a:r>
              <a:rPr lang="en-US" dirty="0">
                <a:latin typeface="Cambria Math" panose="02040503050406030204" pitchFamily="18" charset="0"/>
                <a:ea typeface="Cambria Math" panose="02040503050406030204" pitchFamily="18" charset="0"/>
              </a:rPr>
              <a:t>On college campuses – we know that </a:t>
            </a:r>
            <a:r>
              <a:rPr lang="en-US" b="1" dirty="0">
                <a:latin typeface="Cambria Math" panose="02040503050406030204" pitchFamily="18" charset="0"/>
                <a:ea typeface="Cambria Math" panose="02040503050406030204" pitchFamily="18" charset="0"/>
              </a:rPr>
              <a:t>1 in 5 </a:t>
            </a:r>
            <a:r>
              <a:rPr lang="en-US" dirty="0">
                <a:latin typeface="Cambria Math" panose="02040503050406030204" pitchFamily="18" charset="0"/>
                <a:ea typeface="Cambria Math" panose="02040503050406030204" pitchFamily="18" charset="0"/>
              </a:rPr>
              <a:t>women will experience sexual assault.</a:t>
            </a:r>
          </a:p>
          <a:p>
            <a:endParaRPr lang="en-US" dirty="0">
              <a:latin typeface="Cambria Math" panose="02040503050406030204" pitchFamily="18" charset="0"/>
              <a:ea typeface="Cambria Math" panose="02040503050406030204" pitchFamily="18" charset="0"/>
            </a:endParaRPr>
          </a:p>
          <a:p>
            <a:r>
              <a:rPr lang="en-US" dirty="0">
                <a:latin typeface="Cambria Math" panose="02040503050406030204" pitchFamily="18" charset="0"/>
                <a:ea typeface="Cambria Math" panose="02040503050406030204" pitchFamily="18" charset="0"/>
              </a:rPr>
              <a:t>Before the age of 18, between </a:t>
            </a:r>
            <a:r>
              <a:rPr lang="en-US" b="1" dirty="0">
                <a:latin typeface="Cambria Math" panose="02040503050406030204" pitchFamily="18" charset="0"/>
                <a:ea typeface="Cambria Math" panose="02040503050406030204" pitchFamily="18" charset="0"/>
              </a:rPr>
              <a:t>1 in 6 </a:t>
            </a:r>
            <a:r>
              <a:rPr lang="en-US" dirty="0">
                <a:latin typeface="Cambria Math" panose="02040503050406030204" pitchFamily="18" charset="0"/>
                <a:ea typeface="Cambria Math" panose="02040503050406030204" pitchFamily="18" charset="0"/>
              </a:rPr>
              <a:t>and </a:t>
            </a:r>
            <a:r>
              <a:rPr lang="en-US" b="1" dirty="0">
                <a:latin typeface="Cambria Math" panose="02040503050406030204" pitchFamily="18" charset="0"/>
                <a:ea typeface="Cambria Math" panose="02040503050406030204" pitchFamily="18" charset="0"/>
              </a:rPr>
              <a:t>1 in 20 </a:t>
            </a:r>
            <a:r>
              <a:rPr lang="en-US" dirty="0">
                <a:latin typeface="Cambria Math" panose="02040503050406030204" pitchFamily="18" charset="0"/>
                <a:ea typeface="Cambria Math" panose="02040503050406030204" pitchFamily="18" charset="0"/>
              </a:rPr>
              <a:t>boys will experience sexual abuse.</a:t>
            </a:r>
          </a:p>
          <a:p>
            <a:endParaRPr lang="en-US" dirty="0">
              <a:latin typeface="Cambria Math" panose="02040503050406030204" pitchFamily="18" charset="0"/>
              <a:ea typeface="Cambria Math" panose="02040503050406030204" pitchFamily="18" charset="0"/>
            </a:endParaRPr>
          </a:p>
          <a:p>
            <a:r>
              <a:rPr lang="en-US" dirty="0">
                <a:latin typeface="Cambria Math" panose="02040503050406030204" pitchFamily="18" charset="0"/>
                <a:ea typeface="Cambria Math" panose="02040503050406030204" pitchFamily="18" charset="0"/>
              </a:rPr>
              <a:t>Women have a </a:t>
            </a:r>
            <a:r>
              <a:rPr lang="en-US" b="1" dirty="0">
                <a:latin typeface="Cambria Math" panose="02040503050406030204" pitchFamily="18" charset="0"/>
                <a:ea typeface="Cambria Math" panose="02040503050406030204" pitchFamily="18" charset="0"/>
              </a:rPr>
              <a:t>1 in 3 </a:t>
            </a:r>
            <a:r>
              <a:rPr lang="en-US" dirty="0">
                <a:latin typeface="Cambria Math" panose="02040503050406030204" pitchFamily="18" charset="0"/>
                <a:ea typeface="Cambria Math" panose="02040503050406030204" pitchFamily="18" charset="0"/>
              </a:rPr>
              <a:t>chance of experiencing interpersonal violence in their lifetimes.</a:t>
            </a:r>
          </a:p>
          <a:p>
            <a:endParaRPr lang="en-US" dirty="0">
              <a:latin typeface="Cambria Math" panose="02040503050406030204" pitchFamily="18" charset="0"/>
              <a:ea typeface="Cambria Math" panose="02040503050406030204" pitchFamily="18" charset="0"/>
            </a:endParaRPr>
          </a:p>
          <a:p>
            <a:r>
              <a:rPr lang="en-US" b="1" dirty="0">
                <a:latin typeface="Cambria Math" panose="02040503050406030204" pitchFamily="18" charset="0"/>
                <a:ea typeface="Cambria Math" panose="02040503050406030204" pitchFamily="18" charset="0"/>
              </a:rPr>
              <a:t>1 in 4 </a:t>
            </a:r>
            <a:r>
              <a:rPr lang="en-US" dirty="0">
                <a:latin typeface="Cambria Math" panose="02040503050406030204" pitchFamily="18" charset="0"/>
                <a:ea typeface="Cambria Math" panose="02040503050406030204" pitchFamily="18" charset="0"/>
              </a:rPr>
              <a:t>men reported experiencing sexual violence in their lifetime.</a:t>
            </a:r>
          </a:p>
          <a:p>
            <a:endParaRPr lang="en-US" dirty="0">
              <a:latin typeface="Cambria Math" panose="02040503050406030204" pitchFamily="18" charset="0"/>
              <a:ea typeface="Cambria Math" panose="02040503050406030204" pitchFamily="18" charset="0"/>
            </a:endParaRPr>
          </a:p>
          <a:p>
            <a:r>
              <a:rPr lang="en-US" b="1" dirty="0">
                <a:latin typeface="Cambria Math" panose="02040503050406030204" pitchFamily="18" charset="0"/>
                <a:ea typeface="Cambria Math" panose="02040503050406030204" pitchFamily="18" charset="0"/>
              </a:rPr>
              <a:t>1 in 6 </a:t>
            </a:r>
            <a:r>
              <a:rPr lang="en-US" dirty="0">
                <a:latin typeface="Cambria Math" panose="02040503050406030204" pitchFamily="18" charset="0"/>
                <a:ea typeface="Cambria Math" panose="02040503050406030204" pitchFamily="18" charset="0"/>
              </a:rPr>
              <a:t>women and </a:t>
            </a:r>
            <a:r>
              <a:rPr lang="en-US" b="1" dirty="0">
                <a:latin typeface="Cambria Math" panose="02040503050406030204" pitchFamily="18" charset="0"/>
                <a:ea typeface="Cambria Math" panose="02040503050406030204" pitchFamily="18" charset="0"/>
              </a:rPr>
              <a:t>1 in 19 </a:t>
            </a:r>
            <a:r>
              <a:rPr lang="en-US" dirty="0">
                <a:latin typeface="Cambria Math" panose="02040503050406030204" pitchFamily="18" charset="0"/>
                <a:ea typeface="Cambria Math" panose="02040503050406030204" pitchFamily="18" charset="0"/>
              </a:rPr>
              <a:t>men experience stalking</a:t>
            </a:r>
          </a:p>
          <a:p>
            <a:endParaRPr lang="en-US" dirty="0">
              <a:latin typeface="Cambria Math" panose="02040503050406030204" pitchFamily="18" charset="0"/>
              <a:ea typeface="Cambria Math" panose="02040503050406030204" pitchFamily="18" charset="0"/>
            </a:endParaRPr>
          </a:p>
          <a:p>
            <a:r>
              <a:rPr lang="en-US" dirty="0">
                <a:latin typeface="Cambria Math" panose="02040503050406030204" pitchFamily="18" charset="0"/>
                <a:ea typeface="Cambria Math" panose="02040503050406030204" pitchFamily="18" charset="0"/>
              </a:rPr>
              <a:t>Sexual assault rates for </a:t>
            </a:r>
            <a:r>
              <a:rPr lang="en-US" b="1" dirty="0">
                <a:latin typeface="Cambria Math" panose="02040503050406030204" pitchFamily="18" charset="0"/>
                <a:ea typeface="Cambria Math" panose="02040503050406030204" pitchFamily="18" charset="0"/>
              </a:rPr>
              <a:t>LGBTQ </a:t>
            </a:r>
            <a:r>
              <a:rPr lang="en-US" dirty="0">
                <a:latin typeface="Cambria Math" panose="02040503050406030204" pitchFamily="18" charset="0"/>
                <a:ea typeface="Cambria Math" panose="02040503050406030204" pitchFamily="18" charset="0"/>
              </a:rPr>
              <a:t>individuals and people of color are equal to or higher than the general population</a:t>
            </a:r>
          </a:p>
        </p:txBody>
      </p:sp>
      <p:sp>
        <p:nvSpPr>
          <p:cNvPr id="4" name="TextBox 3"/>
          <p:cNvSpPr txBox="1"/>
          <p:nvPr/>
        </p:nvSpPr>
        <p:spPr>
          <a:xfrm>
            <a:off x="2971800" y="6248400"/>
            <a:ext cx="4953000" cy="646331"/>
          </a:xfrm>
          <a:prstGeom prst="rect">
            <a:avLst/>
          </a:prstGeom>
          <a:noFill/>
        </p:spPr>
        <p:txBody>
          <a:bodyPr wrap="square" rtlCol="0">
            <a:spAutoFit/>
          </a:bodyPr>
          <a:lstStyle/>
          <a:p>
            <a:r>
              <a:rPr lang="en-US" dirty="0"/>
              <a:t>(Green Dot 2.0, 2014)</a:t>
            </a:r>
          </a:p>
          <a:p>
            <a:endParaRPr lang="en-US" dirty="0"/>
          </a:p>
        </p:txBody>
      </p:sp>
    </p:spTree>
    <p:extLst>
      <p:ext uri="{BB962C8B-B14F-4D97-AF65-F5344CB8AC3E}">
        <p14:creationId xmlns:p14="http://schemas.microsoft.com/office/powerpoint/2010/main" val="1723835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contact information</a:t>
            </a:r>
          </a:p>
        </p:txBody>
      </p:sp>
      <p:sp>
        <p:nvSpPr>
          <p:cNvPr id="3" name="Content Placeholder 2"/>
          <p:cNvSpPr>
            <a:spLocks noGrp="1"/>
          </p:cNvSpPr>
          <p:nvPr>
            <p:ph idx="1"/>
          </p:nvPr>
        </p:nvSpPr>
        <p:spPr/>
        <p:txBody>
          <a:bodyPr/>
          <a:lstStyle/>
          <a:p>
            <a:r>
              <a:rPr lang="en-US" dirty="0"/>
              <a:t>David Tiscione</a:t>
            </a:r>
          </a:p>
          <a:p>
            <a:pPr lvl="1"/>
            <a:r>
              <a:rPr lang="en-US" dirty="0"/>
              <a:t>443-518-4809</a:t>
            </a:r>
          </a:p>
          <a:p>
            <a:pPr lvl="1"/>
            <a:r>
              <a:rPr lang="en-US"/>
              <a:t>dtiscione@howardcc.edu</a:t>
            </a:r>
          </a:p>
        </p:txBody>
      </p:sp>
    </p:spTree>
    <p:extLst>
      <p:ext uri="{BB962C8B-B14F-4D97-AF65-F5344CB8AC3E}">
        <p14:creationId xmlns:p14="http://schemas.microsoft.com/office/powerpoint/2010/main" val="594696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sexual misconduct?</a:t>
            </a:r>
          </a:p>
        </p:txBody>
      </p:sp>
      <p:sp>
        <p:nvSpPr>
          <p:cNvPr id="3" name="Content Placeholder 2"/>
          <p:cNvSpPr>
            <a:spLocks noGrp="1"/>
          </p:cNvSpPr>
          <p:nvPr>
            <p:ph idx="1"/>
          </p:nvPr>
        </p:nvSpPr>
        <p:spPr/>
        <p:txBody>
          <a:bodyPr>
            <a:normAutofit lnSpcReduction="10000"/>
          </a:bodyPr>
          <a:lstStyle/>
          <a:p>
            <a:pPr marL="0" indent="0">
              <a:buNone/>
            </a:pPr>
            <a:r>
              <a:rPr lang="en-US" dirty="0"/>
              <a:t>Title IX:</a:t>
            </a:r>
          </a:p>
          <a:p>
            <a:pPr marL="0" indent="0">
              <a:buNone/>
            </a:pPr>
            <a:endParaRPr lang="en-US" dirty="0"/>
          </a:p>
          <a:p>
            <a:pPr marL="0" indent="0">
              <a:buNone/>
            </a:pPr>
            <a:r>
              <a:rPr lang="en-US" dirty="0"/>
              <a:t>No person in the United States shall, on the basis of sex, be excluded from participation in, be denied the benefits of, or be subjected to discrimination under any education program or activity receiving Federal financial assistance</a:t>
            </a:r>
          </a:p>
        </p:txBody>
      </p:sp>
      <p:sp>
        <p:nvSpPr>
          <p:cNvPr id="4" name="TextBox 3"/>
          <p:cNvSpPr txBox="1"/>
          <p:nvPr/>
        </p:nvSpPr>
        <p:spPr>
          <a:xfrm>
            <a:off x="2971800" y="6248400"/>
            <a:ext cx="4953000" cy="646331"/>
          </a:xfrm>
          <a:prstGeom prst="rect">
            <a:avLst/>
          </a:prstGeom>
          <a:noFill/>
        </p:spPr>
        <p:txBody>
          <a:bodyPr wrap="square" rtlCol="0">
            <a:spAutoFit/>
          </a:bodyPr>
          <a:lstStyle/>
          <a:p>
            <a:r>
              <a:rPr lang="en-US" dirty="0"/>
              <a:t>(Title IX of the Education Amendments of 1972)</a:t>
            </a:r>
          </a:p>
          <a:p>
            <a:endParaRPr lang="en-US" dirty="0"/>
          </a:p>
        </p:txBody>
      </p:sp>
    </p:spTree>
    <p:extLst>
      <p:ext uri="{BB962C8B-B14F-4D97-AF65-F5344CB8AC3E}">
        <p14:creationId xmlns:p14="http://schemas.microsoft.com/office/powerpoint/2010/main" val="200439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sexual misconduct?</a:t>
            </a:r>
          </a:p>
        </p:txBody>
      </p:sp>
      <p:sp>
        <p:nvSpPr>
          <p:cNvPr id="3" name="Content Placeholder 2"/>
          <p:cNvSpPr>
            <a:spLocks noGrp="1"/>
          </p:cNvSpPr>
          <p:nvPr>
            <p:ph idx="1"/>
          </p:nvPr>
        </p:nvSpPr>
        <p:spPr/>
        <p:txBody>
          <a:bodyPr/>
          <a:lstStyle/>
          <a:p>
            <a:r>
              <a:rPr lang="en-US" dirty="0"/>
              <a:t>Title IX:</a:t>
            </a:r>
          </a:p>
          <a:p>
            <a:pPr lvl="1"/>
            <a:r>
              <a:rPr lang="en-US" dirty="0"/>
              <a:t>Prohibits discrimination on the basis of sex</a:t>
            </a:r>
          </a:p>
          <a:p>
            <a:pPr lvl="1"/>
            <a:r>
              <a:rPr lang="en-US" dirty="0"/>
              <a:t>Prohibits sexual misconduct and harassment</a:t>
            </a:r>
          </a:p>
          <a:p>
            <a:pPr lvl="1"/>
            <a:r>
              <a:rPr lang="en-US" dirty="0"/>
              <a:t>Sex can include gender identity</a:t>
            </a:r>
          </a:p>
        </p:txBody>
      </p:sp>
    </p:spTree>
    <p:extLst>
      <p:ext uri="{BB962C8B-B14F-4D97-AF65-F5344CB8AC3E}">
        <p14:creationId xmlns:p14="http://schemas.microsoft.com/office/powerpoint/2010/main" val="1807677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sexual misconduct?</a:t>
            </a:r>
          </a:p>
        </p:txBody>
      </p:sp>
      <p:sp>
        <p:nvSpPr>
          <p:cNvPr id="3" name="Content Placeholder 2"/>
          <p:cNvSpPr>
            <a:spLocks noGrp="1"/>
          </p:cNvSpPr>
          <p:nvPr>
            <p:ph idx="1"/>
          </p:nvPr>
        </p:nvSpPr>
        <p:spPr/>
        <p:txBody>
          <a:bodyPr/>
          <a:lstStyle/>
          <a:p>
            <a:r>
              <a:rPr lang="en-US" dirty="0"/>
              <a:t>Sexual Harassment</a:t>
            </a:r>
          </a:p>
          <a:p>
            <a:r>
              <a:rPr lang="en-US" dirty="0"/>
              <a:t>Sexual Assault</a:t>
            </a:r>
          </a:p>
          <a:p>
            <a:r>
              <a:rPr lang="en-US" dirty="0"/>
              <a:t>Sexual Exploitation</a:t>
            </a:r>
          </a:p>
          <a:p>
            <a:r>
              <a:rPr lang="en-US" dirty="0"/>
              <a:t>Dating/Domestic Violence</a:t>
            </a:r>
          </a:p>
          <a:p>
            <a:r>
              <a:rPr lang="en-US" dirty="0"/>
              <a:t>Stalking</a:t>
            </a:r>
          </a:p>
        </p:txBody>
      </p:sp>
    </p:spTree>
    <p:extLst>
      <p:ext uri="{BB962C8B-B14F-4D97-AF65-F5344CB8AC3E}">
        <p14:creationId xmlns:p14="http://schemas.microsoft.com/office/powerpoint/2010/main" val="3376849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Harassment </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Any unwelcome sexual advance, unwelcome request for sexual favors, or other unwelcome verbal or physical conduct of a sexual nature when: </a:t>
            </a:r>
          </a:p>
          <a:p>
            <a:pPr marL="514350" indent="-514350">
              <a:buAutoNum type="arabicParenBoth"/>
            </a:pPr>
            <a:r>
              <a:rPr lang="en-US" dirty="0"/>
              <a:t>Quid pro quo</a:t>
            </a:r>
          </a:p>
          <a:p>
            <a:pPr marL="514350" indent="-514350">
              <a:buAutoNum type="arabicParenBoth"/>
            </a:pPr>
            <a:r>
              <a:rPr lang="en-US" dirty="0"/>
              <a:t>Has the purpose or effect of creating a hostile environment or unreasonably interfering with an individual’s work or academic performance</a:t>
            </a:r>
          </a:p>
        </p:txBody>
      </p:sp>
    </p:spTree>
    <p:extLst>
      <p:ext uri="{BB962C8B-B14F-4D97-AF65-F5344CB8AC3E}">
        <p14:creationId xmlns:p14="http://schemas.microsoft.com/office/powerpoint/2010/main" val="1572011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Examples of Sexual Harassment</a:t>
            </a:r>
          </a:p>
        </p:txBody>
      </p:sp>
      <p:sp>
        <p:nvSpPr>
          <p:cNvPr id="3" name="Content Placeholder 2"/>
          <p:cNvSpPr>
            <a:spLocks noGrp="1"/>
          </p:cNvSpPr>
          <p:nvPr>
            <p:ph idx="1"/>
          </p:nvPr>
        </p:nvSpPr>
        <p:spPr/>
        <p:txBody>
          <a:bodyPr/>
          <a:lstStyle/>
          <a:p>
            <a:r>
              <a:rPr lang="en-US" dirty="0"/>
              <a:t>Verbal harassment or abuse</a:t>
            </a:r>
          </a:p>
          <a:p>
            <a:r>
              <a:rPr lang="en-US" dirty="0"/>
              <a:t>Pressure for sexual activity</a:t>
            </a:r>
          </a:p>
          <a:p>
            <a:r>
              <a:rPr lang="en-US" dirty="0"/>
              <a:t>Unwelcome touching</a:t>
            </a:r>
          </a:p>
          <a:p>
            <a:r>
              <a:rPr lang="en-US" dirty="0"/>
              <a:t>Quid pro quo</a:t>
            </a:r>
          </a:p>
          <a:p>
            <a:r>
              <a:rPr lang="en-US" dirty="0"/>
              <a:t>Displaying or sending explicit images or using explicit language</a:t>
            </a:r>
          </a:p>
          <a:p>
            <a:r>
              <a:rPr lang="en-US" dirty="0"/>
              <a:t>Threatening to commit a violation of sexual misconduct </a:t>
            </a:r>
          </a:p>
        </p:txBody>
      </p:sp>
    </p:spTree>
    <p:extLst>
      <p:ext uri="{BB962C8B-B14F-4D97-AF65-F5344CB8AC3E}">
        <p14:creationId xmlns:p14="http://schemas.microsoft.com/office/powerpoint/2010/main" val="839246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Assault</a:t>
            </a:r>
          </a:p>
        </p:txBody>
      </p:sp>
      <p:sp>
        <p:nvSpPr>
          <p:cNvPr id="3" name="Content Placeholder 2"/>
          <p:cNvSpPr>
            <a:spLocks noGrp="1"/>
          </p:cNvSpPr>
          <p:nvPr>
            <p:ph idx="1"/>
          </p:nvPr>
        </p:nvSpPr>
        <p:spPr/>
        <p:txBody>
          <a:bodyPr/>
          <a:lstStyle/>
          <a:p>
            <a:r>
              <a:rPr lang="en-US" dirty="0"/>
              <a:t>Any type of sexual contact or behavior that occurs without the explicit consent of the recipient</a:t>
            </a:r>
          </a:p>
          <a:p>
            <a:pPr lvl="1"/>
            <a:r>
              <a:rPr lang="en-US" dirty="0"/>
              <a:t>Incest</a:t>
            </a:r>
          </a:p>
          <a:p>
            <a:pPr lvl="1"/>
            <a:r>
              <a:rPr lang="en-US" dirty="0"/>
              <a:t>Non-consensual sexual contact</a:t>
            </a:r>
          </a:p>
          <a:p>
            <a:pPr lvl="2"/>
            <a:r>
              <a:rPr lang="en-US" dirty="0"/>
              <a:t>Touching of intimate body parts</a:t>
            </a:r>
          </a:p>
          <a:p>
            <a:pPr lvl="1"/>
            <a:r>
              <a:rPr lang="en-US" dirty="0"/>
              <a:t>Non-consensual sexual intercourse</a:t>
            </a:r>
          </a:p>
          <a:p>
            <a:pPr lvl="2"/>
            <a:r>
              <a:rPr lang="en-US" dirty="0"/>
              <a:t>Penetration</a:t>
            </a:r>
          </a:p>
        </p:txBody>
      </p:sp>
    </p:spTree>
    <p:extLst>
      <p:ext uri="{BB962C8B-B14F-4D97-AF65-F5344CB8AC3E}">
        <p14:creationId xmlns:p14="http://schemas.microsoft.com/office/powerpoint/2010/main" val="601987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CC_Simple">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23862</TotalTime>
  <Words>2100</Words>
  <Application>Microsoft Office PowerPoint</Application>
  <PresentationFormat>On-screen Show (4:3)</PresentationFormat>
  <Paragraphs>248</Paragraphs>
  <Slides>30</Slides>
  <Notes>28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Cambria Math</vt:lpstr>
      <vt:lpstr>Georgia</vt:lpstr>
      <vt:lpstr>Goudy Old Style</vt:lpstr>
      <vt:lpstr>Office Theme</vt:lpstr>
      <vt:lpstr>Preventing Sexual Misconduct at HCC: What are the policies and what is your role?</vt:lpstr>
      <vt:lpstr>Overview</vt:lpstr>
      <vt:lpstr>Where does this happen?</vt:lpstr>
      <vt:lpstr>What is sexual misconduct?</vt:lpstr>
      <vt:lpstr>What is sexual misconduct?</vt:lpstr>
      <vt:lpstr>What is sexual misconduct?</vt:lpstr>
      <vt:lpstr>Sexual Harassment </vt:lpstr>
      <vt:lpstr>Examples of Sexual Harassment</vt:lpstr>
      <vt:lpstr>Sexual Assault</vt:lpstr>
      <vt:lpstr>Consent</vt:lpstr>
      <vt:lpstr>PowerPoint Presentation</vt:lpstr>
      <vt:lpstr>Sexual exploitation</vt:lpstr>
      <vt:lpstr>Sexual exploitation</vt:lpstr>
      <vt:lpstr>Dating/Domestic Violence</vt:lpstr>
      <vt:lpstr>Stalking </vt:lpstr>
      <vt:lpstr>Stalking </vt:lpstr>
      <vt:lpstr>What happens if sexual misconduct occurs?</vt:lpstr>
      <vt:lpstr>Confidential resources</vt:lpstr>
      <vt:lpstr>What happens if sexual misconduct occurs?</vt:lpstr>
      <vt:lpstr>Interim Measures</vt:lpstr>
      <vt:lpstr>What is your role?</vt:lpstr>
      <vt:lpstr>Bystander</vt:lpstr>
      <vt:lpstr>PowerPoint Presentation</vt:lpstr>
      <vt:lpstr>What can you do to prevent sexual misconduct?</vt:lpstr>
      <vt:lpstr>PowerPoint Presentation</vt:lpstr>
      <vt:lpstr>What would you do?</vt:lpstr>
      <vt:lpstr>What would you do?</vt:lpstr>
      <vt:lpstr>Resources</vt:lpstr>
      <vt:lpstr>Resources</vt:lpstr>
      <vt:lpstr>My contact information</vt:lpstr>
    </vt:vector>
  </TitlesOfParts>
  <Company>Howard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HCC</dc:creator>
  <cp:lastModifiedBy>Johnson, Zakia</cp:lastModifiedBy>
  <cp:revision>55</cp:revision>
  <cp:lastPrinted>2018-01-22T22:43:07Z</cp:lastPrinted>
  <dcterms:created xsi:type="dcterms:W3CDTF">2011-02-02T21:45:29Z</dcterms:created>
  <dcterms:modified xsi:type="dcterms:W3CDTF">2022-01-24T16:21:44Z</dcterms:modified>
</cp:coreProperties>
</file>