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handoutMasterIdLst>
    <p:handoutMasterId r:id="rId21"/>
  </p:handoutMasterIdLst>
  <p:sldIdLst>
    <p:sldId id="256" r:id="rId2"/>
    <p:sldId id="257" r:id="rId3"/>
    <p:sldId id="285" r:id="rId4"/>
    <p:sldId id="258" r:id="rId5"/>
    <p:sldId id="260" r:id="rId6"/>
    <p:sldId id="261" r:id="rId7"/>
    <p:sldId id="262" r:id="rId8"/>
    <p:sldId id="263" r:id="rId9"/>
    <p:sldId id="264" r:id="rId10"/>
    <p:sldId id="286" r:id="rId11"/>
    <p:sldId id="283" r:id="rId12"/>
    <p:sldId id="284" r:id="rId13"/>
    <p:sldId id="268" r:id="rId14"/>
    <p:sldId id="287" r:id="rId15"/>
    <p:sldId id="270" r:id="rId16"/>
    <p:sldId id="271" r:id="rId17"/>
    <p:sldId id="272" r:id="rId18"/>
    <p:sldId id="282"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0" autoAdjust="0"/>
    <p:restoredTop sz="65116" autoAdjust="0"/>
  </p:normalViewPr>
  <p:slideViewPr>
    <p:cSldViewPr snapToGrid="0">
      <p:cViewPr varScale="1">
        <p:scale>
          <a:sx n="70" d="100"/>
          <a:sy n="70" d="100"/>
        </p:scale>
        <p:origin x="9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200"/>
            </a:lvl1pPr>
          </a:lstStyle>
          <a:p>
            <a:fld id="{46CCDCB3-A557-46D2-BCAB-50A98D56C6E1}" type="datetimeFigureOut">
              <a:rPr lang="en-US" smtClean="0"/>
              <a:t>1/20/19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200"/>
            </a:lvl1pPr>
          </a:lstStyle>
          <a:p>
            <a:fld id="{E0E0003B-3376-4090-82C8-66E4A0D90CD3}" type="slidenum">
              <a:rPr lang="en-US" smtClean="0"/>
              <a:t>‹#›</a:t>
            </a:fld>
            <a:endParaRPr lang="en-US"/>
          </a:p>
        </p:txBody>
      </p:sp>
    </p:spTree>
    <p:extLst>
      <p:ext uri="{BB962C8B-B14F-4D97-AF65-F5344CB8AC3E}">
        <p14:creationId xmlns:p14="http://schemas.microsoft.com/office/powerpoint/2010/main" val="527545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200"/>
            </a:lvl1pPr>
          </a:lstStyle>
          <a:p>
            <a:fld id="{F171F08D-8978-4313-BDFB-AF93156CFC17}" type="datetimeFigureOut">
              <a:rPr lang="en-US" smtClean="0"/>
              <a:t>1/20/19</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200"/>
            </a:lvl1pPr>
          </a:lstStyle>
          <a:p>
            <a:fld id="{BBA6498E-BC4A-41EC-A090-210179835EA9}" type="slidenum">
              <a:rPr lang="en-US" smtClean="0"/>
              <a:t>‹#›</a:t>
            </a:fld>
            <a:endParaRPr lang="en-US"/>
          </a:p>
        </p:txBody>
      </p:sp>
    </p:spTree>
    <p:extLst>
      <p:ext uri="{BB962C8B-B14F-4D97-AF65-F5344CB8AC3E}">
        <p14:creationId xmlns:p14="http://schemas.microsoft.com/office/powerpoint/2010/main" val="404715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A6498E-BC4A-41EC-A090-210179835EA9}" type="slidenum">
              <a:rPr lang="en-US" smtClean="0"/>
              <a:t>1</a:t>
            </a:fld>
            <a:endParaRPr lang="en-US"/>
          </a:p>
        </p:txBody>
      </p:sp>
    </p:spTree>
    <p:extLst>
      <p:ext uri="{BB962C8B-B14F-4D97-AF65-F5344CB8AC3E}">
        <p14:creationId xmlns:p14="http://schemas.microsoft.com/office/powerpoint/2010/main" val="27748845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10</a:t>
            </a:fld>
            <a:endParaRPr lang="en-US"/>
          </a:p>
        </p:txBody>
      </p:sp>
    </p:spTree>
    <p:extLst>
      <p:ext uri="{BB962C8B-B14F-4D97-AF65-F5344CB8AC3E}">
        <p14:creationId xmlns:p14="http://schemas.microsoft.com/office/powerpoint/2010/main" val="3762399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JW</a:t>
            </a:r>
          </a:p>
        </p:txBody>
      </p:sp>
      <p:sp>
        <p:nvSpPr>
          <p:cNvPr id="4" name="Slide Number Placeholder 3"/>
          <p:cNvSpPr>
            <a:spLocks noGrp="1"/>
          </p:cNvSpPr>
          <p:nvPr>
            <p:ph type="sldNum" sz="quarter" idx="10"/>
          </p:nvPr>
        </p:nvSpPr>
        <p:spPr/>
        <p:txBody>
          <a:bodyPr/>
          <a:lstStyle/>
          <a:p>
            <a:fld id="{5389A5B9-5996-46B0-ACDF-DA0149767BF6}" type="slidenum">
              <a:rPr lang="en-US" smtClean="0"/>
              <a:t>11</a:t>
            </a:fld>
            <a:endParaRPr lang="en-US"/>
          </a:p>
        </p:txBody>
      </p:sp>
    </p:spTree>
    <p:extLst>
      <p:ext uri="{BB962C8B-B14F-4D97-AF65-F5344CB8AC3E}">
        <p14:creationId xmlns:p14="http://schemas.microsoft.com/office/powerpoint/2010/main" val="2155526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9EDFCA-04B9-4BBF-8A63-27CA3DFD6AE6}"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42800681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Sexual Harassment- Any unwelcome sexual advance, unwelcome request for sexual favors, or other unwelcome verbal or physical conduct of a sexual nature when: </a:t>
            </a:r>
          </a:p>
          <a:p>
            <a:pPr marL="524091" indent="-524091">
              <a:buAutoNum type="arabicParenBoth"/>
            </a:pPr>
            <a:r>
              <a:rPr lang="en-US" sz="1100" dirty="0"/>
              <a:t>Quid quo pro</a:t>
            </a:r>
          </a:p>
          <a:p>
            <a:pPr marL="524091" indent="-524091">
              <a:buAutoNum type="arabicParenBoth"/>
            </a:pPr>
            <a:r>
              <a:rPr lang="en-US" sz="1100" dirty="0"/>
              <a:t>Has the purpose or effect of unreasonably interfering with an individual’s work or academic performance</a:t>
            </a:r>
          </a:p>
          <a:p>
            <a:endParaRPr lang="en-US" sz="1100" dirty="0"/>
          </a:p>
          <a:p>
            <a:r>
              <a:rPr lang="en-US" sz="1100" dirty="0"/>
              <a:t>Sexual Assault- Any type of sexual contact or behavior that occurs without the explicit consent of the recipient</a:t>
            </a:r>
          </a:p>
          <a:p>
            <a:pPr lvl="1"/>
            <a:r>
              <a:rPr lang="en-US" sz="1100" dirty="0"/>
              <a:t>Non-consensual sexual contact</a:t>
            </a:r>
          </a:p>
          <a:p>
            <a:pPr lvl="2"/>
            <a:r>
              <a:rPr lang="en-US" sz="1100" dirty="0"/>
              <a:t>Touching of intimate body parts</a:t>
            </a:r>
          </a:p>
          <a:p>
            <a:pPr lvl="1"/>
            <a:r>
              <a:rPr lang="en-US" sz="1100" dirty="0"/>
              <a:t>Non-consensual sexual intercourse</a:t>
            </a:r>
          </a:p>
          <a:p>
            <a:pPr lvl="2"/>
            <a:r>
              <a:rPr lang="en-US" sz="1100" dirty="0"/>
              <a:t>Penetration</a:t>
            </a:r>
          </a:p>
          <a:p>
            <a:r>
              <a:rPr lang="en-US" sz="1100" dirty="0"/>
              <a:t>Consent</a:t>
            </a:r>
          </a:p>
          <a:p>
            <a:r>
              <a:rPr lang="en-US" sz="1100" dirty="0"/>
              <a:t>Permission to act through words or actions</a:t>
            </a:r>
          </a:p>
          <a:p>
            <a:r>
              <a:rPr lang="en-US" sz="1100" dirty="0"/>
              <a:t>Clear, voluntary, mutually understood, for each act</a:t>
            </a:r>
          </a:p>
          <a:p>
            <a:r>
              <a:rPr lang="en-US" sz="1100" dirty="0"/>
              <a:t>Active not passive</a:t>
            </a:r>
          </a:p>
          <a:p>
            <a:r>
              <a:rPr lang="en-US" sz="1100" dirty="0"/>
              <a:t>Given freely, no use of force or coercion</a:t>
            </a:r>
          </a:p>
          <a:p>
            <a:r>
              <a:rPr lang="en-US" sz="1100" dirty="0"/>
              <a:t>Knowingly, cannot be under 16 or incapacitated</a:t>
            </a:r>
          </a:p>
          <a:p>
            <a:r>
              <a:rPr lang="en-US" sz="1100" dirty="0"/>
              <a:t>Specific- permission for each activity</a:t>
            </a:r>
          </a:p>
          <a:p>
            <a:endParaRPr lang="en-US" sz="1100" dirty="0"/>
          </a:p>
          <a:p>
            <a:r>
              <a:rPr lang="en-US" sz="1100" dirty="0"/>
              <a:t>Sexual Exploitation- Taking non-consensual or abusive sexual advantage of another to benefit anyone other than the person being exploited</a:t>
            </a:r>
          </a:p>
          <a:p>
            <a:endParaRPr lang="en-US" sz="1100" dirty="0"/>
          </a:p>
          <a:p>
            <a:endParaRPr lang="en-US" sz="1100" dirty="0"/>
          </a:p>
        </p:txBody>
      </p:sp>
      <p:sp>
        <p:nvSpPr>
          <p:cNvPr id="4" name="Slide Number Placeholder 3"/>
          <p:cNvSpPr>
            <a:spLocks noGrp="1"/>
          </p:cNvSpPr>
          <p:nvPr>
            <p:ph type="sldNum" sz="quarter" idx="10"/>
          </p:nvPr>
        </p:nvSpPr>
        <p:spPr/>
        <p:txBody>
          <a:bodyPr/>
          <a:lstStyle/>
          <a:p>
            <a:fld id="{BBA6498E-BC4A-41EC-A090-210179835EA9}"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6091172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15</a:t>
            </a:fld>
            <a:endParaRPr lang="en-US"/>
          </a:p>
        </p:txBody>
      </p:sp>
    </p:spTree>
    <p:extLst>
      <p:ext uri="{BB962C8B-B14F-4D97-AF65-F5344CB8AC3E}">
        <p14:creationId xmlns:p14="http://schemas.microsoft.com/office/powerpoint/2010/main" val="4099993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16</a:t>
            </a:fld>
            <a:endParaRPr lang="en-US"/>
          </a:p>
        </p:txBody>
      </p:sp>
    </p:spTree>
    <p:extLst>
      <p:ext uri="{BB962C8B-B14F-4D97-AF65-F5344CB8AC3E}">
        <p14:creationId xmlns:p14="http://schemas.microsoft.com/office/powerpoint/2010/main" val="28311681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A6498E-BC4A-41EC-A090-210179835EA9}" type="slidenum">
              <a:rPr lang="en-US" smtClean="0"/>
              <a:t>17</a:t>
            </a:fld>
            <a:endParaRPr lang="en-US"/>
          </a:p>
        </p:txBody>
      </p:sp>
    </p:spTree>
    <p:extLst>
      <p:ext uri="{BB962C8B-B14F-4D97-AF65-F5344CB8AC3E}">
        <p14:creationId xmlns:p14="http://schemas.microsoft.com/office/powerpoint/2010/main" val="4066222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18</a:t>
            </a:fld>
            <a:endParaRPr lang="en-US"/>
          </a:p>
        </p:txBody>
      </p:sp>
    </p:spTree>
    <p:extLst>
      <p:ext uri="{BB962C8B-B14F-4D97-AF65-F5344CB8AC3E}">
        <p14:creationId xmlns:p14="http://schemas.microsoft.com/office/powerpoint/2010/main" val="1225670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2</a:t>
            </a:fld>
            <a:endParaRPr lang="en-US"/>
          </a:p>
        </p:txBody>
      </p:sp>
    </p:spTree>
    <p:extLst>
      <p:ext uri="{BB962C8B-B14F-4D97-AF65-F5344CB8AC3E}">
        <p14:creationId xmlns:p14="http://schemas.microsoft.com/office/powerpoint/2010/main" val="1051135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3</a:t>
            </a:fld>
            <a:endParaRPr lang="en-US"/>
          </a:p>
        </p:txBody>
      </p:sp>
    </p:spTree>
    <p:extLst>
      <p:ext uri="{BB962C8B-B14F-4D97-AF65-F5344CB8AC3E}">
        <p14:creationId xmlns:p14="http://schemas.microsoft.com/office/powerpoint/2010/main" val="1339247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4</a:t>
            </a:fld>
            <a:endParaRPr lang="en-US"/>
          </a:p>
        </p:txBody>
      </p:sp>
    </p:spTree>
    <p:extLst>
      <p:ext uri="{BB962C8B-B14F-4D97-AF65-F5344CB8AC3E}">
        <p14:creationId xmlns:p14="http://schemas.microsoft.com/office/powerpoint/2010/main" val="4256252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A6498E-BC4A-41EC-A090-210179835EA9}" type="slidenum">
              <a:rPr lang="en-US" smtClean="0"/>
              <a:t>5</a:t>
            </a:fld>
            <a:endParaRPr lang="en-US"/>
          </a:p>
        </p:txBody>
      </p:sp>
    </p:spTree>
    <p:extLst>
      <p:ext uri="{BB962C8B-B14F-4D97-AF65-F5344CB8AC3E}">
        <p14:creationId xmlns:p14="http://schemas.microsoft.com/office/powerpoint/2010/main" val="3814529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6</a:t>
            </a:fld>
            <a:endParaRPr lang="en-US"/>
          </a:p>
        </p:txBody>
      </p:sp>
    </p:spTree>
    <p:extLst>
      <p:ext uri="{BB962C8B-B14F-4D97-AF65-F5344CB8AC3E}">
        <p14:creationId xmlns:p14="http://schemas.microsoft.com/office/powerpoint/2010/main" val="1314433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7</a:t>
            </a:fld>
            <a:endParaRPr lang="en-US"/>
          </a:p>
        </p:txBody>
      </p:sp>
    </p:spTree>
    <p:extLst>
      <p:ext uri="{BB962C8B-B14F-4D97-AF65-F5344CB8AC3E}">
        <p14:creationId xmlns:p14="http://schemas.microsoft.com/office/powerpoint/2010/main" val="35827061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8</a:t>
            </a:fld>
            <a:endParaRPr lang="en-US"/>
          </a:p>
        </p:txBody>
      </p:sp>
    </p:spTree>
    <p:extLst>
      <p:ext uri="{BB962C8B-B14F-4D97-AF65-F5344CB8AC3E}">
        <p14:creationId xmlns:p14="http://schemas.microsoft.com/office/powerpoint/2010/main" val="3555861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A6498E-BC4A-41EC-A090-210179835EA9}" type="slidenum">
              <a:rPr lang="en-US" smtClean="0"/>
              <a:t>9</a:t>
            </a:fld>
            <a:endParaRPr lang="en-US"/>
          </a:p>
        </p:txBody>
      </p:sp>
    </p:spTree>
    <p:extLst>
      <p:ext uri="{BB962C8B-B14F-4D97-AF65-F5344CB8AC3E}">
        <p14:creationId xmlns:p14="http://schemas.microsoft.com/office/powerpoint/2010/main" val="5447365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6858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776105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8229600" cy="1143000"/>
          </a:xfrm>
        </p:spPr>
        <p:txBody>
          <a:bodyPr>
            <a:normAutofit/>
          </a:bodyPr>
          <a:lstStyle>
            <a:lvl1pPr algn="l">
              <a:defRPr sz="40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3352800" y="1600201"/>
            <a:ext cx="8229600" cy="45259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606025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43200" y="274638"/>
            <a:ext cx="9042400" cy="639762"/>
          </a:xfrm>
        </p:spPr>
        <p:txBody>
          <a:bodyPr>
            <a:normAutofit/>
          </a:bodyPr>
          <a:lstStyle>
            <a:lvl1pPr>
              <a:defRPr sz="4000"/>
            </a:lvl1pPr>
          </a:lstStyle>
          <a:p>
            <a:r>
              <a:rPr lang="en-US" dirty="0"/>
              <a:t>Click to edit Master title style</a:t>
            </a:r>
          </a:p>
        </p:txBody>
      </p:sp>
      <p:sp>
        <p:nvSpPr>
          <p:cNvPr id="3" name="Content Placeholder 2"/>
          <p:cNvSpPr>
            <a:spLocks noGrp="1"/>
          </p:cNvSpPr>
          <p:nvPr>
            <p:ph sz="half" idx="1"/>
          </p:nvPr>
        </p:nvSpPr>
        <p:spPr>
          <a:xfrm>
            <a:off x="27432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4168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7857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41600" y="274638"/>
            <a:ext cx="8940800" cy="1143000"/>
          </a:xfrm>
        </p:spPr>
        <p:txBody>
          <a:bodyPr/>
          <a:lstStyle/>
          <a:p>
            <a:r>
              <a:rPr lang="en-US" dirty="0"/>
              <a:t>Click to edit Master title style</a:t>
            </a:r>
          </a:p>
        </p:txBody>
      </p:sp>
    </p:spTree>
    <p:extLst>
      <p:ext uri="{BB962C8B-B14F-4D97-AF65-F5344CB8AC3E}">
        <p14:creationId xmlns:p14="http://schemas.microsoft.com/office/powerpoint/2010/main" val="3237135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59200"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3759200"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759200"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60543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1209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9"/>
            <a:ext cx="8596668" cy="182658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205133" y="6041364"/>
            <a:ext cx="911939" cy="365125"/>
          </a:xfrm>
          <a:prstGeom prst="rect">
            <a:avLst/>
          </a:prstGeom>
        </p:spPr>
        <p:txBody>
          <a:bodyPr/>
          <a:lstStyle/>
          <a:p>
            <a:fld id="{71B3C2E5-3CA1-4B5D-AE7D-96B54C9ED5EC}" type="datetimeFigureOut">
              <a:rPr lang="en-US" smtClean="0">
                <a:solidFill>
                  <a:prstClr val="black"/>
                </a:solidFill>
              </a:rPr>
              <a:pPr/>
              <a:t>1/20/19</a:t>
            </a:fld>
            <a:endParaRPr lang="en-US">
              <a:solidFill>
                <a:prstClr val="black"/>
              </a:solidFill>
            </a:endParaRPr>
          </a:p>
        </p:txBody>
      </p:sp>
      <p:sp>
        <p:nvSpPr>
          <p:cNvPr id="5" name="Footer Placeholder 4"/>
          <p:cNvSpPr>
            <a:spLocks noGrp="1"/>
          </p:cNvSpPr>
          <p:nvPr>
            <p:ph type="ftr" sz="quarter" idx="11"/>
          </p:nvPr>
        </p:nvSpPr>
        <p:spPr>
          <a:xfrm>
            <a:off x="677335" y="6041364"/>
            <a:ext cx="6297612"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8590664" y="6041364"/>
            <a:ext cx="683339" cy="365125"/>
          </a:xfrm>
          <a:prstGeom prst="rect">
            <a:avLst/>
          </a:prstGeom>
        </p:spPr>
        <p:txBody>
          <a:bodyPr/>
          <a:lstStyle/>
          <a:p>
            <a:fld id="{B68C968D-072F-49DA-9970-FC01A90398C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4472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4760462" y="514926"/>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en-US"/>
              <a:t>Click to edit Master text styles</a:t>
            </a:r>
          </a:p>
        </p:txBody>
      </p:sp>
      <p:sp>
        <p:nvSpPr>
          <p:cNvPr id="5" name="Date Placeholder 4"/>
          <p:cNvSpPr>
            <a:spLocks noGrp="1"/>
          </p:cNvSpPr>
          <p:nvPr>
            <p:ph type="dt" sz="half" idx="10"/>
          </p:nvPr>
        </p:nvSpPr>
        <p:spPr>
          <a:xfrm>
            <a:off x="7205133" y="6041364"/>
            <a:ext cx="911939" cy="365125"/>
          </a:xfrm>
          <a:prstGeom prst="rect">
            <a:avLst/>
          </a:prstGeom>
        </p:spPr>
        <p:txBody>
          <a:bodyPr/>
          <a:lstStyle/>
          <a:p>
            <a:fld id="{71B3C2E5-3CA1-4B5D-AE7D-96B54C9ED5EC}" type="datetimeFigureOut">
              <a:rPr lang="en-US" smtClean="0">
                <a:solidFill>
                  <a:prstClr val="black"/>
                </a:solidFill>
              </a:rPr>
              <a:pPr/>
              <a:t>1/20/19</a:t>
            </a:fld>
            <a:endParaRPr lang="en-US">
              <a:solidFill>
                <a:prstClr val="black"/>
              </a:solidFill>
            </a:endParaRPr>
          </a:p>
        </p:txBody>
      </p:sp>
      <p:sp>
        <p:nvSpPr>
          <p:cNvPr id="6" name="Footer Placeholder 5"/>
          <p:cNvSpPr>
            <a:spLocks noGrp="1"/>
          </p:cNvSpPr>
          <p:nvPr>
            <p:ph type="ftr" sz="quarter" idx="11"/>
          </p:nvPr>
        </p:nvSpPr>
        <p:spPr>
          <a:xfrm>
            <a:off x="677335" y="6041364"/>
            <a:ext cx="6297612"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8590664" y="6041364"/>
            <a:ext cx="683339" cy="365125"/>
          </a:xfrm>
          <a:prstGeom prst="rect">
            <a:avLst/>
          </a:prstGeom>
        </p:spPr>
        <p:txBody>
          <a:bodyPr/>
          <a:lstStyle/>
          <a:p>
            <a:fld id="{B68C968D-072F-49DA-9970-FC01A90398C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73435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5523528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5881" y="861061"/>
            <a:ext cx="7593494" cy="1234727"/>
          </a:xfrm>
        </p:spPr>
        <p:txBody>
          <a:bodyPr>
            <a:normAutofit fontScale="90000"/>
          </a:bodyPr>
          <a:lstStyle/>
          <a:p>
            <a:r>
              <a:rPr lang="en-US" dirty="0"/>
              <a:t>Student Conduct and Title IX</a:t>
            </a:r>
            <a:br>
              <a:rPr lang="en-US" dirty="0"/>
            </a:br>
            <a:r>
              <a:rPr lang="en-US" dirty="0"/>
              <a:t>Overview</a:t>
            </a:r>
          </a:p>
        </p:txBody>
      </p:sp>
      <p:sp>
        <p:nvSpPr>
          <p:cNvPr id="3" name="Subtitle 2"/>
          <p:cNvSpPr>
            <a:spLocks noGrp="1"/>
          </p:cNvSpPr>
          <p:nvPr>
            <p:ph type="subTitle" idx="1"/>
          </p:nvPr>
        </p:nvSpPr>
        <p:spPr>
          <a:xfrm>
            <a:off x="3012108" y="2427087"/>
            <a:ext cx="5827091" cy="2522283"/>
          </a:xfrm>
        </p:spPr>
        <p:txBody>
          <a:bodyPr>
            <a:noAutofit/>
          </a:bodyPr>
          <a:lstStyle/>
          <a:p>
            <a:pPr>
              <a:spcBef>
                <a:spcPts val="0"/>
              </a:spcBef>
            </a:pPr>
            <a:r>
              <a:rPr lang="en-US" sz="2000" dirty="0"/>
              <a:t>Presented by:</a:t>
            </a:r>
          </a:p>
          <a:p>
            <a:pPr>
              <a:spcBef>
                <a:spcPts val="0"/>
              </a:spcBef>
            </a:pPr>
            <a:endParaRPr lang="en-US" sz="2000" b="1" dirty="0"/>
          </a:p>
          <a:p>
            <a:pPr>
              <a:spcBef>
                <a:spcPts val="0"/>
              </a:spcBef>
            </a:pPr>
            <a:r>
              <a:rPr lang="en-US" sz="2000" b="1" dirty="0"/>
              <a:t>Geoffrey Colbert</a:t>
            </a:r>
          </a:p>
          <a:p>
            <a:pPr>
              <a:spcBef>
                <a:spcPts val="0"/>
              </a:spcBef>
            </a:pPr>
            <a:endParaRPr lang="en-US" sz="2000" b="1" dirty="0"/>
          </a:p>
          <a:p>
            <a:pPr>
              <a:spcBef>
                <a:spcPts val="0"/>
              </a:spcBef>
            </a:pPr>
            <a:r>
              <a:rPr lang="en-US" sz="2000" i="1" dirty="0"/>
              <a:t>Acting Senior Director of Athletics, Student Conduct, and Title IX Deputy</a:t>
            </a:r>
          </a:p>
          <a:p>
            <a:pPr>
              <a:spcBef>
                <a:spcPts val="0"/>
              </a:spcBef>
            </a:pPr>
            <a:endParaRPr lang="en-US" sz="2000" i="1" dirty="0"/>
          </a:p>
        </p:txBody>
      </p:sp>
    </p:spTree>
    <p:extLst>
      <p:ext uri="{BB962C8B-B14F-4D97-AF65-F5344CB8AC3E}">
        <p14:creationId xmlns:p14="http://schemas.microsoft.com/office/powerpoint/2010/main" val="69891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7200" dirty="0"/>
              <a:t>Sexual Misconduct</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31529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Title IX?</a:t>
            </a:r>
          </a:p>
        </p:txBody>
      </p:sp>
      <p:sp>
        <p:nvSpPr>
          <p:cNvPr id="3" name="Content Placeholder 2"/>
          <p:cNvSpPr>
            <a:spLocks noGrp="1"/>
          </p:cNvSpPr>
          <p:nvPr>
            <p:ph sz="quarter" idx="1"/>
          </p:nvPr>
        </p:nvSpPr>
        <p:spPr>
          <a:xfrm>
            <a:off x="1825752" y="1527048"/>
            <a:ext cx="8503920" cy="4873752"/>
          </a:xfrm>
        </p:spPr>
        <p:txBody>
          <a:bodyPr>
            <a:normAutofit/>
          </a:bodyPr>
          <a:lstStyle/>
          <a:p>
            <a:pPr marL="0" indent="0">
              <a:buNone/>
            </a:pPr>
            <a:endParaRPr lang="en-US" dirty="0"/>
          </a:p>
          <a:p>
            <a:pPr marL="0" indent="0">
              <a:buNone/>
            </a:pPr>
            <a:endParaRPr lang="en-US" dirty="0"/>
          </a:p>
          <a:p>
            <a:pPr marL="0" indent="0">
              <a:buNone/>
            </a:pPr>
            <a:endParaRPr lang="en-US" dirty="0"/>
          </a:p>
        </p:txBody>
      </p:sp>
      <p:sp>
        <p:nvSpPr>
          <p:cNvPr id="4" name="Rectangle 3"/>
          <p:cNvSpPr/>
          <p:nvPr/>
        </p:nvSpPr>
        <p:spPr>
          <a:xfrm>
            <a:off x="2892552" y="1981200"/>
            <a:ext cx="6400800" cy="3385542"/>
          </a:xfrm>
          <a:prstGeom prst="rect">
            <a:avLst/>
          </a:prstGeom>
        </p:spPr>
        <p:txBody>
          <a:bodyPr wrap="square">
            <a:spAutoFit/>
          </a:bodyPr>
          <a:lstStyle/>
          <a:p>
            <a:r>
              <a:rPr lang="en-US" sz="2800" dirty="0">
                <a:solidFill>
                  <a:schemeClr val="bg1"/>
                </a:solidFill>
              </a:rPr>
              <a:t>“No person in the United States shall, on the basis of sex, be excluded from participation in, be denied the benefits of, or be subjected to discrimination under any education program or activity receiving Federal financial assistance.”</a:t>
            </a:r>
          </a:p>
          <a:p>
            <a:endParaRPr lang="en-US" sz="2800" dirty="0">
              <a:solidFill>
                <a:schemeClr val="bg1"/>
              </a:solidFill>
            </a:endParaRPr>
          </a:p>
          <a:p>
            <a:r>
              <a:rPr lang="en-US" dirty="0">
                <a:solidFill>
                  <a:schemeClr val="bg1"/>
                </a:solidFill>
              </a:rPr>
              <a:t>- Title IX of the Education Amendments of 1972</a:t>
            </a:r>
          </a:p>
        </p:txBody>
      </p:sp>
    </p:spTree>
    <p:extLst>
      <p:ext uri="{BB962C8B-B14F-4D97-AF65-F5344CB8AC3E}">
        <p14:creationId xmlns:p14="http://schemas.microsoft.com/office/powerpoint/2010/main" val="1496953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Sexual Misconduct?</a:t>
            </a:r>
          </a:p>
        </p:txBody>
      </p:sp>
      <p:sp>
        <p:nvSpPr>
          <p:cNvPr id="3" name="Content Placeholder 2"/>
          <p:cNvSpPr>
            <a:spLocks noGrp="1"/>
          </p:cNvSpPr>
          <p:nvPr>
            <p:ph idx="1"/>
          </p:nvPr>
        </p:nvSpPr>
        <p:spPr>
          <a:xfrm>
            <a:off x="3352800" y="1417638"/>
            <a:ext cx="8229600" cy="4525963"/>
          </a:xfrm>
        </p:spPr>
        <p:txBody>
          <a:bodyPr>
            <a:normAutofit lnSpcReduction="10000"/>
          </a:bodyPr>
          <a:lstStyle/>
          <a:p>
            <a:r>
              <a:rPr lang="en-US" dirty="0"/>
              <a:t>Title IX:</a:t>
            </a:r>
          </a:p>
          <a:p>
            <a:pPr lvl="1"/>
            <a:r>
              <a:rPr lang="en-US" dirty="0"/>
              <a:t>Prohibits discrimination on the basis of sex</a:t>
            </a:r>
          </a:p>
          <a:p>
            <a:pPr lvl="1"/>
            <a:r>
              <a:rPr lang="en-US" dirty="0"/>
              <a:t>Prohibits sexual misconduct and harassment</a:t>
            </a:r>
          </a:p>
          <a:p>
            <a:pPr lvl="1"/>
            <a:r>
              <a:rPr lang="en-US" dirty="0"/>
              <a:t>Sex includes gender identity</a:t>
            </a:r>
          </a:p>
          <a:p>
            <a:pPr lvl="1"/>
            <a:r>
              <a:rPr lang="en-US" dirty="0"/>
              <a:t>Includes any educational activity and any community member</a:t>
            </a:r>
          </a:p>
          <a:p>
            <a:pPr lvl="2"/>
            <a:r>
              <a:rPr lang="en-US" dirty="0"/>
              <a:t>Admissions, Recruitment, Financial Aid, Academic Programs, Student Treatment and Services, Counseling and Guidance, Discipline, Classroom Assignment, Grading, Vocational Education, Recreation, Physical Education, Athletics, Housing, Employment, and …</a:t>
            </a:r>
          </a:p>
        </p:txBody>
      </p:sp>
    </p:spTree>
    <p:extLst>
      <p:ext uri="{BB962C8B-B14F-4D97-AF65-F5344CB8AC3E}">
        <p14:creationId xmlns:p14="http://schemas.microsoft.com/office/powerpoint/2010/main" val="3075026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Sexual Misconduct</a:t>
            </a:r>
          </a:p>
        </p:txBody>
      </p:sp>
      <p:sp>
        <p:nvSpPr>
          <p:cNvPr id="3" name="Content Placeholder 2"/>
          <p:cNvSpPr>
            <a:spLocks noGrp="1"/>
          </p:cNvSpPr>
          <p:nvPr>
            <p:ph idx="1"/>
          </p:nvPr>
        </p:nvSpPr>
        <p:spPr/>
        <p:txBody>
          <a:bodyPr>
            <a:normAutofit lnSpcReduction="10000"/>
          </a:bodyPr>
          <a:lstStyle/>
          <a:p>
            <a:r>
              <a:rPr lang="en-US" dirty="0"/>
              <a:t>Sexual Harassment</a:t>
            </a:r>
          </a:p>
          <a:p>
            <a:r>
              <a:rPr lang="en-US" dirty="0"/>
              <a:t>Sexual Assault</a:t>
            </a:r>
          </a:p>
          <a:p>
            <a:pPr lvl="1"/>
            <a:r>
              <a:rPr lang="en-US" dirty="0"/>
              <a:t>Incest</a:t>
            </a:r>
          </a:p>
          <a:p>
            <a:pPr lvl="1"/>
            <a:r>
              <a:rPr lang="en-US" dirty="0"/>
              <a:t>Non-consensual Sexual Intercourse</a:t>
            </a:r>
          </a:p>
          <a:p>
            <a:pPr lvl="2"/>
            <a:r>
              <a:rPr lang="en-US" dirty="0"/>
              <a:t>Consent</a:t>
            </a:r>
          </a:p>
          <a:p>
            <a:pPr lvl="1"/>
            <a:r>
              <a:rPr lang="en-US" dirty="0"/>
              <a:t>Non-consensual Sexual Contact</a:t>
            </a:r>
          </a:p>
          <a:p>
            <a:r>
              <a:rPr lang="en-US" dirty="0"/>
              <a:t>Sexual Exploitation</a:t>
            </a:r>
          </a:p>
          <a:p>
            <a:r>
              <a:rPr lang="en-US" dirty="0"/>
              <a:t>Dating/Domestic Violence</a:t>
            </a:r>
          </a:p>
          <a:p>
            <a:r>
              <a:rPr lang="en-US" dirty="0"/>
              <a:t>Stalking</a:t>
            </a:r>
          </a:p>
        </p:txBody>
      </p:sp>
    </p:spTree>
    <p:extLst>
      <p:ext uri="{BB962C8B-B14F-4D97-AF65-F5344CB8AC3E}">
        <p14:creationId xmlns:p14="http://schemas.microsoft.com/office/powerpoint/2010/main" val="3862250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HCC Reporting Options</a:t>
            </a:r>
          </a:p>
        </p:txBody>
      </p:sp>
      <p:sp>
        <p:nvSpPr>
          <p:cNvPr id="3" name="Content Placeholder 2"/>
          <p:cNvSpPr>
            <a:spLocks noGrp="1"/>
          </p:cNvSpPr>
          <p:nvPr>
            <p:ph idx="1"/>
          </p:nvPr>
        </p:nvSpPr>
        <p:spPr/>
        <p:txBody>
          <a:bodyPr>
            <a:normAutofit lnSpcReduction="10000"/>
          </a:bodyPr>
          <a:lstStyle/>
          <a:p>
            <a:r>
              <a:rPr lang="en-US" dirty="0"/>
              <a:t>Report it to HCC </a:t>
            </a:r>
          </a:p>
          <a:p>
            <a:r>
              <a:rPr lang="en-US" dirty="0"/>
              <a:t>Any non confidential employee</a:t>
            </a:r>
          </a:p>
          <a:p>
            <a:pPr lvl="1"/>
            <a:r>
              <a:rPr lang="en-US" dirty="0"/>
              <a:t>Public Safety</a:t>
            </a:r>
          </a:p>
          <a:p>
            <a:pPr lvl="1"/>
            <a:r>
              <a:rPr lang="en-US" dirty="0"/>
              <a:t>Title IX Coordinators</a:t>
            </a:r>
          </a:p>
          <a:p>
            <a:r>
              <a:rPr lang="en-US" dirty="0"/>
              <a:t>Report it to police</a:t>
            </a:r>
          </a:p>
          <a:p>
            <a:r>
              <a:rPr lang="en-US" dirty="0"/>
              <a:t>Report it </a:t>
            </a:r>
            <a:r>
              <a:rPr lang="en-US"/>
              <a:t>to both</a:t>
            </a:r>
            <a:endParaRPr lang="en-US" dirty="0"/>
          </a:p>
          <a:p>
            <a:r>
              <a:rPr lang="en-US" dirty="0"/>
              <a:t>Consult with confidential resources</a:t>
            </a:r>
          </a:p>
          <a:p>
            <a:r>
              <a:rPr lang="en-US" dirty="0"/>
              <a:t>Third party reporting</a:t>
            </a:r>
          </a:p>
          <a:p>
            <a:pPr lvl="1"/>
            <a:endParaRPr lang="en-US" dirty="0"/>
          </a:p>
        </p:txBody>
      </p:sp>
    </p:spTree>
    <p:extLst>
      <p:ext uri="{BB962C8B-B14F-4D97-AF65-F5344CB8AC3E}">
        <p14:creationId xmlns:p14="http://schemas.microsoft.com/office/powerpoint/2010/main" val="2511301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Title IX- Resources</a:t>
            </a:r>
          </a:p>
        </p:txBody>
      </p:sp>
      <p:sp>
        <p:nvSpPr>
          <p:cNvPr id="3" name="Content Placeholder 2"/>
          <p:cNvSpPr>
            <a:spLocks noGrp="1"/>
          </p:cNvSpPr>
          <p:nvPr>
            <p:ph idx="1"/>
          </p:nvPr>
        </p:nvSpPr>
        <p:spPr>
          <a:xfrm>
            <a:off x="3352800" y="1115568"/>
            <a:ext cx="8424672" cy="4846320"/>
          </a:xfrm>
        </p:spPr>
        <p:txBody>
          <a:bodyPr>
            <a:normAutofit fontScale="92500" lnSpcReduction="10000"/>
          </a:bodyPr>
          <a:lstStyle/>
          <a:p>
            <a:pPr marL="0" indent="0">
              <a:buNone/>
            </a:pPr>
            <a:endParaRPr lang="en-US" dirty="0"/>
          </a:p>
          <a:p>
            <a:r>
              <a:rPr lang="en-US" dirty="0"/>
              <a:t>Title IX Coordinators</a:t>
            </a:r>
          </a:p>
          <a:p>
            <a:pPr lvl="1"/>
            <a:r>
              <a:rPr lang="en-US" dirty="0"/>
              <a:t>Dr. Cindy Peterka, Vice President of Student Services</a:t>
            </a:r>
          </a:p>
          <a:p>
            <a:pPr lvl="1"/>
            <a:r>
              <a:rPr lang="en-US" dirty="0"/>
              <a:t>Karlyn Young, Acting Associate Vice President of Human Resources</a:t>
            </a:r>
          </a:p>
          <a:p>
            <a:pPr marL="457200" lvl="1" indent="0">
              <a:buNone/>
            </a:pPr>
            <a:endParaRPr lang="en-US" dirty="0"/>
          </a:p>
          <a:p>
            <a:r>
              <a:rPr lang="en-US" dirty="0"/>
              <a:t>Title IX Deputy Coordinators</a:t>
            </a:r>
          </a:p>
          <a:p>
            <a:pPr lvl="1"/>
            <a:r>
              <a:rPr lang="en-US" dirty="0"/>
              <a:t>Geoffrey Colbert, Acting Senior Director of Athletics and Student Conduct </a:t>
            </a:r>
          </a:p>
          <a:p>
            <a:pPr lvl="1"/>
            <a:r>
              <a:rPr lang="en-US" dirty="0"/>
              <a:t>Christy Lee Koontz, Associate Director of Student Conduct and Compliance</a:t>
            </a:r>
          </a:p>
        </p:txBody>
      </p:sp>
    </p:spTree>
    <p:extLst>
      <p:ext uri="{BB962C8B-B14F-4D97-AF65-F5344CB8AC3E}">
        <p14:creationId xmlns:p14="http://schemas.microsoft.com/office/powerpoint/2010/main" val="956663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Confidential Resources</a:t>
            </a:r>
          </a:p>
        </p:txBody>
      </p:sp>
      <p:sp>
        <p:nvSpPr>
          <p:cNvPr id="3" name="Content Placeholder 2"/>
          <p:cNvSpPr>
            <a:spLocks noGrp="1"/>
          </p:cNvSpPr>
          <p:nvPr>
            <p:ph idx="1"/>
          </p:nvPr>
        </p:nvSpPr>
        <p:spPr/>
        <p:txBody>
          <a:bodyPr/>
          <a:lstStyle/>
          <a:p>
            <a:r>
              <a:rPr lang="en-US" dirty="0"/>
              <a:t>HCC Counseling Center or other counseling services</a:t>
            </a:r>
          </a:p>
          <a:p>
            <a:r>
              <a:rPr lang="en-US" dirty="0" err="1"/>
              <a:t>Hopeworks</a:t>
            </a:r>
            <a:endParaRPr lang="en-US" dirty="0"/>
          </a:p>
          <a:p>
            <a:r>
              <a:rPr lang="en-US" dirty="0"/>
              <a:t>Medical staff operating in a medical capacity</a:t>
            </a:r>
          </a:p>
          <a:p>
            <a:endParaRPr lang="en-US" dirty="0"/>
          </a:p>
          <a:p>
            <a:endParaRPr lang="en-US" dirty="0"/>
          </a:p>
        </p:txBody>
      </p:sp>
    </p:spTree>
    <p:extLst>
      <p:ext uri="{BB962C8B-B14F-4D97-AF65-F5344CB8AC3E}">
        <p14:creationId xmlns:p14="http://schemas.microsoft.com/office/powerpoint/2010/main" val="3472797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19774"/>
            <a:ext cx="8229600" cy="1143000"/>
          </a:xfrm>
        </p:spPr>
        <p:txBody>
          <a:bodyPr>
            <a:normAutofit fontScale="90000"/>
          </a:bodyPr>
          <a:lstStyle/>
          <a:p>
            <a:r>
              <a:rPr lang="en-US" dirty="0"/>
              <a:t>What Happens if Sexual Misconduct Occurs?</a:t>
            </a:r>
          </a:p>
        </p:txBody>
      </p:sp>
      <p:sp>
        <p:nvSpPr>
          <p:cNvPr id="3" name="Content Placeholder 2"/>
          <p:cNvSpPr>
            <a:spLocks noGrp="1"/>
          </p:cNvSpPr>
          <p:nvPr>
            <p:ph idx="1"/>
          </p:nvPr>
        </p:nvSpPr>
        <p:spPr>
          <a:xfrm>
            <a:off x="3352800" y="1417638"/>
            <a:ext cx="8479536" cy="5111177"/>
          </a:xfrm>
        </p:spPr>
        <p:txBody>
          <a:bodyPr>
            <a:normAutofit fontScale="77500" lnSpcReduction="20000"/>
          </a:bodyPr>
          <a:lstStyle/>
          <a:p>
            <a:r>
              <a:rPr lang="en-US" dirty="0"/>
              <a:t>Interim Measures</a:t>
            </a:r>
          </a:p>
          <a:p>
            <a:r>
              <a:rPr lang="en-US" dirty="0"/>
              <a:t>Informal resolution</a:t>
            </a:r>
          </a:p>
          <a:p>
            <a:pPr lvl="1"/>
            <a:r>
              <a:rPr lang="en-US" dirty="0"/>
              <a:t>Continued interim measures</a:t>
            </a:r>
          </a:p>
          <a:p>
            <a:pPr lvl="1"/>
            <a:r>
              <a:rPr lang="en-US" dirty="0"/>
              <a:t>Other remedies</a:t>
            </a:r>
          </a:p>
          <a:p>
            <a:r>
              <a:rPr lang="en-US" dirty="0"/>
              <a:t>Formal resolution</a:t>
            </a:r>
          </a:p>
          <a:p>
            <a:pPr lvl="1"/>
            <a:r>
              <a:rPr lang="en-US" dirty="0"/>
              <a:t>HCC investigates</a:t>
            </a:r>
          </a:p>
          <a:p>
            <a:pPr lvl="2"/>
            <a:r>
              <a:rPr lang="en-US" dirty="0"/>
              <a:t>Potentially meets with:</a:t>
            </a:r>
          </a:p>
          <a:p>
            <a:pPr lvl="3"/>
            <a:r>
              <a:rPr lang="en-US" dirty="0"/>
              <a:t>Complainant</a:t>
            </a:r>
          </a:p>
          <a:p>
            <a:pPr lvl="3"/>
            <a:r>
              <a:rPr lang="en-US" dirty="0"/>
              <a:t>Respondent</a:t>
            </a:r>
          </a:p>
          <a:p>
            <a:pPr lvl="3"/>
            <a:r>
              <a:rPr lang="en-US" dirty="0"/>
              <a:t>Witnesses</a:t>
            </a:r>
          </a:p>
          <a:p>
            <a:pPr lvl="1"/>
            <a:r>
              <a:rPr lang="en-US" dirty="0"/>
              <a:t>Determination if incident should go to hearing or through employee discipline</a:t>
            </a:r>
          </a:p>
          <a:p>
            <a:pPr lvl="1"/>
            <a:r>
              <a:rPr lang="en-US" dirty="0"/>
              <a:t>Hold hearing or discipline process</a:t>
            </a:r>
          </a:p>
          <a:p>
            <a:pPr lvl="1"/>
            <a:r>
              <a:rPr lang="en-US" dirty="0"/>
              <a:t>Deliver outcome including sanctions</a:t>
            </a:r>
          </a:p>
          <a:p>
            <a:pPr lvl="1"/>
            <a:r>
              <a:rPr lang="en-US" dirty="0"/>
              <a:t>Appeal if necessary </a:t>
            </a:r>
          </a:p>
          <a:p>
            <a:endParaRPr lang="en-US" dirty="0"/>
          </a:p>
        </p:txBody>
      </p:sp>
    </p:spTree>
    <p:extLst>
      <p:ext uri="{BB962C8B-B14F-4D97-AF65-F5344CB8AC3E}">
        <p14:creationId xmlns:p14="http://schemas.microsoft.com/office/powerpoint/2010/main" val="3721542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39415" y="1431232"/>
            <a:ext cx="4961246" cy="3968996"/>
          </a:xfrm>
        </p:spPr>
      </p:pic>
    </p:spTree>
    <p:extLst>
      <p:ext uri="{BB962C8B-B14F-4D97-AF65-F5344CB8AC3E}">
        <p14:creationId xmlns:p14="http://schemas.microsoft.com/office/powerpoint/2010/main" val="42875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Presentation</a:t>
            </a:r>
          </a:p>
        </p:txBody>
      </p:sp>
      <p:sp>
        <p:nvSpPr>
          <p:cNvPr id="3" name="Content Placeholder 2"/>
          <p:cNvSpPr>
            <a:spLocks noGrp="1"/>
          </p:cNvSpPr>
          <p:nvPr>
            <p:ph idx="1"/>
          </p:nvPr>
        </p:nvSpPr>
        <p:spPr/>
        <p:txBody>
          <a:bodyPr>
            <a:normAutofit/>
          </a:bodyPr>
          <a:lstStyle/>
          <a:p>
            <a:r>
              <a:rPr lang="en-US" dirty="0"/>
              <a:t>Student Code of Conduct</a:t>
            </a:r>
          </a:p>
          <a:p>
            <a:r>
              <a:rPr lang="en-US" dirty="0"/>
              <a:t>Academic Honesty</a:t>
            </a:r>
          </a:p>
          <a:p>
            <a:r>
              <a:rPr lang="en-US" dirty="0"/>
              <a:t>Title IX and Responsibilities</a:t>
            </a:r>
          </a:p>
          <a:p>
            <a:r>
              <a:rPr lang="en-US" dirty="0"/>
              <a:t>Question and Answer</a:t>
            </a:r>
          </a:p>
          <a:p>
            <a:endParaRPr lang="en-US" dirty="0"/>
          </a:p>
        </p:txBody>
      </p:sp>
    </p:spTree>
    <p:extLst>
      <p:ext uri="{BB962C8B-B14F-4D97-AF65-F5344CB8AC3E}">
        <p14:creationId xmlns:p14="http://schemas.microsoft.com/office/powerpoint/2010/main" val="2103422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7200" dirty="0"/>
              <a:t>Student Code of Conduct</a:t>
            </a: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05187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19774"/>
            <a:ext cx="8229600" cy="1143000"/>
          </a:xfrm>
        </p:spPr>
        <p:txBody>
          <a:bodyPr/>
          <a:lstStyle/>
          <a:p>
            <a:r>
              <a:rPr lang="en-US" dirty="0"/>
              <a:t>Student Code of Conduct</a:t>
            </a:r>
          </a:p>
        </p:txBody>
      </p:sp>
      <p:sp>
        <p:nvSpPr>
          <p:cNvPr id="3" name="Content Placeholder 2"/>
          <p:cNvSpPr>
            <a:spLocks noGrp="1"/>
          </p:cNvSpPr>
          <p:nvPr>
            <p:ph idx="1"/>
          </p:nvPr>
        </p:nvSpPr>
        <p:spPr>
          <a:xfrm>
            <a:off x="3352800" y="1170433"/>
            <a:ext cx="8229600" cy="4955732"/>
          </a:xfrm>
        </p:spPr>
        <p:txBody>
          <a:bodyPr>
            <a:normAutofit fontScale="70000" lnSpcReduction="20000"/>
          </a:bodyPr>
          <a:lstStyle/>
          <a:p>
            <a:r>
              <a:rPr lang="en-US" dirty="0"/>
              <a:t>What is it?</a:t>
            </a:r>
          </a:p>
          <a:p>
            <a:pPr lvl="1"/>
            <a:r>
              <a:rPr lang="en-US" dirty="0"/>
              <a:t>List of policies and procedures to govern student behavior</a:t>
            </a:r>
          </a:p>
          <a:p>
            <a:pPr lvl="1"/>
            <a:endParaRPr lang="en-US" dirty="0"/>
          </a:p>
          <a:p>
            <a:r>
              <a:rPr lang="en-US" dirty="0"/>
              <a:t>Why does it exist?</a:t>
            </a:r>
          </a:p>
          <a:p>
            <a:pPr lvl="1"/>
            <a:r>
              <a:rPr lang="en-US" dirty="0"/>
              <a:t>To mold habits and values that foster personal satisfaction </a:t>
            </a:r>
          </a:p>
          <a:p>
            <a:pPr lvl="1"/>
            <a:r>
              <a:rPr lang="en-US" dirty="0"/>
              <a:t>To protect members of the campus from harm</a:t>
            </a:r>
          </a:p>
          <a:p>
            <a:pPr lvl="1"/>
            <a:r>
              <a:rPr lang="en-US" dirty="0"/>
              <a:t>To create an environment conducive to academic inquiry, a productive campus life, and thoughtful study and discourse</a:t>
            </a:r>
          </a:p>
          <a:p>
            <a:pPr lvl="1"/>
            <a:r>
              <a:rPr lang="en-US" dirty="0"/>
              <a:t>To protect the rights of all members of the college community</a:t>
            </a:r>
          </a:p>
          <a:p>
            <a:pPr lvl="1"/>
            <a:r>
              <a:rPr lang="en-US" dirty="0"/>
              <a:t>To assure that students have due process</a:t>
            </a:r>
          </a:p>
          <a:p>
            <a:pPr lvl="1"/>
            <a:endParaRPr lang="en-US" dirty="0"/>
          </a:p>
          <a:p>
            <a:r>
              <a:rPr lang="en-US" dirty="0"/>
              <a:t>Where do the policies apply</a:t>
            </a:r>
          </a:p>
          <a:p>
            <a:pPr lvl="1"/>
            <a:r>
              <a:rPr lang="en-US" dirty="0"/>
              <a:t>On campus or at campus related activity</a:t>
            </a:r>
          </a:p>
          <a:p>
            <a:pPr lvl="2"/>
            <a:r>
              <a:rPr lang="en-US" dirty="0"/>
              <a:t>Clinicals</a:t>
            </a:r>
          </a:p>
          <a:p>
            <a:pPr lvl="1"/>
            <a:r>
              <a:rPr lang="en-US" dirty="0"/>
              <a:t>Off campus when there is a substantial college interest</a:t>
            </a:r>
          </a:p>
        </p:txBody>
      </p:sp>
    </p:spTree>
    <p:extLst>
      <p:ext uri="{BB962C8B-B14F-4D97-AF65-F5344CB8AC3E}">
        <p14:creationId xmlns:p14="http://schemas.microsoft.com/office/powerpoint/2010/main" val="1077475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Code of Conduct</a:t>
            </a:r>
          </a:p>
        </p:txBody>
      </p:sp>
      <p:sp>
        <p:nvSpPr>
          <p:cNvPr id="3" name="Content Placeholder 2"/>
          <p:cNvSpPr>
            <a:spLocks noGrp="1"/>
          </p:cNvSpPr>
          <p:nvPr>
            <p:ph idx="1"/>
          </p:nvPr>
        </p:nvSpPr>
        <p:spPr/>
        <p:txBody>
          <a:bodyPr/>
          <a:lstStyle/>
          <a:p>
            <a:r>
              <a:rPr lang="en-US" dirty="0"/>
              <a:t>Housed in the Student Handbook </a:t>
            </a:r>
          </a:p>
          <a:p>
            <a:pPr lvl="1"/>
            <a:r>
              <a:rPr lang="en-US" dirty="0"/>
              <a:t>Student Services office (MH 258)</a:t>
            </a:r>
          </a:p>
          <a:p>
            <a:pPr lvl="1"/>
            <a:r>
              <a:rPr lang="en-US" dirty="0"/>
              <a:t>HCC Website</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9979" t="15251" r="81493" b="11219"/>
          <a:stretch/>
        </p:blipFill>
        <p:spPr>
          <a:xfrm>
            <a:off x="4366618" y="3454729"/>
            <a:ext cx="216569" cy="2334126"/>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87346" y="7938158"/>
            <a:ext cx="1507833" cy="2334126"/>
          </a:xfrm>
          <a:prstGeom prst="rect">
            <a:avLst/>
          </a:prstGeom>
        </p:spPr>
      </p:pic>
      <p:pic>
        <p:nvPicPr>
          <p:cNvPr id="1026" name="Picture 2" descr="student handbook 2018 20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3881" y="3454729"/>
            <a:ext cx="1504215" cy="233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2849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Policies</a:t>
            </a:r>
          </a:p>
        </p:txBody>
      </p:sp>
      <p:sp>
        <p:nvSpPr>
          <p:cNvPr id="3" name="Content Placeholder 2"/>
          <p:cNvSpPr>
            <a:spLocks noGrp="1"/>
          </p:cNvSpPr>
          <p:nvPr>
            <p:ph idx="1"/>
          </p:nvPr>
        </p:nvSpPr>
        <p:spPr/>
        <p:txBody>
          <a:bodyPr>
            <a:normAutofit fontScale="85000" lnSpcReduction="20000"/>
          </a:bodyPr>
          <a:lstStyle/>
          <a:p>
            <a:r>
              <a:rPr lang="en-US" dirty="0"/>
              <a:t>1. Academic dishonesty</a:t>
            </a:r>
          </a:p>
          <a:p>
            <a:r>
              <a:rPr lang="en-US" dirty="0"/>
              <a:t>13. Harassment </a:t>
            </a:r>
          </a:p>
          <a:p>
            <a:r>
              <a:rPr lang="en-US" dirty="0"/>
              <a:t>16. Aggressive behavior</a:t>
            </a:r>
          </a:p>
          <a:p>
            <a:r>
              <a:rPr lang="en-US" dirty="0"/>
              <a:t>21. Disorderly or disruptive conduct</a:t>
            </a:r>
          </a:p>
          <a:p>
            <a:r>
              <a:rPr lang="en-US" dirty="0"/>
              <a:t>24. Unauthorized weapons possession</a:t>
            </a:r>
          </a:p>
          <a:p>
            <a:r>
              <a:rPr lang="en-US" dirty="0"/>
              <a:t>27. Disobedience of college authority</a:t>
            </a:r>
          </a:p>
          <a:p>
            <a:r>
              <a:rPr lang="en-US" dirty="0"/>
              <a:t>31. Unattended dependents</a:t>
            </a:r>
          </a:p>
          <a:p>
            <a:r>
              <a:rPr lang="en-US" dirty="0"/>
              <a:t>32. Unauthorized visitors in class</a:t>
            </a:r>
          </a:p>
          <a:p>
            <a:r>
              <a:rPr lang="en-US" dirty="0"/>
              <a:t>37. Unauthorized use of mobile devices</a:t>
            </a:r>
          </a:p>
          <a:p>
            <a:r>
              <a:rPr lang="en-US" dirty="0"/>
              <a:t>41. Alcohol or other drug related offenses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0412" y="4697414"/>
            <a:ext cx="1428750" cy="1428750"/>
          </a:xfrm>
          <a:prstGeom prst="rect">
            <a:avLst/>
          </a:prstGeom>
        </p:spPr>
      </p:pic>
    </p:spTree>
    <p:extLst>
      <p:ext uri="{BB962C8B-B14F-4D97-AF65-F5344CB8AC3E}">
        <p14:creationId xmlns:p14="http://schemas.microsoft.com/office/powerpoint/2010/main" val="491855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Academic Dishonesty?</a:t>
            </a:r>
          </a:p>
        </p:txBody>
      </p:sp>
      <p:sp>
        <p:nvSpPr>
          <p:cNvPr id="3" name="Content Placeholder 2"/>
          <p:cNvSpPr>
            <a:spLocks noGrp="1"/>
          </p:cNvSpPr>
          <p:nvPr>
            <p:ph idx="1"/>
          </p:nvPr>
        </p:nvSpPr>
        <p:spPr/>
        <p:txBody>
          <a:bodyPr>
            <a:normAutofit fontScale="92500" lnSpcReduction="20000"/>
          </a:bodyPr>
          <a:lstStyle/>
          <a:p>
            <a:r>
              <a:rPr lang="en-US" dirty="0"/>
              <a:t>The misrepresentation or submission of materials for evaluation that are not the student’s own, or fulfillment of an academic exercise that does not result from individual effort or intellectual production</a:t>
            </a:r>
          </a:p>
          <a:p>
            <a:pPr lvl="1"/>
            <a:r>
              <a:rPr lang="en-US" dirty="0"/>
              <a:t>Examples</a:t>
            </a:r>
          </a:p>
          <a:p>
            <a:pPr lvl="2"/>
            <a:r>
              <a:rPr lang="en-US" dirty="0"/>
              <a:t>Unauthorized use or copying of materials</a:t>
            </a:r>
          </a:p>
          <a:p>
            <a:pPr lvl="2"/>
            <a:r>
              <a:rPr lang="en-US" dirty="0"/>
              <a:t>Unauthorized assistance with assignments</a:t>
            </a:r>
          </a:p>
          <a:p>
            <a:pPr lvl="2"/>
            <a:r>
              <a:rPr lang="en-US" dirty="0"/>
              <a:t>Unauthorized use of devices or tools</a:t>
            </a:r>
          </a:p>
          <a:p>
            <a:pPr lvl="2"/>
            <a:r>
              <a:rPr lang="en-US" dirty="0"/>
              <a:t>Unauthorized prior knowledge of the contents of assessment instruments, such as exams, quizzes, or surveys</a:t>
            </a:r>
          </a:p>
          <a:p>
            <a:pPr lvl="2"/>
            <a:r>
              <a:rPr lang="en-US" dirty="0"/>
              <a:t>Falsification or fabrication of information</a:t>
            </a:r>
          </a:p>
        </p:txBody>
      </p:sp>
    </p:spTree>
    <p:extLst>
      <p:ext uri="{BB962C8B-B14F-4D97-AF65-F5344CB8AC3E}">
        <p14:creationId xmlns:p14="http://schemas.microsoft.com/office/powerpoint/2010/main" val="2795553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Academic (dis)Honesty Process</a:t>
            </a:r>
          </a:p>
        </p:txBody>
      </p:sp>
      <p:sp>
        <p:nvSpPr>
          <p:cNvPr id="3" name="Content Placeholder 2"/>
          <p:cNvSpPr>
            <a:spLocks noGrp="1"/>
          </p:cNvSpPr>
          <p:nvPr>
            <p:ph idx="1"/>
          </p:nvPr>
        </p:nvSpPr>
        <p:spPr/>
        <p:txBody>
          <a:bodyPr>
            <a:normAutofit fontScale="85000" lnSpcReduction="20000"/>
          </a:bodyPr>
          <a:lstStyle/>
          <a:p>
            <a:r>
              <a:rPr lang="en-US" dirty="0"/>
              <a:t>Student is notified of violation and 0 on assignment</a:t>
            </a:r>
          </a:p>
          <a:p>
            <a:pPr lvl="1"/>
            <a:r>
              <a:rPr lang="en-US" dirty="0"/>
              <a:t>Include that student conduct may give additional sanctions</a:t>
            </a:r>
          </a:p>
          <a:p>
            <a:pPr lvl="1"/>
            <a:endParaRPr lang="en-US" dirty="0"/>
          </a:p>
          <a:p>
            <a:r>
              <a:rPr lang="en-US" dirty="0"/>
              <a:t>1</a:t>
            </a:r>
            <a:r>
              <a:rPr lang="en-US" baseline="30000" dirty="0"/>
              <a:t>st</a:t>
            </a:r>
            <a:r>
              <a:rPr lang="en-US" dirty="0"/>
              <a:t> violation- 0 on assignment</a:t>
            </a:r>
          </a:p>
          <a:p>
            <a:r>
              <a:rPr lang="en-US" dirty="0"/>
              <a:t>2</a:t>
            </a:r>
            <a:r>
              <a:rPr lang="en-US" baseline="30000" dirty="0"/>
              <a:t>nd</a:t>
            </a:r>
            <a:r>
              <a:rPr lang="en-US" dirty="0"/>
              <a:t> violation- F in class; removal from class; required meeting</a:t>
            </a:r>
          </a:p>
          <a:p>
            <a:r>
              <a:rPr lang="en-US" dirty="0"/>
              <a:t>3</a:t>
            </a:r>
            <a:r>
              <a:rPr lang="en-US" baseline="30000" dirty="0"/>
              <a:t>rd</a:t>
            </a:r>
            <a:r>
              <a:rPr lang="en-US" dirty="0"/>
              <a:t> violation- F in class; removal from class; student conduct sanction hearing</a:t>
            </a:r>
          </a:p>
          <a:p>
            <a:endParaRPr lang="en-US" dirty="0"/>
          </a:p>
          <a:p>
            <a:r>
              <a:rPr lang="en-US" dirty="0"/>
              <a:t>Student has appeal option by first speaking to faculty to appeal, then division office, then VPAA</a:t>
            </a:r>
          </a:p>
        </p:txBody>
      </p:sp>
    </p:spTree>
    <p:extLst>
      <p:ext uri="{BB962C8B-B14F-4D97-AF65-F5344CB8AC3E}">
        <p14:creationId xmlns:p14="http://schemas.microsoft.com/office/powerpoint/2010/main" val="656401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Conduct Process</a:t>
            </a:r>
          </a:p>
        </p:txBody>
      </p:sp>
      <p:sp>
        <p:nvSpPr>
          <p:cNvPr id="3" name="Content Placeholder 2"/>
          <p:cNvSpPr>
            <a:spLocks noGrp="1"/>
          </p:cNvSpPr>
          <p:nvPr>
            <p:ph idx="1"/>
          </p:nvPr>
        </p:nvSpPr>
        <p:spPr/>
        <p:txBody>
          <a:bodyPr>
            <a:normAutofit/>
          </a:bodyPr>
          <a:lstStyle/>
          <a:p>
            <a:r>
              <a:rPr lang="en-US" dirty="0"/>
              <a:t>Report is filed</a:t>
            </a:r>
          </a:p>
          <a:p>
            <a:r>
              <a:rPr lang="en-US" dirty="0"/>
              <a:t>Student Conduct processes and assess report</a:t>
            </a:r>
          </a:p>
          <a:p>
            <a:r>
              <a:rPr lang="en-US" dirty="0"/>
              <a:t>Student Conduct Conference</a:t>
            </a:r>
          </a:p>
          <a:p>
            <a:pPr lvl="1"/>
            <a:r>
              <a:rPr lang="en-US" dirty="0"/>
              <a:t>For less severe violations</a:t>
            </a:r>
          </a:p>
          <a:p>
            <a:r>
              <a:rPr lang="en-US" dirty="0"/>
              <a:t>Student Conduct Committee Hearing</a:t>
            </a:r>
          </a:p>
          <a:p>
            <a:pPr lvl="1"/>
            <a:r>
              <a:rPr lang="en-US" dirty="0"/>
              <a:t>For cases involving suspension or expulsion</a:t>
            </a:r>
          </a:p>
          <a:p>
            <a:r>
              <a:rPr lang="en-US" dirty="0"/>
              <a:t>Appeals for suspension and expulsion through VPSS</a:t>
            </a:r>
          </a:p>
        </p:txBody>
      </p:sp>
    </p:spTree>
    <p:extLst>
      <p:ext uri="{BB962C8B-B14F-4D97-AF65-F5344CB8AC3E}">
        <p14:creationId xmlns:p14="http://schemas.microsoft.com/office/powerpoint/2010/main" val="2387279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C_Simple">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4439</TotalTime>
  <Words>858</Words>
  <Application>Microsoft Macintosh PowerPoint</Application>
  <PresentationFormat>Widescreen</PresentationFormat>
  <Paragraphs>163</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Goudy Old Style</vt:lpstr>
      <vt:lpstr>Office Theme</vt:lpstr>
      <vt:lpstr>Student Conduct and Title IX Overview</vt:lpstr>
      <vt:lpstr>Overview of Presentation</vt:lpstr>
      <vt:lpstr>Student Code of Conduct</vt:lpstr>
      <vt:lpstr>Student Code of Conduct</vt:lpstr>
      <vt:lpstr>Student Code of Conduct</vt:lpstr>
      <vt:lpstr>Relevant Policies</vt:lpstr>
      <vt:lpstr>What is Academic Dishonesty?</vt:lpstr>
      <vt:lpstr>Academic (dis)Honesty Process</vt:lpstr>
      <vt:lpstr>Student Conduct Process</vt:lpstr>
      <vt:lpstr>Sexual Misconduct</vt:lpstr>
      <vt:lpstr>What Is Title IX?</vt:lpstr>
      <vt:lpstr>What is Sexual Misconduct?</vt:lpstr>
      <vt:lpstr>Types of Sexual Misconduct</vt:lpstr>
      <vt:lpstr>HCC Reporting Options</vt:lpstr>
      <vt:lpstr>Title IX- Resources</vt:lpstr>
      <vt:lpstr>Confidential Resources</vt:lpstr>
      <vt:lpstr>What Happens if Sexual Misconduct Occurs?</vt:lpstr>
      <vt:lpstr>PowerPoint Presentation</vt:lpstr>
    </vt:vector>
  </TitlesOfParts>
  <Company>Howard Community College</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Classroom Behavior: Student Conduct and Title IX</dc:title>
  <dc:creator>Tiscione, David</dc:creator>
  <cp:lastModifiedBy>Colbert, Geoffrey</cp:lastModifiedBy>
  <cp:revision>38</cp:revision>
  <cp:lastPrinted>2017-01-18T15:36:01Z</cp:lastPrinted>
  <dcterms:created xsi:type="dcterms:W3CDTF">2016-04-11T19:56:33Z</dcterms:created>
  <dcterms:modified xsi:type="dcterms:W3CDTF">2019-01-20T18:26:14Z</dcterms:modified>
</cp:coreProperties>
</file>