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15" r:id="rId2"/>
  </p:sldMasterIdLst>
  <p:notesMasterIdLst>
    <p:notesMasterId r:id="rId45"/>
  </p:notesMasterIdLst>
  <p:handoutMasterIdLst>
    <p:handoutMasterId r:id="rId46"/>
  </p:handoutMasterIdLst>
  <p:sldIdLst>
    <p:sldId id="256" r:id="rId3"/>
    <p:sldId id="258" r:id="rId4"/>
    <p:sldId id="257" r:id="rId5"/>
    <p:sldId id="260" r:id="rId6"/>
    <p:sldId id="261" r:id="rId7"/>
    <p:sldId id="262" r:id="rId8"/>
    <p:sldId id="305" r:id="rId9"/>
    <p:sldId id="306" r:id="rId10"/>
    <p:sldId id="307" r:id="rId11"/>
    <p:sldId id="308" r:id="rId12"/>
    <p:sldId id="309" r:id="rId13"/>
    <p:sldId id="310" r:id="rId14"/>
    <p:sldId id="311" r:id="rId15"/>
    <p:sldId id="312" r:id="rId16"/>
    <p:sldId id="313" r:id="rId17"/>
    <p:sldId id="314" r:id="rId18"/>
    <p:sldId id="315" r:id="rId19"/>
    <p:sldId id="316" r:id="rId20"/>
    <p:sldId id="325" r:id="rId21"/>
    <p:sldId id="324" r:id="rId22"/>
    <p:sldId id="326" r:id="rId23"/>
    <p:sldId id="327" r:id="rId24"/>
    <p:sldId id="328" r:id="rId25"/>
    <p:sldId id="329" r:id="rId26"/>
    <p:sldId id="317" r:id="rId27"/>
    <p:sldId id="318" r:id="rId28"/>
    <p:sldId id="319" r:id="rId29"/>
    <p:sldId id="320" r:id="rId30"/>
    <p:sldId id="331" r:id="rId31"/>
    <p:sldId id="332" r:id="rId32"/>
    <p:sldId id="333" r:id="rId33"/>
    <p:sldId id="334" r:id="rId34"/>
    <p:sldId id="335" r:id="rId35"/>
    <p:sldId id="291" r:id="rId36"/>
    <p:sldId id="330" r:id="rId37"/>
    <p:sldId id="321" r:id="rId38"/>
    <p:sldId id="322" r:id="rId39"/>
    <p:sldId id="323" r:id="rId40"/>
    <p:sldId id="285" r:id="rId41"/>
    <p:sldId id="288" r:id="rId42"/>
    <p:sldId id="287" r:id="rId43"/>
    <p:sldId id="336" r:id="rId44"/>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408"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7313" y="0"/>
            <a:ext cx="2982912" cy="465138"/>
          </a:xfrm>
          <a:prstGeom prst="rect">
            <a:avLst/>
          </a:prstGeom>
        </p:spPr>
        <p:txBody>
          <a:bodyPr vert="horz" lIns="91440" tIns="45720" rIns="91440" bIns="45720" rtlCol="0"/>
          <a:lstStyle>
            <a:lvl1pPr algn="r">
              <a:defRPr sz="1200"/>
            </a:lvl1pPr>
          </a:lstStyle>
          <a:p>
            <a:fld id="{DD3FE87E-BC8C-4135-82D0-95120FD8E9F0}" type="datetimeFigureOut">
              <a:rPr lang="en-US" smtClean="0"/>
              <a:t>9/14/2018</a:t>
            </a:fld>
            <a:endParaRPr lang="en-US"/>
          </a:p>
        </p:txBody>
      </p:sp>
      <p:sp>
        <p:nvSpPr>
          <p:cNvPr id="4" name="Footer Placeholder 3"/>
          <p:cNvSpPr>
            <a:spLocks noGrp="1"/>
          </p:cNvSpPr>
          <p:nvPr>
            <p:ph type="ftr" sz="quarter" idx="2"/>
          </p:nvPr>
        </p:nvSpPr>
        <p:spPr>
          <a:xfrm>
            <a:off x="0" y="8829675"/>
            <a:ext cx="2982913"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lIns="91440" tIns="45720" rIns="91440" bIns="45720" rtlCol="0" anchor="b"/>
          <a:lstStyle>
            <a:lvl1pPr algn="r">
              <a:defRPr sz="1200"/>
            </a:lvl1pPr>
          </a:lstStyle>
          <a:p>
            <a:fld id="{C1270BE0-AA08-4D16-ABF1-0411CF74D51B}" type="slidenum">
              <a:rPr lang="en-US" smtClean="0"/>
              <a:t>‹#›</a:t>
            </a:fld>
            <a:endParaRPr lang="en-US"/>
          </a:p>
        </p:txBody>
      </p:sp>
    </p:spTree>
    <p:extLst>
      <p:ext uri="{BB962C8B-B14F-4D97-AF65-F5344CB8AC3E}">
        <p14:creationId xmlns:p14="http://schemas.microsoft.com/office/powerpoint/2010/main" val="25270711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97313" y="0"/>
            <a:ext cx="2982912" cy="465138"/>
          </a:xfrm>
          <a:prstGeom prst="rect">
            <a:avLst/>
          </a:prstGeom>
        </p:spPr>
        <p:txBody>
          <a:bodyPr vert="horz" lIns="91440" tIns="45720" rIns="91440" bIns="45720" rtlCol="0"/>
          <a:lstStyle>
            <a:lvl1pPr algn="r">
              <a:defRPr sz="1200"/>
            </a:lvl1pPr>
          </a:lstStyle>
          <a:p>
            <a:fld id="{89269D31-A85A-4183-844A-092F701F5BAA}" type="datetimeFigureOut">
              <a:rPr lang="en-US" smtClean="0"/>
              <a:t>9/14/2018</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8975" y="4416425"/>
            <a:ext cx="55054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82913"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97313" y="8829675"/>
            <a:ext cx="2982912" cy="465138"/>
          </a:xfrm>
          <a:prstGeom prst="rect">
            <a:avLst/>
          </a:prstGeom>
        </p:spPr>
        <p:txBody>
          <a:bodyPr vert="horz" lIns="91440" tIns="45720" rIns="91440" bIns="45720" rtlCol="0" anchor="b"/>
          <a:lstStyle>
            <a:lvl1pPr algn="r">
              <a:defRPr sz="1200"/>
            </a:lvl1pPr>
          </a:lstStyle>
          <a:p>
            <a:fld id="{5389A5B9-5996-46B0-ACDF-DA0149767BF6}" type="slidenum">
              <a:rPr lang="en-US" smtClean="0"/>
              <a:t>‹#›</a:t>
            </a:fld>
            <a:endParaRPr lang="en-US"/>
          </a:p>
        </p:txBody>
      </p:sp>
    </p:spTree>
    <p:extLst>
      <p:ext uri="{BB962C8B-B14F-4D97-AF65-F5344CB8AC3E}">
        <p14:creationId xmlns:p14="http://schemas.microsoft.com/office/powerpoint/2010/main" val="67065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JW</a:t>
            </a:r>
            <a:endParaRPr lang="en-US" dirty="0"/>
          </a:p>
        </p:txBody>
      </p:sp>
      <p:sp>
        <p:nvSpPr>
          <p:cNvPr id="4" name="Slide Number Placeholder 3"/>
          <p:cNvSpPr>
            <a:spLocks noGrp="1"/>
          </p:cNvSpPr>
          <p:nvPr>
            <p:ph type="sldNum" sz="quarter" idx="10"/>
          </p:nvPr>
        </p:nvSpPr>
        <p:spPr/>
        <p:txBody>
          <a:bodyPr/>
          <a:lstStyle/>
          <a:p>
            <a:fld id="{5389A5B9-5996-46B0-ACDF-DA0149767BF6}" type="slidenum">
              <a:rPr lang="en-US" smtClean="0"/>
              <a:t>1</a:t>
            </a:fld>
            <a:endParaRPr lang="en-US" dirty="0"/>
          </a:p>
        </p:txBody>
      </p:sp>
    </p:spTree>
    <p:extLst>
      <p:ext uri="{BB962C8B-B14F-4D97-AF65-F5344CB8AC3E}">
        <p14:creationId xmlns:p14="http://schemas.microsoft.com/office/powerpoint/2010/main" val="4054463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9EDFCA-04B9-4BBF-8A63-27CA3DFD6A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0647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9EDFCA-04B9-4BBF-8A63-27CA3DFD6A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3165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9EDFCA-04B9-4BBF-8A63-27CA3DFD6A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8604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1400" dirty="0" smtClean="0"/>
              <a:t>Coercion is unreasonable</a:t>
            </a:r>
            <a:r>
              <a:rPr lang="en-US" sz="1400" baseline="0" dirty="0" smtClean="0"/>
              <a:t> pressure</a:t>
            </a:r>
          </a:p>
          <a:p>
            <a:pPr>
              <a:lnSpc>
                <a:spcPct val="150000"/>
              </a:lnSpc>
            </a:pPr>
            <a:r>
              <a:rPr lang="en-US" sz="1400" baseline="0" dirty="0" smtClean="0"/>
              <a:t>Force is physical violence or threat of physical violence</a:t>
            </a:r>
          </a:p>
          <a:p>
            <a:pPr>
              <a:lnSpc>
                <a:spcPct val="150000"/>
              </a:lnSpc>
            </a:pPr>
            <a:r>
              <a:rPr lang="en-US" sz="1400" baseline="0" dirty="0" smtClean="0"/>
              <a:t>The idea is that when we talk about consent “in the bedroom”, as a society we create a lot of gray areas and questions.  But if we talk about consent with an activity in day to day life, we can learn more about what consent looks like.</a:t>
            </a:r>
            <a:endParaRPr lang="en-US" sz="14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9EDFCA-04B9-4BBF-8A63-27CA3DFD6A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9812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9EDFCA-04B9-4BBF-8A63-27CA3DFD6A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10068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Such</a:t>
            </a:r>
            <a:r>
              <a:rPr lang="en-US" baseline="0" dirty="0" smtClean="0"/>
              <a:t> as finding someone’s phone and looking through their images</a:t>
            </a:r>
          </a:p>
          <a:p>
            <a:r>
              <a:rPr lang="en-US" baseline="0" dirty="0" smtClean="0"/>
              <a:t>Sharing images without consent- Rob Kardashian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9EDFCA-04B9-4BBF-8A63-27CA3DFD6A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1796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9EDFCA-04B9-4BBF-8A63-27CA3DFD6A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15515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Different than the stalking that’s come to be used in day to day conversation… not like your auntie “stalking you” on </a:t>
            </a:r>
            <a:r>
              <a:rPr lang="en-US" dirty="0" err="1" smtClean="0"/>
              <a:t>facebook</a:t>
            </a:r>
            <a:r>
              <a:rPr lang="en-US" dirty="0" smtClean="0"/>
              <a:t> by liking and commenting on everything.  My mom did that year in review thing on </a:t>
            </a:r>
            <a:r>
              <a:rPr lang="en-US" dirty="0" err="1" smtClean="0"/>
              <a:t>facebook</a:t>
            </a:r>
            <a:r>
              <a:rPr lang="en-US" dirty="0" smtClean="0"/>
              <a:t>, and she liked 21,685</a:t>
            </a:r>
            <a:r>
              <a:rPr lang="en-US" baseline="0" dirty="0" smtClean="0"/>
              <a:t> things.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9EDFCA-04B9-4BBF-8A63-27CA3DFD6A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78388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9EDFCA-04B9-4BBF-8A63-27CA3DFD6A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40117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crimes or incidents motivated by power</a:t>
            </a:r>
            <a:r>
              <a:rPr lang="en-US" baseline="0" dirty="0" smtClean="0"/>
              <a:t> where power to choose is taken away from the complainant, so we make our process based around giving options to students to give power back</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9EDFCA-04B9-4BBF-8A63-27CA3DFD6A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000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JW</a:t>
            </a:r>
            <a:endParaRPr lang="en-US" dirty="0"/>
          </a:p>
        </p:txBody>
      </p:sp>
      <p:sp>
        <p:nvSpPr>
          <p:cNvPr id="4" name="Slide Number Placeholder 3"/>
          <p:cNvSpPr>
            <a:spLocks noGrp="1"/>
          </p:cNvSpPr>
          <p:nvPr>
            <p:ph type="sldNum" sz="quarter" idx="10"/>
          </p:nvPr>
        </p:nvSpPr>
        <p:spPr/>
        <p:txBody>
          <a:bodyPr/>
          <a:lstStyle/>
          <a:p>
            <a:fld id="{5389A5B9-5996-46B0-ACDF-DA0149767BF6}" type="slidenum">
              <a:rPr lang="en-US" smtClean="0"/>
              <a:t>2</a:t>
            </a:fld>
            <a:endParaRPr lang="en-US" dirty="0"/>
          </a:p>
        </p:txBody>
      </p:sp>
    </p:spTree>
    <p:extLst>
      <p:ext uri="{BB962C8B-B14F-4D97-AF65-F5344CB8AC3E}">
        <p14:creationId xmlns:p14="http://schemas.microsoft.com/office/powerpoint/2010/main" val="1565409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9EDFCA-04B9-4BBF-8A63-27CA3DFD6A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9283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1400" dirty="0" smtClean="0"/>
              <a:t>There are times when there is a threat to individuals or the campus where we may need to go through a formal process</a:t>
            </a:r>
          </a:p>
          <a:p>
            <a:pPr>
              <a:lnSpc>
                <a:spcPct val="150000"/>
              </a:lnSpc>
            </a:pPr>
            <a:r>
              <a:rPr lang="en-US" sz="1400" dirty="0" smtClean="0"/>
              <a:t>We prevent retaliation</a:t>
            </a:r>
          </a:p>
          <a:p>
            <a:pPr>
              <a:lnSpc>
                <a:spcPct val="150000"/>
              </a:lnSpc>
            </a:pPr>
            <a:r>
              <a:rPr lang="en-US" sz="1400" dirty="0" smtClean="0"/>
              <a:t>We</a:t>
            </a:r>
            <a:r>
              <a:rPr lang="en-US" sz="1400" baseline="0" dirty="0" smtClean="0"/>
              <a:t> have an amnesty policy for someone who is a witness or is reporting sexual misconduct</a:t>
            </a:r>
            <a:endParaRPr lang="en-US" sz="14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9EDFCA-04B9-4BBF-8A63-27CA3DFD6A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01385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Interim measures are those services, accommodations, or other assistance that the college puts in place to</a:t>
            </a:r>
            <a:r>
              <a:rPr lang="en-US" sz="1200" kern="1200" baseline="0" dirty="0" smtClean="0">
                <a:solidFill>
                  <a:schemeClr val="tx1"/>
                </a:solidFill>
                <a:effectLst/>
                <a:latin typeface="+mn-lt"/>
                <a:ea typeface="+mn-ea"/>
                <a:cs typeface="+mn-cs"/>
              </a:rPr>
              <a:t> support complainant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9EDFCA-04B9-4BBF-8A63-27CA3DFD6A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49051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JW</a:t>
            </a:r>
            <a:endParaRPr lang="en-US" dirty="0"/>
          </a:p>
        </p:txBody>
      </p:sp>
      <p:sp>
        <p:nvSpPr>
          <p:cNvPr id="4" name="Slide Number Placeholder 3"/>
          <p:cNvSpPr>
            <a:spLocks noGrp="1"/>
          </p:cNvSpPr>
          <p:nvPr>
            <p:ph type="sldNum" sz="quarter" idx="10"/>
          </p:nvPr>
        </p:nvSpPr>
        <p:spPr/>
        <p:txBody>
          <a:bodyPr/>
          <a:lstStyle/>
          <a:p>
            <a:fld id="{5389A5B9-5996-46B0-ACDF-DA0149767BF6}" type="slidenum">
              <a:rPr lang="en-US" smtClean="0"/>
              <a:t>39</a:t>
            </a:fld>
            <a:endParaRPr lang="en-US" dirty="0"/>
          </a:p>
        </p:txBody>
      </p:sp>
    </p:spTree>
    <p:extLst>
      <p:ext uri="{BB962C8B-B14F-4D97-AF65-F5344CB8AC3E}">
        <p14:creationId xmlns:p14="http://schemas.microsoft.com/office/powerpoint/2010/main" val="1061574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JW</a:t>
            </a:r>
            <a:endParaRPr lang="en-US" dirty="0"/>
          </a:p>
        </p:txBody>
      </p:sp>
      <p:sp>
        <p:nvSpPr>
          <p:cNvPr id="4" name="Slide Number Placeholder 3"/>
          <p:cNvSpPr>
            <a:spLocks noGrp="1"/>
          </p:cNvSpPr>
          <p:nvPr>
            <p:ph type="sldNum" sz="quarter" idx="10"/>
          </p:nvPr>
        </p:nvSpPr>
        <p:spPr/>
        <p:txBody>
          <a:bodyPr/>
          <a:lstStyle/>
          <a:p>
            <a:fld id="{5389A5B9-5996-46B0-ACDF-DA0149767BF6}" type="slidenum">
              <a:rPr lang="en-US" smtClean="0"/>
              <a:t>3</a:t>
            </a:fld>
            <a:endParaRPr lang="en-US" dirty="0"/>
          </a:p>
        </p:txBody>
      </p:sp>
    </p:spTree>
    <p:extLst>
      <p:ext uri="{BB962C8B-B14F-4D97-AF65-F5344CB8AC3E}">
        <p14:creationId xmlns:p14="http://schemas.microsoft.com/office/powerpoint/2010/main" val="245852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JW</a:t>
            </a:r>
            <a:endParaRPr lang="en-US" dirty="0"/>
          </a:p>
        </p:txBody>
      </p:sp>
      <p:sp>
        <p:nvSpPr>
          <p:cNvPr id="4" name="Slide Number Placeholder 3"/>
          <p:cNvSpPr>
            <a:spLocks noGrp="1"/>
          </p:cNvSpPr>
          <p:nvPr>
            <p:ph type="sldNum" sz="quarter" idx="10"/>
          </p:nvPr>
        </p:nvSpPr>
        <p:spPr/>
        <p:txBody>
          <a:bodyPr/>
          <a:lstStyle/>
          <a:p>
            <a:fld id="{5389A5B9-5996-46B0-ACDF-DA0149767BF6}" type="slidenum">
              <a:rPr lang="en-US" smtClean="0"/>
              <a:t>4</a:t>
            </a:fld>
            <a:endParaRPr lang="en-US" dirty="0"/>
          </a:p>
        </p:txBody>
      </p:sp>
    </p:spTree>
    <p:extLst>
      <p:ext uri="{BB962C8B-B14F-4D97-AF65-F5344CB8AC3E}">
        <p14:creationId xmlns:p14="http://schemas.microsoft.com/office/powerpoint/2010/main" val="3975212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JW</a:t>
            </a:r>
            <a:endParaRPr lang="en-US" dirty="0"/>
          </a:p>
        </p:txBody>
      </p:sp>
      <p:sp>
        <p:nvSpPr>
          <p:cNvPr id="4" name="Slide Number Placeholder 3"/>
          <p:cNvSpPr>
            <a:spLocks noGrp="1"/>
          </p:cNvSpPr>
          <p:nvPr>
            <p:ph type="sldNum" sz="quarter" idx="10"/>
          </p:nvPr>
        </p:nvSpPr>
        <p:spPr/>
        <p:txBody>
          <a:bodyPr/>
          <a:lstStyle/>
          <a:p>
            <a:fld id="{5389A5B9-5996-46B0-ACDF-DA0149767BF6}" type="slidenum">
              <a:rPr lang="en-US" smtClean="0"/>
              <a:t>5</a:t>
            </a:fld>
            <a:endParaRPr lang="en-US" dirty="0"/>
          </a:p>
        </p:txBody>
      </p:sp>
    </p:spTree>
    <p:extLst>
      <p:ext uri="{BB962C8B-B14F-4D97-AF65-F5344CB8AC3E}">
        <p14:creationId xmlns:p14="http://schemas.microsoft.com/office/powerpoint/2010/main" val="42252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JW</a:t>
            </a:r>
            <a:endParaRPr lang="en-US" dirty="0"/>
          </a:p>
        </p:txBody>
      </p:sp>
      <p:sp>
        <p:nvSpPr>
          <p:cNvPr id="4" name="Slide Number Placeholder 3"/>
          <p:cNvSpPr>
            <a:spLocks noGrp="1"/>
          </p:cNvSpPr>
          <p:nvPr>
            <p:ph type="sldNum" sz="quarter" idx="10"/>
          </p:nvPr>
        </p:nvSpPr>
        <p:spPr/>
        <p:txBody>
          <a:bodyPr/>
          <a:lstStyle/>
          <a:p>
            <a:fld id="{5389A5B9-5996-46B0-ACDF-DA0149767BF6}" type="slidenum">
              <a:rPr lang="en-US" smtClean="0"/>
              <a:t>6</a:t>
            </a:fld>
            <a:endParaRPr lang="en-US" dirty="0"/>
          </a:p>
        </p:txBody>
      </p:sp>
    </p:spTree>
    <p:extLst>
      <p:ext uri="{BB962C8B-B14F-4D97-AF65-F5344CB8AC3E}">
        <p14:creationId xmlns:p14="http://schemas.microsoft.com/office/powerpoint/2010/main" val="1715216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9EDFCA-04B9-4BBF-8A63-27CA3DFD6A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2631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9EDFCA-04B9-4BBF-8A63-27CA3DFD6A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0729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1400" dirty="0" smtClean="0"/>
              <a:t>At</a:t>
            </a:r>
            <a:r>
              <a:rPr lang="en-US" sz="1400" baseline="0" dirty="0" smtClean="0"/>
              <a:t> HCC, our mission is providing pathways to success.  We believe that sexual violence is an issue we take very seriously because of the drastic effects it can have on all of those involved including the victims or survivors, the responding party, and each of their friends and families.  Further, we are required by the federal government to address these issues.  Our Sexual Misconduct policy outlines all of the behaviors that are prohibited for employees of HCC and for you as a student and the policies we will follow if a violation is reported.  I’m going to take you through a few of the more prominent definitions and processes, but please be sure to review our handbook for a more comprehensive overview of the policy.</a:t>
            </a:r>
            <a:endParaRPr lang="en-US" sz="14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9EDFCA-04B9-4BBF-8A63-27CA3DFD6A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79437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6858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426224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6705600" cy="114300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80569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19400"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2819400"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2819400"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Tree>
    <p:extLst>
      <p:ext uri="{BB962C8B-B14F-4D97-AF65-F5344CB8AC3E}">
        <p14:creationId xmlns:p14="http://schemas.microsoft.com/office/powerpoint/2010/main" val="26306888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066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4600" y="274638"/>
            <a:ext cx="6172200" cy="1143000"/>
          </a:xfrm>
        </p:spPr>
        <p:txBody>
          <a:bodyPr>
            <a:normAutofit/>
          </a:bodyPr>
          <a:lstStyle>
            <a:lvl1pPr algn="l">
              <a:defRPr sz="40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514600" y="1600200"/>
            <a:ext cx="6172200" cy="45259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19873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57400" y="274638"/>
            <a:ext cx="6781800" cy="639762"/>
          </a:xfrm>
        </p:spPr>
        <p:txBody>
          <a:bodyPr>
            <a:normAutofit/>
          </a:bodyPr>
          <a:lstStyle>
            <a:lvl1pPr>
              <a:defRPr sz="4000"/>
            </a:lvl1pPr>
          </a:lstStyle>
          <a:p>
            <a:r>
              <a:rPr lang="en-US" dirty="0" smtClean="0"/>
              <a:t>Click to edit Master title style</a:t>
            </a:r>
            <a:endParaRPr lang="en-US" dirty="0"/>
          </a:p>
        </p:txBody>
      </p:sp>
      <p:sp>
        <p:nvSpPr>
          <p:cNvPr id="3" name="Content Placeholder 2"/>
          <p:cNvSpPr>
            <a:spLocks noGrp="1"/>
          </p:cNvSpPr>
          <p:nvPr>
            <p:ph sz="half" idx="1"/>
          </p:nvPr>
        </p:nvSpPr>
        <p:spPr>
          <a:xfrm>
            <a:off x="2057400" y="1143000"/>
            <a:ext cx="3276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562600" y="1143000"/>
            <a:ext cx="3276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27624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6705600" cy="114300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830648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19400"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81940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8194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78604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51846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lvl1pPr>
              <a:defRPr b="1">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685800"/>
          </a:xfrm>
        </p:spPr>
        <p:txBody>
          <a:bodyPr/>
          <a:lstStyle>
            <a:lvl1pPr marL="0" indent="0" algn="ctr">
              <a:buNone/>
              <a:defRPr>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899803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4600" y="274638"/>
            <a:ext cx="6172200" cy="1143000"/>
          </a:xfrm>
        </p:spPr>
        <p:txBody>
          <a:bodyPr>
            <a:normAutofit/>
          </a:bodyPr>
          <a:lstStyle>
            <a:lvl1pPr algn="l">
              <a:defRPr sz="30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514600" y="1600202"/>
            <a:ext cx="6172200" cy="45259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61088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57400" y="274638"/>
            <a:ext cx="6781800" cy="639762"/>
          </a:xfrm>
        </p:spPr>
        <p:txBody>
          <a:bodyPr>
            <a:normAutofit/>
          </a:bodyPr>
          <a:lstStyle>
            <a:lvl1pPr>
              <a:defRPr sz="3000"/>
            </a:lvl1pPr>
          </a:lstStyle>
          <a:p>
            <a:r>
              <a:rPr lang="en-US" dirty="0" smtClean="0"/>
              <a:t>Click to edit Master title style</a:t>
            </a:r>
            <a:endParaRPr lang="en-US" dirty="0"/>
          </a:p>
        </p:txBody>
      </p:sp>
      <p:sp>
        <p:nvSpPr>
          <p:cNvPr id="3" name="Content Placeholder 2"/>
          <p:cNvSpPr>
            <a:spLocks noGrp="1"/>
          </p:cNvSpPr>
          <p:nvPr>
            <p:ph sz="half" idx="1"/>
          </p:nvPr>
        </p:nvSpPr>
        <p:spPr>
          <a:xfrm>
            <a:off x="2057400" y="1143002"/>
            <a:ext cx="3276600" cy="49831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562600" y="1143002"/>
            <a:ext cx="3276600" cy="49831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027039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710469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11627632"/>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audio" Target="NULL" TargetMode="External"/><Relationship Id="rId7" Type="http://schemas.openxmlformats.org/officeDocument/2006/relationships/image" Target="../media/image5.jpe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4.png"/><Relationship Id="rId5" Type="http://schemas.openxmlformats.org/officeDocument/2006/relationships/slideLayout" Target="../slideLayouts/slideLayout8.xml"/><Relationship Id="rId4" Type="http://schemas.microsoft.com/office/2007/relationships/media" Target="../media/media3.mp3"/></Relationships>
</file>

<file path=ppt/slides/_rels/slide21.xml.rels><?xml version="1.0" encoding="UTF-8" standalone="yes"?>
<Relationships xmlns="http://schemas.openxmlformats.org/package/2006/relationships"><Relationship Id="rId3" Type="http://schemas.openxmlformats.org/officeDocument/2006/relationships/audio" Target="NULL" TargetMode="External"/><Relationship Id="rId7" Type="http://schemas.openxmlformats.org/officeDocument/2006/relationships/image" Target="../media/image6.jpe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4.png"/><Relationship Id="rId5" Type="http://schemas.openxmlformats.org/officeDocument/2006/relationships/slideLayout" Target="../slideLayouts/slideLayout8.xml"/><Relationship Id="rId4" Type="http://schemas.microsoft.com/office/2007/relationships/media" Target="../media/media3.mp3"/></Relationships>
</file>

<file path=ppt/slides/_rels/slide22.xml.rels><?xml version="1.0" encoding="UTF-8" standalone="yes"?>
<Relationships xmlns="http://schemas.openxmlformats.org/package/2006/relationships"><Relationship Id="rId3" Type="http://schemas.openxmlformats.org/officeDocument/2006/relationships/audio" Target="NULL" TargetMode="External"/><Relationship Id="rId7" Type="http://schemas.openxmlformats.org/officeDocument/2006/relationships/image" Target="../media/image7.jpe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4.png"/><Relationship Id="rId5" Type="http://schemas.openxmlformats.org/officeDocument/2006/relationships/slideLayout" Target="../slideLayouts/slideLayout8.xml"/><Relationship Id="rId4" Type="http://schemas.microsoft.com/office/2007/relationships/media" Target="../media/media3.mp3"/></Relationships>
</file>

<file path=ppt/slides/_rels/slide23.xml.rels><?xml version="1.0" encoding="UTF-8" standalone="yes"?>
<Relationships xmlns="http://schemas.openxmlformats.org/package/2006/relationships"><Relationship Id="rId3" Type="http://schemas.openxmlformats.org/officeDocument/2006/relationships/audio" Target="NULL" TargetMode="External"/><Relationship Id="rId7" Type="http://schemas.openxmlformats.org/officeDocument/2006/relationships/image" Target="../media/image7.jpe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4.png"/><Relationship Id="rId5" Type="http://schemas.openxmlformats.org/officeDocument/2006/relationships/slideLayout" Target="../slideLayouts/slideLayout8.xml"/><Relationship Id="rId4" Type="http://schemas.microsoft.com/office/2007/relationships/media" Target="../media/media3.mp3"/></Relationships>
</file>

<file path=ppt/slides/_rels/slide24.xml.rels><?xml version="1.0" encoding="UTF-8" standalone="yes"?>
<Relationships xmlns="http://schemas.openxmlformats.org/package/2006/relationships"><Relationship Id="rId3" Type="http://schemas.openxmlformats.org/officeDocument/2006/relationships/audio" Target="NULL" TargetMode="External"/><Relationship Id="rId7" Type="http://schemas.openxmlformats.org/officeDocument/2006/relationships/image" Target="../media/image7.jpe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4.png"/><Relationship Id="rId5" Type="http://schemas.openxmlformats.org/officeDocument/2006/relationships/slideLayout" Target="../slideLayouts/slideLayout8.xml"/><Relationship Id="rId4" Type="http://schemas.microsoft.com/office/2007/relationships/media" Target="../media/media3.mp3"/></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470025"/>
          </a:xfrm>
        </p:spPr>
        <p:txBody>
          <a:bodyPr/>
          <a:lstStyle/>
          <a:p>
            <a:r>
              <a:rPr lang="en-US" dirty="0" smtClean="0"/>
              <a:t>2018 Title IX Training for</a:t>
            </a:r>
            <a:br>
              <a:rPr lang="en-US" dirty="0" smtClean="0"/>
            </a:br>
            <a:r>
              <a:rPr lang="en-US" dirty="0" smtClean="0"/>
              <a:t>HCC Public Safety Staff</a:t>
            </a:r>
            <a:endParaRPr lang="en-US" dirty="0"/>
          </a:p>
        </p:txBody>
      </p:sp>
      <p:sp>
        <p:nvSpPr>
          <p:cNvPr id="3" name="Subtitle 2"/>
          <p:cNvSpPr>
            <a:spLocks noGrp="1"/>
          </p:cNvSpPr>
          <p:nvPr>
            <p:ph type="subTitle" idx="1"/>
          </p:nvPr>
        </p:nvSpPr>
        <p:spPr>
          <a:xfrm>
            <a:off x="457200" y="1908175"/>
            <a:ext cx="8305800" cy="3505200"/>
          </a:xfrm>
        </p:spPr>
        <p:txBody>
          <a:bodyPr>
            <a:normAutofit fontScale="92500" lnSpcReduction="10000"/>
          </a:bodyPr>
          <a:lstStyle/>
          <a:p>
            <a:endParaRPr lang="en-US" dirty="0" smtClean="0"/>
          </a:p>
          <a:p>
            <a:endParaRPr lang="en-US" dirty="0"/>
          </a:p>
          <a:p>
            <a:r>
              <a:rPr lang="en-US" dirty="0" smtClean="0"/>
              <a:t>Presented by</a:t>
            </a:r>
          </a:p>
          <a:p>
            <a:endParaRPr lang="en-US" dirty="0"/>
          </a:p>
          <a:p>
            <a:r>
              <a:rPr lang="en-US" dirty="0" smtClean="0"/>
              <a:t>Dave Tiscione</a:t>
            </a:r>
          </a:p>
          <a:p>
            <a:r>
              <a:rPr lang="en-US" dirty="0" smtClean="0"/>
              <a:t>Associate director of student conduct and compliance, title ix deputy</a:t>
            </a:r>
          </a:p>
        </p:txBody>
      </p:sp>
    </p:spTree>
    <p:extLst>
      <p:ext uri="{BB962C8B-B14F-4D97-AF65-F5344CB8AC3E}">
        <p14:creationId xmlns:p14="http://schemas.microsoft.com/office/powerpoint/2010/main" val="39540669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Sexual Harassment </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Any </a:t>
            </a:r>
            <a:r>
              <a:rPr lang="en-US" dirty="0"/>
              <a:t>unwelcome sexual advance, unwelcome request for sexual favors, or other unwelcome verbal or physical conduct of a sexual nature when: </a:t>
            </a:r>
            <a:endParaRPr lang="en-US" dirty="0" smtClean="0"/>
          </a:p>
          <a:p>
            <a:pPr marL="514350" indent="-514350">
              <a:buAutoNum type="arabicParenBoth"/>
            </a:pPr>
            <a:r>
              <a:rPr lang="en-US" dirty="0" smtClean="0"/>
              <a:t>Quid pro quo</a:t>
            </a:r>
          </a:p>
          <a:p>
            <a:pPr marL="514350" indent="-514350">
              <a:buAutoNum type="arabicParenBoth"/>
            </a:pPr>
            <a:r>
              <a:rPr lang="en-US" dirty="0" smtClean="0"/>
              <a:t>Has the </a:t>
            </a:r>
            <a:r>
              <a:rPr lang="en-US" dirty="0"/>
              <a:t>purpose or effect of </a:t>
            </a:r>
            <a:r>
              <a:rPr lang="en-US" dirty="0" smtClean="0"/>
              <a:t>creating a hostile environment or unreasonably </a:t>
            </a:r>
            <a:r>
              <a:rPr lang="en-US" dirty="0"/>
              <a:t>interfering with an individual’s work or academic </a:t>
            </a:r>
            <a:r>
              <a:rPr lang="en-US" dirty="0" smtClean="0"/>
              <a:t>performance</a:t>
            </a:r>
            <a:endParaRPr lang="en-US" dirty="0"/>
          </a:p>
        </p:txBody>
      </p:sp>
    </p:spTree>
    <p:extLst>
      <p:ext uri="{BB962C8B-B14F-4D97-AF65-F5344CB8AC3E}">
        <p14:creationId xmlns:p14="http://schemas.microsoft.com/office/powerpoint/2010/main" val="12742396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of Sexual Harassment</a:t>
            </a:r>
            <a:endParaRPr lang="en-US" dirty="0"/>
          </a:p>
        </p:txBody>
      </p:sp>
      <p:sp>
        <p:nvSpPr>
          <p:cNvPr id="3" name="Content Placeholder 2"/>
          <p:cNvSpPr>
            <a:spLocks noGrp="1"/>
          </p:cNvSpPr>
          <p:nvPr>
            <p:ph idx="1"/>
          </p:nvPr>
        </p:nvSpPr>
        <p:spPr/>
        <p:txBody>
          <a:bodyPr/>
          <a:lstStyle/>
          <a:p>
            <a:r>
              <a:rPr lang="en-US" dirty="0" smtClean="0"/>
              <a:t>Verbal harassment or abuse</a:t>
            </a:r>
          </a:p>
          <a:p>
            <a:r>
              <a:rPr lang="en-US" dirty="0" smtClean="0"/>
              <a:t>Pressure for sexual activity</a:t>
            </a:r>
          </a:p>
          <a:p>
            <a:r>
              <a:rPr lang="en-US" dirty="0" smtClean="0"/>
              <a:t>Unwelcome touching</a:t>
            </a:r>
          </a:p>
          <a:p>
            <a:r>
              <a:rPr lang="en-US" dirty="0" smtClean="0"/>
              <a:t>Quid pro quo</a:t>
            </a:r>
          </a:p>
          <a:p>
            <a:r>
              <a:rPr lang="en-US" dirty="0" smtClean="0"/>
              <a:t>Displaying or sending explicit images or using explicit language</a:t>
            </a:r>
          </a:p>
          <a:p>
            <a:r>
              <a:rPr lang="en-US" dirty="0" smtClean="0"/>
              <a:t>Threatening to commit a violation of sexual misconduct </a:t>
            </a:r>
            <a:endParaRPr lang="en-US" dirty="0"/>
          </a:p>
        </p:txBody>
      </p:sp>
    </p:spTree>
    <p:extLst>
      <p:ext uri="{BB962C8B-B14F-4D97-AF65-F5344CB8AC3E}">
        <p14:creationId xmlns:p14="http://schemas.microsoft.com/office/powerpoint/2010/main" val="6701656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Sexual Assault</a:t>
            </a:r>
            <a:endParaRPr lang="en-US" dirty="0"/>
          </a:p>
        </p:txBody>
      </p:sp>
      <p:sp>
        <p:nvSpPr>
          <p:cNvPr id="3" name="Content Placeholder 2"/>
          <p:cNvSpPr>
            <a:spLocks noGrp="1"/>
          </p:cNvSpPr>
          <p:nvPr>
            <p:ph idx="1"/>
          </p:nvPr>
        </p:nvSpPr>
        <p:spPr/>
        <p:txBody>
          <a:bodyPr/>
          <a:lstStyle/>
          <a:p>
            <a:r>
              <a:rPr lang="en-US" dirty="0" smtClean="0"/>
              <a:t>Any </a:t>
            </a:r>
            <a:r>
              <a:rPr lang="en-US" dirty="0"/>
              <a:t>type of sexual contact or behavior that occurs without the explicit consent of the </a:t>
            </a:r>
            <a:r>
              <a:rPr lang="en-US" dirty="0" smtClean="0"/>
              <a:t>recipient</a:t>
            </a:r>
          </a:p>
          <a:p>
            <a:pPr lvl="1"/>
            <a:r>
              <a:rPr lang="en-US" dirty="0" smtClean="0"/>
              <a:t>Incest</a:t>
            </a:r>
          </a:p>
          <a:p>
            <a:pPr lvl="1"/>
            <a:r>
              <a:rPr lang="en-US" dirty="0" smtClean="0"/>
              <a:t>Non-consensual sexual contact</a:t>
            </a:r>
          </a:p>
          <a:p>
            <a:pPr lvl="2"/>
            <a:r>
              <a:rPr lang="en-US" dirty="0" smtClean="0"/>
              <a:t>Touching of intimate body parts</a:t>
            </a:r>
          </a:p>
          <a:p>
            <a:pPr lvl="1"/>
            <a:r>
              <a:rPr lang="en-US" dirty="0" smtClean="0"/>
              <a:t>Non-consensual sexual intercourse</a:t>
            </a:r>
          </a:p>
          <a:p>
            <a:pPr lvl="2"/>
            <a:r>
              <a:rPr lang="en-US" dirty="0" smtClean="0"/>
              <a:t>Penetration</a:t>
            </a:r>
            <a:endParaRPr lang="en-US" dirty="0"/>
          </a:p>
        </p:txBody>
      </p:sp>
    </p:spTree>
    <p:extLst>
      <p:ext uri="{BB962C8B-B14F-4D97-AF65-F5344CB8AC3E}">
        <p14:creationId xmlns:p14="http://schemas.microsoft.com/office/powerpoint/2010/main" val="28495178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Permission </a:t>
            </a:r>
            <a:r>
              <a:rPr lang="en-US" dirty="0"/>
              <a:t>to </a:t>
            </a:r>
            <a:r>
              <a:rPr lang="en-US" dirty="0" smtClean="0"/>
              <a:t>act through words or actions</a:t>
            </a:r>
          </a:p>
          <a:p>
            <a:r>
              <a:rPr lang="en-US" dirty="0" smtClean="0"/>
              <a:t>Clear, voluntary, mutually understood, for each act</a:t>
            </a:r>
          </a:p>
          <a:p>
            <a:r>
              <a:rPr lang="en-US" dirty="0" smtClean="0"/>
              <a:t>Active not passive</a:t>
            </a:r>
          </a:p>
          <a:p>
            <a:r>
              <a:rPr lang="en-US" dirty="0" smtClean="0"/>
              <a:t>Given freely, no use of force or coercion</a:t>
            </a:r>
          </a:p>
          <a:p>
            <a:r>
              <a:rPr lang="en-US" dirty="0" smtClean="0"/>
              <a:t>Knowingly, cannot be under 16 or incapacitated</a:t>
            </a:r>
          </a:p>
          <a:p>
            <a:r>
              <a:rPr lang="en-US" dirty="0" smtClean="0"/>
              <a:t>Specific- permission for each activity</a:t>
            </a:r>
            <a:endParaRPr lang="en-US" dirty="0"/>
          </a:p>
        </p:txBody>
      </p:sp>
    </p:spTree>
    <p:extLst>
      <p:ext uri="{BB962C8B-B14F-4D97-AF65-F5344CB8AC3E}">
        <p14:creationId xmlns:p14="http://schemas.microsoft.com/office/powerpoint/2010/main" val="19460906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Sexual exploitation</a:t>
            </a:r>
            <a:endParaRPr lang="en-US" dirty="0"/>
          </a:p>
        </p:txBody>
      </p:sp>
      <p:sp>
        <p:nvSpPr>
          <p:cNvPr id="3" name="Content Placeholder 2"/>
          <p:cNvSpPr>
            <a:spLocks noGrp="1"/>
          </p:cNvSpPr>
          <p:nvPr>
            <p:ph idx="1"/>
          </p:nvPr>
        </p:nvSpPr>
        <p:spPr/>
        <p:txBody>
          <a:bodyPr/>
          <a:lstStyle/>
          <a:p>
            <a:r>
              <a:rPr lang="en-US" dirty="0" smtClean="0"/>
              <a:t>Taking </a:t>
            </a:r>
            <a:r>
              <a:rPr lang="en-US" dirty="0"/>
              <a:t>non-consensual or abusive sexual advantage of another to benefit anyone other than the person being exploited</a:t>
            </a:r>
          </a:p>
        </p:txBody>
      </p:sp>
    </p:spTree>
    <p:extLst>
      <p:ext uri="{BB962C8B-B14F-4D97-AF65-F5344CB8AC3E}">
        <p14:creationId xmlns:p14="http://schemas.microsoft.com/office/powerpoint/2010/main" val="18470728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Sexual exploitation</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Sexual voyeurism</a:t>
            </a:r>
          </a:p>
          <a:p>
            <a:r>
              <a:rPr lang="en-US" dirty="0" smtClean="0"/>
              <a:t>Invading privacy</a:t>
            </a:r>
          </a:p>
          <a:p>
            <a:r>
              <a:rPr lang="en-US" dirty="0" smtClean="0"/>
              <a:t>Going </a:t>
            </a:r>
            <a:r>
              <a:rPr lang="en-US" dirty="0"/>
              <a:t>beyond the boundaries of consent (such as letting someone hide in a closet to watch you having consensual </a:t>
            </a:r>
            <a:r>
              <a:rPr lang="en-US" dirty="0" smtClean="0"/>
              <a:t>sex)</a:t>
            </a:r>
          </a:p>
          <a:p>
            <a:r>
              <a:rPr lang="en-US" dirty="0" smtClean="0"/>
              <a:t>Video </a:t>
            </a:r>
            <a:r>
              <a:rPr lang="en-US" dirty="0"/>
              <a:t>or audio recording of sexual acts </a:t>
            </a:r>
            <a:r>
              <a:rPr lang="en-US" dirty="0" smtClean="0"/>
              <a:t>or private activities without consent</a:t>
            </a:r>
          </a:p>
          <a:p>
            <a:r>
              <a:rPr lang="en-US" dirty="0" smtClean="0"/>
              <a:t>Sharing images without consent</a:t>
            </a:r>
          </a:p>
          <a:p>
            <a:r>
              <a:rPr lang="en-US" dirty="0" smtClean="0"/>
              <a:t>Knowingly exposing someone to a </a:t>
            </a:r>
            <a:r>
              <a:rPr lang="en-US" dirty="0"/>
              <a:t>sexually transmitted infection (STI</a:t>
            </a:r>
            <a:r>
              <a:rPr lang="en-US" dirty="0" smtClean="0"/>
              <a:t>) without their knowledge</a:t>
            </a:r>
          </a:p>
          <a:p>
            <a:r>
              <a:rPr lang="en-US" dirty="0" smtClean="0"/>
              <a:t>Administering drugs or alcohol to someone without their knowledge </a:t>
            </a:r>
          </a:p>
          <a:p>
            <a:r>
              <a:rPr lang="en-US" dirty="0" smtClean="0"/>
              <a:t>Exposing genitals without consent</a:t>
            </a:r>
            <a:endParaRPr lang="en-US" dirty="0"/>
          </a:p>
        </p:txBody>
      </p:sp>
    </p:spTree>
    <p:extLst>
      <p:ext uri="{BB962C8B-B14F-4D97-AF65-F5344CB8AC3E}">
        <p14:creationId xmlns:p14="http://schemas.microsoft.com/office/powerpoint/2010/main" val="17244970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Dating/Domestic Violence</a:t>
            </a:r>
            <a:endParaRPr lang="en-US" dirty="0"/>
          </a:p>
        </p:txBody>
      </p:sp>
      <p:sp>
        <p:nvSpPr>
          <p:cNvPr id="3" name="Content Placeholder 2"/>
          <p:cNvSpPr>
            <a:spLocks noGrp="1"/>
          </p:cNvSpPr>
          <p:nvPr>
            <p:ph idx="1"/>
          </p:nvPr>
        </p:nvSpPr>
        <p:spPr/>
        <p:txBody>
          <a:bodyPr/>
          <a:lstStyle/>
          <a:p>
            <a:r>
              <a:rPr lang="en-US" dirty="0" smtClean="0"/>
              <a:t>Violence </a:t>
            </a:r>
            <a:r>
              <a:rPr lang="en-US" dirty="0"/>
              <a:t>or threat of violence between </a:t>
            </a:r>
            <a:r>
              <a:rPr lang="en-US" dirty="0" smtClean="0"/>
              <a:t>individuals:</a:t>
            </a:r>
          </a:p>
          <a:p>
            <a:pPr lvl="1"/>
            <a:r>
              <a:rPr lang="en-US" dirty="0"/>
              <a:t>I</a:t>
            </a:r>
            <a:r>
              <a:rPr lang="en-US" dirty="0" smtClean="0"/>
              <a:t>n </a:t>
            </a:r>
            <a:r>
              <a:rPr lang="en-US" dirty="0"/>
              <a:t>a personal and private social relationship of a romantic or intimate </a:t>
            </a:r>
            <a:r>
              <a:rPr lang="en-US" dirty="0" smtClean="0"/>
              <a:t>nature</a:t>
            </a:r>
          </a:p>
          <a:p>
            <a:pPr lvl="1"/>
            <a:r>
              <a:rPr lang="en-US" dirty="0" smtClean="0"/>
              <a:t>current or former spouse</a:t>
            </a:r>
          </a:p>
          <a:p>
            <a:pPr lvl="1"/>
            <a:r>
              <a:rPr lang="en-US" dirty="0" smtClean="0"/>
              <a:t>Person with whom a child is shared</a:t>
            </a:r>
          </a:p>
          <a:p>
            <a:pPr lvl="1"/>
            <a:r>
              <a:rPr lang="en-US" dirty="0" smtClean="0"/>
              <a:t>Person cohabitating</a:t>
            </a:r>
          </a:p>
        </p:txBody>
      </p:sp>
    </p:spTree>
    <p:extLst>
      <p:ext uri="{BB962C8B-B14F-4D97-AF65-F5344CB8AC3E}">
        <p14:creationId xmlns:p14="http://schemas.microsoft.com/office/powerpoint/2010/main" val="3417740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Stalking </a:t>
            </a:r>
            <a:endParaRPr lang="en-US" dirty="0"/>
          </a:p>
        </p:txBody>
      </p:sp>
      <p:sp>
        <p:nvSpPr>
          <p:cNvPr id="3" name="Content Placeholder 2"/>
          <p:cNvSpPr>
            <a:spLocks noGrp="1"/>
          </p:cNvSpPr>
          <p:nvPr>
            <p:ph idx="1"/>
          </p:nvPr>
        </p:nvSpPr>
        <p:spPr/>
        <p:txBody>
          <a:bodyPr>
            <a:normAutofit/>
          </a:bodyPr>
          <a:lstStyle/>
          <a:p>
            <a:r>
              <a:rPr lang="en-US" dirty="0" smtClean="0"/>
              <a:t>Course </a:t>
            </a:r>
            <a:r>
              <a:rPr lang="en-US" dirty="0"/>
              <a:t>of conduct that alarms or seriously annoys the person or makes them fear for their safety or that of family or friends</a:t>
            </a:r>
          </a:p>
          <a:p>
            <a:r>
              <a:rPr lang="en-US" dirty="0" smtClean="0"/>
              <a:t>Includes </a:t>
            </a:r>
            <a:r>
              <a:rPr lang="en-US" dirty="0"/>
              <a:t>cyber-stalking. </a:t>
            </a:r>
            <a:endParaRPr lang="en-US" dirty="0" smtClean="0"/>
          </a:p>
          <a:p>
            <a:r>
              <a:rPr lang="en-US" dirty="0" smtClean="0"/>
              <a:t>Intentionally </a:t>
            </a:r>
            <a:r>
              <a:rPr lang="en-US" dirty="0"/>
              <a:t>following another person </a:t>
            </a:r>
            <a:r>
              <a:rPr lang="en-US" dirty="0" smtClean="0"/>
              <a:t>without </a:t>
            </a:r>
            <a:r>
              <a:rPr lang="en-US" dirty="0"/>
              <a:t>their consent </a:t>
            </a:r>
            <a:endParaRPr lang="en-US" dirty="0" smtClean="0"/>
          </a:p>
        </p:txBody>
      </p:sp>
    </p:spTree>
    <p:extLst>
      <p:ext uri="{BB962C8B-B14F-4D97-AF65-F5344CB8AC3E}">
        <p14:creationId xmlns:p14="http://schemas.microsoft.com/office/powerpoint/2010/main" val="26028211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Stalking </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Repeated</a:t>
            </a:r>
            <a:r>
              <a:rPr lang="en-US" dirty="0"/>
              <a:t>, unwanted/unsolicited </a:t>
            </a:r>
            <a:r>
              <a:rPr lang="en-US" dirty="0" smtClean="0"/>
              <a:t>contact</a:t>
            </a:r>
          </a:p>
          <a:p>
            <a:pPr lvl="1"/>
            <a:r>
              <a:rPr lang="en-US" dirty="0"/>
              <a:t>F</a:t>
            </a:r>
            <a:r>
              <a:rPr lang="en-US" dirty="0" smtClean="0"/>
              <a:t>ace-to-face contact</a:t>
            </a:r>
          </a:p>
          <a:p>
            <a:pPr lvl="1"/>
            <a:r>
              <a:rPr lang="en-US" dirty="0"/>
              <a:t>P</a:t>
            </a:r>
            <a:r>
              <a:rPr lang="en-US" dirty="0" smtClean="0"/>
              <a:t>hone calls</a:t>
            </a:r>
          </a:p>
          <a:p>
            <a:pPr lvl="1"/>
            <a:r>
              <a:rPr lang="en-US" dirty="0"/>
              <a:t>V</a:t>
            </a:r>
            <a:r>
              <a:rPr lang="en-US" dirty="0" smtClean="0"/>
              <a:t>oice messages</a:t>
            </a:r>
          </a:p>
          <a:p>
            <a:pPr lvl="1"/>
            <a:r>
              <a:rPr lang="en-US" dirty="0" smtClean="0"/>
              <a:t>Text messages</a:t>
            </a:r>
          </a:p>
          <a:p>
            <a:pPr lvl="1"/>
            <a:r>
              <a:rPr lang="en-US" dirty="0" smtClean="0"/>
              <a:t>Email</a:t>
            </a:r>
          </a:p>
          <a:p>
            <a:pPr lvl="1"/>
            <a:r>
              <a:rPr lang="en-US" dirty="0" smtClean="0"/>
              <a:t>Social media use</a:t>
            </a:r>
          </a:p>
          <a:p>
            <a:pPr lvl="1"/>
            <a:r>
              <a:rPr lang="en-US" dirty="0" smtClean="0"/>
              <a:t>Unwanted gifts</a:t>
            </a:r>
          </a:p>
          <a:p>
            <a:r>
              <a:rPr lang="en-US" dirty="0" smtClean="0"/>
              <a:t>Repeatedly </a:t>
            </a:r>
            <a:r>
              <a:rPr lang="en-US" dirty="0"/>
              <a:t>showing up or waiting outside a person’s home, classroom, place of employment, or </a:t>
            </a:r>
            <a:r>
              <a:rPr lang="en-US" dirty="0" smtClean="0"/>
              <a:t>vehicle</a:t>
            </a:r>
          </a:p>
        </p:txBody>
      </p:sp>
    </p:spTree>
    <p:extLst>
      <p:ext uri="{BB962C8B-B14F-4D97-AF65-F5344CB8AC3E}">
        <p14:creationId xmlns:p14="http://schemas.microsoft.com/office/powerpoint/2010/main" val="13381711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91327" y="1674673"/>
            <a:ext cx="576120" cy="692497"/>
          </a:xfrm>
          <a:prstGeom prst="rect">
            <a:avLst/>
          </a:prstGeom>
          <a:noFill/>
        </p:spPr>
        <p:txBody>
          <a:bodyPr wrap="none" lIns="68580" tIns="34290" rIns="68580" bIns="34290">
            <a:spAutoFit/>
          </a:bodyPr>
          <a:lstStyle/>
          <a:p>
            <a:pPr algn="ctr"/>
            <a:r>
              <a:rPr lang="en-US" sz="4050" b="1" dirty="0">
                <a:ln w="6600">
                  <a:solidFill>
                    <a:schemeClr val="accent2"/>
                  </a:solidFill>
                  <a:prstDash val="solid"/>
                </a:ln>
                <a:solidFill>
                  <a:srgbClr val="FFFFFF"/>
                </a:solidFill>
                <a:effectLst>
                  <a:outerShdw dist="38100" dir="2700000" algn="tl" rotWithShape="0">
                    <a:schemeClr val="accent2"/>
                  </a:outerShdw>
                </a:effectLst>
              </a:rPr>
              <a:t>IS</a:t>
            </a:r>
          </a:p>
        </p:txBody>
      </p:sp>
      <p:sp>
        <p:nvSpPr>
          <p:cNvPr id="5" name="Rectangle 4"/>
          <p:cNvSpPr/>
          <p:nvPr/>
        </p:nvSpPr>
        <p:spPr>
          <a:xfrm>
            <a:off x="3168942" y="2401816"/>
            <a:ext cx="654667" cy="692497"/>
          </a:xfrm>
          <a:prstGeom prst="rect">
            <a:avLst/>
          </a:prstGeom>
          <a:noFill/>
        </p:spPr>
        <p:txBody>
          <a:bodyPr wrap="none" lIns="68580" tIns="34290" rIns="68580" bIns="34290">
            <a:spAutoFit/>
          </a:bodyPr>
          <a:lstStyle/>
          <a:p>
            <a:pPr algn="ctr"/>
            <a:r>
              <a:rPr lang="en-US" sz="4050" b="1" dirty="0">
                <a:ln w="6600">
                  <a:solidFill>
                    <a:schemeClr val="accent2"/>
                  </a:solidFill>
                  <a:prstDash val="solid"/>
                </a:ln>
                <a:solidFill>
                  <a:srgbClr val="FFFFFF"/>
                </a:solidFill>
                <a:effectLst>
                  <a:outerShdw dist="38100" dir="2700000" algn="tl" rotWithShape="0">
                    <a:schemeClr val="accent2"/>
                  </a:outerShdw>
                </a:effectLst>
              </a:rPr>
              <a:t>IT</a:t>
            </a:r>
          </a:p>
        </p:txBody>
      </p:sp>
      <p:sp>
        <p:nvSpPr>
          <p:cNvPr id="6" name="Rectangle 5"/>
          <p:cNvSpPr/>
          <p:nvPr/>
        </p:nvSpPr>
        <p:spPr>
          <a:xfrm>
            <a:off x="3823609" y="2971800"/>
            <a:ext cx="2038700" cy="692497"/>
          </a:xfrm>
          <a:prstGeom prst="rect">
            <a:avLst/>
          </a:prstGeom>
          <a:noFill/>
        </p:spPr>
        <p:txBody>
          <a:bodyPr wrap="none" lIns="68580" tIns="34290" rIns="68580" bIns="34290">
            <a:spAutoFit/>
          </a:bodyPr>
          <a:lstStyle/>
          <a:p>
            <a:pPr algn="ctr"/>
            <a:r>
              <a:rPr lang="en-US" sz="4050" b="1" dirty="0" smtClean="0">
                <a:ln w="6600">
                  <a:solidFill>
                    <a:schemeClr val="accent2"/>
                  </a:solidFill>
                  <a:prstDash val="solid"/>
                </a:ln>
                <a:solidFill>
                  <a:srgbClr val="FFFFFF"/>
                </a:solidFill>
                <a:effectLst>
                  <a:outerShdw dist="38100" dir="2700000" algn="tl" rotWithShape="0">
                    <a:schemeClr val="accent2"/>
                  </a:outerShdw>
                </a:effectLst>
              </a:rPr>
              <a:t>Title IX/</a:t>
            </a:r>
            <a:endParaRPr lang="en-US" sz="405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7" name="Rectangle 6"/>
          <p:cNvSpPr/>
          <p:nvPr/>
        </p:nvSpPr>
        <p:spPr>
          <a:xfrm>
            <a:off x="4644869" y="3786811"/>
            <a:ext cx="4276427" cy="692497"/>
          </a:xfrm>
          <a:prstGeom prst="rect">
            <a:avLst/>
          </a:prstGeom>
          <a:noFill/>
        </p:spPr>
        <p:txBody>
          <a:bodyPr wrap="none" lIns="68580" tIns="34290" rIns="68580" bIns="34290">
            <a:spAutoFit/>
          </a:bodyPr>
          <a:lstStyle/>
          <a:p>
            <a:pPr algn="ctr"/>
            <a:r>
              <a:rPr lang="en-US" sz="4050" b="1" dirty="0" smtClean="0">
                <a:ln w="6600">
                  <a:solidFill>
                    <a:schemeClr val="accent2"/>
                  </a:solidFill>
                  <a:prstDash val="solid"/>
                </a:ln>
                <a:solidFill>
                  <a:srgbClr val="FFFFFF"/>
                </a:solidFill>
                <a:effectLst>
                  <a:outerShdw dist="38100" dir="2700000" algn="tl" rotWithShape="0">
                    <a:schemeClr val="accent2"/>
                  </a:outerShdw>
                </a:effectLst>
              </a:rPr>
              <a:t>Sexual Misconduct?</a:t>
            </a:r>
            <a:endParaRPr lang="en-US" sz="4050" b="1"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9" name="Pacman_Introduction_Music-KP-82638740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70234" y="5024336"/>
            <a:ext cx="457200" cy="457200"/>
          </a:xfrm>
          <a:prstGeom prst="rect">
            <a:avLst/>
          </a:prstGeom>
        </p:spPr>
      </p:pic>
    </p:spTree>
    <p:extLst>
      <p:ext uri="{BB962C8B-B14F-4D97-AF65-F5344CB8AC3E}">
        <p14:creationId xmlns:p14="http://schemas.microsoft.com/office/powerpoint/2010/main" val="1419657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310" fill="hold"/>
                                        <p:tgtEl>
                                          <p:spTgt spid="9"/>
                                        </p:tgtEl>
                                      </p:cBhvr>
                                    </p:cmd>
                                  </p:childTnLst>
                                </p:cTn>
                              </p:par>
                              <p:par>
                                <p:cTn id="7" presetID="26"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wipe(down)">
                                      <p:cBhvr>
                                        <p:cTn id="9" dur="870">
                                          <p:stCondLst>
                                            <p:cond delay="0"/>
                                          </p:stCondLst>
                                        </p:cTn>
                                        <p:tgtEl>
                                          <p:spTgt spid="4"/>
                                        </p:tgtEl>
                                      </p:cBhvr>
                                    </p:animEffect>
                                    <p:anim calcmode="lin" valueType="num">
                                      <p:cBhvr>
                                        <p:cTn id="10" dur="2733"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1" dur="99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2" dur="996" tmFilter="0, 0; 0.125,0.2665; 0.25,0.4; 0.375,0.465; 0.5,0.5;  0.625,0.535; 0.75,0.6; 0.875,0.7335; 1,1">
                                          <p:stCondLst>
                                            <p:cond delay="996"/>
                                          </p:stCondLst>
                                        </p:cTn>
                                        <p:tgtEl>
                                          <p:spTgt spid="4"/>
                                        </p:tgtEl>
                                        <p:attrNameLst>
                                          <p:attrName>ppt_y</p:attrName>
                                        </p:attrNameLst>
                                      </p:cBhvr>
                                      <p:tavLst>
                                        <p:tav tm="0" fmla="#ppt_y-sin(pi*$)/9">
                                          <p:val>
                                            <p:fltVal val="0"/>
                                          </p:val>
                                        </p:tav>
                                        <p:tav tm="100000">
                                          <p:val>
                                            <p:fltVal val="1"/>
                                          </p:val>
                                        </p:tav>
                                      </p:tavLst>
                                    </p:anim>
                                    <p:anim calcmode="lin" valueType="num">
                                      <p:cBhvr>
                                        <p:cTn id="13" dur="498" tmFilter="0, 0; 0.125,0.2665; 0.25,0.4; 0.375,0.465; 0.5,0.5;  0.625,0.535; 0.75,0.6; 0.875,0.7335; 1,1">
                                          <p:stCondLst>
                                            <p:cond delay="1986"/>
                                          </p:stCondLst>
                                        </p:cTn>
                                        <p:tgtEl>
                                          <p:spTgt spid="4"/>
                                        </p:tgtEl>
                                        <p:attrNameLst>
                                          <p:attrName>ppt_y</p:attrName>
                                        </p:attrNameLst>
                                      </p:cBhvr>
                                      <p:tavLst>
                                        <p:tav tm="0" fmla="#ppt_y-sin(pi*$)/27">
                                          <p:val>
                                            <p:fltVal val="0"/>
                                          </p:val>
                                        </p:tav>
                                        <p:tav tm="100000">
                                          <p:val>
                                            <p:fltVal val="1"/>
                                          </p:val>
                                        </p:tav>
                                      </p:tavLst>
                                    </p:anim>
                                    <p:anim calcmode="lin" valueType="num">
                                      <p:cBhvr>
                                        <p:cTn id="14" dur="246" tmFilter="0, 0; 0.125,0.2665; 0.25,0.4; 0.375,0.465; 0.5,0.5;  0.625,0.535; 0.75,0.6; 0.875,0.7335; 1,1">
                                          <p:stCondLst>
                                            <p:cond delay="2484"/>
                                          </p:stCondLst>
                                        </p:cTn>
                                        <p:tgtEl>
                                          <p:spTgt spid="4"/>
                                        </p:tgtEl>
                                        <p:attrNameLst>
                                          <p:attrName>ppt_y</p:attrName>
                                        </p:attrNameLst>
                                      </p:cBhvr>
                                      <p:tavLst>
                                        <p:tav tm="0" fmla="#ppt_y-sin(pi*$)/81">
                                          <p:val>
                                            <p:fltVal val="0"/>
                                          </p:val>
                                        </p:tav>
                                        <p:tav tm="100000">
                                          <p:val>
                                            <p:fltVal val="1"/>
                                          </p:val>
                                        </p:tav>
                                      </p:tavLst>
                                    </p:anim>
                                    <p:animScale>
                                      <p:cBhvr>
                                        <p:cTn id="15" dur="39">
                                          <p:stCondLst>
                                            <p:cond delay="975"/>
                                          </p:stCondLst>
                                        </p:cTn>
                                        <p:tgtEl>
                                          <p:spTgt spid="4"/>
                                        </p:tgtEl>
                                      </p:cBhvr>
                                      <p:to x="100000" y="60000"/>
                                    </p:animScale>
                                    <p:animScale>
                                      <p:cBhvr>
                                        <p:cTn id="16" dur="249" decel="50000">
                                          <p:stCondLst>
                                            <p:cond delay="1014"/>
                                          </p:stCondLst>
                                        </p:cTn>
                                        <p:tgtEl>
                                          <p:spTgt spid="4"/>
                                        </p:tgtEl>
                                      </p:cBhvr>
                                      <p:to x="100000" y="100000"/>
                                    </p:animScale>
                                    <p:animScale>
                                      <p:cBhvr>
                                        <p:cTn id="17" dur="39">
                                          <p:stCondLst>
                                            <p:cond delay="1968"/>
                                          </p:stCondLst>
                                        </p:cTn>
                                        <p:tgtEl>
                                          <p:spTgt spid="4"/>
                                        </p:tgtEl>
                                      </p:cBhvr>
                                      <p:to x="100000" y="80000"/>
                                    </p:animScale>
                                    <p:animScale>
                                      <p:cBhvr>
                                        <p:cTn id="18" dur="249" decel="50000">
                                          <p:stCondLst>
                                            <p:cond delay="2007"/>
                                          </p:stCondLst>
                                        </p:cTn>
                                        <p:tgtEl>
                                          <p:spTgt spid="4"/>
                                        </p:tgtEl>
                                      </p:cBhvr>
                                      <p:to x="100000" y="100000"/>
                                    </p:animScale>
                                    <p:animScale>
                                      <p:cBhvr>
                                        <p:cTn id="19" dur="39">
                                          <p:stCondLst>
                                            <p:cond delay="2463"/>
                                          </p:stCondLst>
                                        </p:cTn>
                                        <p:tgtEl>
                                          <p:spTgt spid="4"/>
                                        </p:tgtEl>
                                      </p:cBhvr>
                                      <p:to x="100000" y="90000"/>
                                    </p:animScale>
                                    <p:animScale>
                                      <p:cBhvr>
                                        <p:cTn id="20" dur="249" decel="50000">
                                          <p:stCondLst>
                                            <p:cond delay="2502"/>
                                          </p:stCondLst>
                                        </p:cTn>
                                        <p:tgtEl>
                                          <p:spTgt spid="4"/>
                                        </p:tgtEl>
                                      </p:cBhvr>
                                      <p:to x="100000" y="100000"/>
                                    </p:animScale>
                                    <p:animScale>
                                      <p:cBhvr>
                                        <p:cTn id="21" dur="39">
                                          <p:stCondLst>
                                            <p:cond delay="2712"/>
                                          </p:stCondLst>
                                        </p:cTn>
                                        <p:tgtEl>
                                          <p:spTgt spid="4"/>
                                        </p:tgtEl>
                                      </p:cBhvr>
                                      <p:to x="100000" y="95000"/>
                                    </p:animScale>
                                    <p:animScale>
                                      <p:cBhvr>
                                        <p:cTn id="22" dur="249" decel="50000">
                                          <p:stCondLst>
                                            <p:cond delay="2751"/>
                                          </p:stCondLst>
                                        </p:cTn>
                                        <p:tgtEl>
                                          <p:spTgt spid="4"/>
                                        </p:tgtEl>
                                      </p:cBhvr>
                                      <p:to x="100000" y="100000"/>
                                    </p:animScale>
                                  </p:childTnLst>
                                </p:cTn>
                              </p:par>
                              <p:par>
                                <p:cTn id="23" presetID="26"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870">
                                          <p:stCondLst>
                                            <p:cond delay="0"/>
                                          </p:stCondLst>
                                        </p:cTn>
                                        <p:tgtEl>
                                          <p:spTgt spid="5"/>
                                        </p:tgtEl>
                                      </p:cBhvr>
                                    </p:animEffect>
                                    <p:anim calcmode="lin" valueType="num">
                                      <p:cBhvr>
                                        <p:cTn id="26" dur="273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99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996" tmFilter="0, 0; 0.125,0.2665; 0.25,0.4; 0.375,0.465; 0.5,0.5;  0.625,0.535; 0.75,0.6; 0.875,0.7335; 1,1">
                                          <p:stCondLst>
                                            <p:cond delay="996"/>
                                          </p:stCondLst>
                                        </p:cTn>
                                        <p:tgtEl>
                                          <p:spTgt spid="5"/>
                                        </p:tgtEl>
                                        <p:attrNameLst>
                                          <p:attrName>ppt_y</p:attrName>
                                        </p:attrNameLst>
                                      </p:cBhvr>
                                      <p:tavLst>
                                        <p:tav tm="0" fmla="#ppt_y-sin(pi*$)/9">
                                          <p:val>
                                            <p:fltVal val="0"/>
                                          </p:val>
                                        </p:tav>
                                        <p:tav tm="100000">
                                          <p:val>
                                            <p:fltVal val="1"/>
                                          </p:val>
                                        </p:tav>
                                      </p:tavLst>
                                    </p:anim>
                                    <p:anim calcmode="lin" valueType="num">
                                      <p:cBhvr>
                                        <p:cTn id="29" dur="498" tmFilter="0, 0; 0.125,0.2665; 0.25,0.4; 0.375,0.465; 0.5,0.5;  0.625,0.535; 0.75,0.6; 0.875,0.7335; 1,1">
                                          <p:stCondLst>
                                            <p:cond delay="1986"/>
                                          </p:stCondLst>
                                        </p:cTn>
                                        <p:tgtEl>
                                          <p:spTgt spid="5"/>
                                        </p:tgtEl>
                                        <p:attrNameLst>
                                          <p:attrName>ppt_y</p:attrName>
                                        </p:attrNameLst>
                                      </p:cBhvr>
                                      <p:tavLst>
                                        <p:tav tm="0" fmla="#ppt_y-sin(pi*$)/27">
                                          <p:val>
                                            <p:fltVal val="0"/>
                                          </p:val>
                                        </p:tav>
                                        <p:tav tm="100000">
                                          <p:val>
                                            <p:fltVal val="1"/>
                                          </p:val>
                                        </p:tav>
                                      </p:tavLst>
                                    </p:anim>
                                    <p:anim calcmode="lin" valueType="num">
                                      <p:cBhvr>
                                        <p:cTn id="30" dur="246" tmFilter="0, 0; 0.125,0.2665; 0.25,0.4; 0.375,0.465; 0.5,0.5;  0.625,0.535; 0.75,0.6; 0.875,0.7335; 1,1">
                                          <p:stCondLst>
                                            <p:cond delay="2484"/>
                                          </p:stCondLst>
                                        </p:cTn>
                                        <p:tgtEl>
                                          <p:spTgt spid="5"/>
                                        </p:tgtEl>
                                        <p:attrNameLst>
                                          <p:attrName>ppt_y</p:attrName>
                                        </p:attrNameLst>
                                      </p:cBhvr>
                                      <p:tavLst>
                                        <p:tav tm="0" fmla="#ppt_y-sin(pi*$)/81">
                                          <p:val>
                                            <p:fltVal val="0"/>
                                          </p:val>
                                        </p:tav>
                                        <p:tav tm="100000">
                                          <p:val>
                                            <p:fltVal val="1"/>
                                          </p:val>
                                        </p:tav>
                                      </p:tavLst>
                                    </p:anim>
                                    <p:animScale>
                                      <p:cBhvr>
                                        <p:cTn id="31" dur="39">
                                          <p:stCondLst>
                                            <p:cond delay="975"/>
                                          </p:stCondLst>
                                        </p:cTn>
                                        <p:tgtEl>
                                          <p:spTgt spid="5"/>
                                        </p:tgtEl>
                                      </p:cBhvr>
                                      <p:to x="100000" y="60000"/>
                                    </p:animScale>
                                    <p:animScale>
                                      <p:cBhvr>
                                        <p:cTn id="32" dur="249" decel="50000">
                                          <p:stCondLst>
                                            <p:cond delay="1014"/>
                                          </p:stCondLst>
                                        </p:cTn>
                                        <p:tgtEl>
                                          <p:spTgt spid="5"/>
                                        </p:tgtEl>
                                      </p:cBhvr>
                                      <p:to x="100000" y="100000"/>
                                    </p:animScale>
                                    <p:animScale>
                                      <p:cBhvr>
                                        <p:cTn id="33" dur="39">
                                          <p:stCondLst>
                                            <p:cond delay="1968"/>
                                          </p:stCondLst>
                                        </p:cTn>
                                        <p:tgtEl>
                                          <p:spTgt spid="5"/>
                                        </p:tgtEl>
                                      </p:cBhvr>
                                      <p:to x="100000" y="80000"/>
                                    </p:animScale>
                                    <p:animScale>
                                      <p:cBhvr>
                                        <p:cTn id="34" dur="249" decel="50000">
                                          <p:stCondLst>
                                            <p:cond delay="2007"/>
                                          </p:stCondLst>
                                        </p:cTn>
                                        <p:tgtEl>
                                          <p:spTgt spid="5"/>
                                        </p:tgtEl>
                                      </p:cBhvr>
                                      <p:to x="100000" y="100000"/>
                                    </p:animScale>
                                    <p:animScale>
                                      <p:cBhvr>
                                        <p:cTn id="35" dur="39">
                                          <p:stCondLst>
                                            <p:cond delay="2463"/>
                                          </p:stCondLst>
                                        </p:cTn>
                                        <p:tgtEl>
                                          <p:spTgt spid="5"/>
                                        </p:tgtEl>
                                      </p:cBhvr>
                                      <p:to x="100000" y="90000"/>
                                    </p:animScale>
                                    <p:animScale>
                                      <p:cBhvr>
                                        <p:cTn id="36" dur="249" decel="50000">
                                          <p:stCondLst>
                                            <p:cond delay="2502"/>
                                          </p:stCondLst>
                                        </p:cTn>
                                        <p:tgtEl>
                                          <p:spTgt spid="5"/>
                                        </p:tgtEl>
                                      </p:cBhvr>
                                      <p:to x="100000" y="100000"/>
                                    </p:animScale>
                                    <p:animScale>
                                      <p:cBhvr>
                                        <p:cTn id="37" dur="39">
                                          <p:stCondLst>
                                            <p:cond delay="2712"/>
                                          </p:stCondLst>
                                        </p:cTn>
                                        <p:tgtEl>
                                          <p:spTgt spid="5"/>
                                        </p:tgtEl>
                                      </p:cBhvr>
                                      <p:to x="100000" y="95000"/>
                                    </p:animScale>
                                    <p:animScale>
                                      <p:cBhvr>
                                        <p:cTn id="38" dur="249" decel="50000">
                                          <p:stCondLst>
                                            <p:cond delay="2751"/>
                                          </p:stCondLst>
                                        </p:cTn>
                                        <p:tgtEl>
                                          <p:spTgt spid="5"/>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down)">
                                      <p:cBhvr>
                                        <p:cTn id="41" dur="870">
                                          <p:stCondLst>
                                            <p:cond delay="0"/>
                                          </p:stCondLst>
                                        </p:cTn>
                                        <p:tgtEl>
                                          <p:spTgt spid="6"/>
                                        </p:tgtEl>
                                      </p:cBhvr>
                                    </p:animEffect>
                                    <p:anim calcmode="lin" valueType="num">
                                      <p:cBhvr>
                                        <p:cTn id="42" dur="2733"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3" dur="996"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4" dur="996" tmFilter="0, 0; 0.125,0.2665; 0.25,0.4; 0.375,0.465; 0.5,0.5;  0.625,0.535; 0.75,0.6; 0.875,0.7335; 1,1">
                                          <p:stCondLst>
                                            <p:cond delay="996"/>
                                          </p:stCondLst>
                                        </p:cTn>
                                        <p:tgtEl>
                                          <p:spTgt spid="6"/>
                                        </p:tgtEl>
                                        <p:attrNameLst>
                                          <p:attrName>ppt_y</p:attrName>
                                        </p:attrNameLst>
                                      </p:cBhvr>
                                      <p:tavLst>
                                        <p:tav tm="0" fmla="#ppt_y-sin(pi*$)/9">
                                          <p:val>
                                            <p:fltVal val="0"/>
                                          </p:val>
                                        </p:tav>
                                        <p:tav tm="100000">
                                          <p:val>
                                            <p:fltVal val="1"/>
                                          </p:val>
                                        </p:tav>
                                      </p:tavLst>
                                    </p:anim>
                                    <p:anim calcmode="lin" valueType="num">
                                      <p:cBhvr>
                                        <p:cTn id="45" dur="498" tmFilter="0, 0; 0.125,0.2665; 0.25,0.4; 0.375,0.465; 0.5,0.5;  0.625,0.535; 0.75,0.6; 0.875,0.7335; 1,1">
                                          <p:stCondLst>
                                            <p:cond delay="1986"/>
                                          </p:stCondLst>
                                        </p:cTn>
                                        <p:tgtEl>
                                          <p:spTgt spid="6"/>
                                        </p:tgtEl>
                                        <p:attrNameLst>
                                          <p:attrName>ppt_y</p:attrName>
                                        </p:attrNameLst>
                                      </p:cBhvr>
                                      <p:tavLst>
                                        <p:tav tm="0" fmla="#ppt_y-sin(pi*$)/27">
                                          <p:val>
                                            <p:fltVal val="0"/>
                                          </p:val>
                                        </p:tav>
                                        <p:tav tm="100000">
                                          <p:val>
                                            <p:fltVal val="1"/>
                                          </p:val>
                                        </p:tav>
                                      </p:tavLst>
                                    </p:anim>
                                    <p:anim calcmode="lin" valueType="num">
                                      <p:cBhvr>
                                        <p:cTn id="46" dur="246" tmFilter="0, 0; 0.125,0.2665; 0.25,0.4; 0.375,0.465; 0.5,0.5;  0.625,0.535; 0.75,0.6; 0.875,0.7335; 1,1">
                                          <p:stCondLst>
                                            <p:cond delay="2484"/>
                                          </p:stCondLst>
                                        </p:cTn>
                                        <p:tgtEl>
                                          <p:spTgt spid="6"/>
                                        </p:tgtEl>
                                        <p:attrNameLst>
                                          <p:attrName>ppt_y</p:attrName>
                                        </p:attrNameLst>
                                      </p:cBhvr>
                                      <p:tavLst>
                                        <p:tav tm="0" fmla="#ppt_y-sin(pi*$)/81">
                                          <p:val>
                                            <p:fltVal val="0"/>
                                          </p:val>
                                        </p:tav>
                                        <p:tav tm="100000">
                                          <p:val>
                                            <p:fltVal val="1"/>
                                          </p:val>
                                        </p:tav>
                                      </p:tavLst>
                                    </p:anim>
                                    <p:animScale>
                                      <p:cBhvr>
                                        <p:cTn id="47" dur="39">
                                          <p:stCondLst>
                                            <p:cond delay="975"/>
                                          </p:stCondLst>
                                        </p:cTn>
                                        <p:tgtEl>
                                          <p:spTgt spid="6"/>
                                        </p:tgtEl>
                                      </p:cBhvr>
                                      <p:to x="100000" y="60000"/>
                                    </p:animScale>
                                    <p:animScale>
                                      <p:cBhvr>
                                        <p:cTn id="48" dur="249" decel="50000">
                                          <p:stCondLst>
                                            <p:cond delay="1014"/>
                                          </p:stCondLst>
                                        </p:cTn>
                                        <p:tgtEl>
                                          <p:spTgt spid="6"/>
                                        </p:tgtEl>
                                      </p:cBhvr>
                                      <p:to x="100000" y="100000"/>
                                    </p:animScale>
                                    <p:animScale>
                                      <p:cBhvr>
                                        <p:cTn id="49" dur="39">
                                          <p:stCondLst>
                                            <p:cond delay="1968"/>
                                          </p:stCondLst>
                                        </p:cTn>
                                        <p:tgtEl>
                                          <p:spTgt spid="6"/>
                                        </p:tgtEl>
                                      </p:cBhvr>
                                      <p:to x="100000" y="80000"/>
                                    </p:animScale>
                                    <p:animScale>
                                      <p:cBhvr>
                                        <p:cTn id="50" dur="249" decel="50000">
                                          <p:stCondLst>
                                            <p:cond delay="2007"/>
                                          </p:stCondLst>
                                        </p:cTn>
                                        <p:tgtEl>
                                          <p:spTgt spid="6"/>
                                        </p:tgtEl>
                                      </p:cBhvr>
                                      <p:to x="100000" y="100000"/>
                                    </p:animScale>
                                    <p:animScale>
                                      <p:cBhvr>
                                        <p:cTn id="51" dur="39">
                                          <p:stCondLst>
                                            <p:cond delay="2463"/>
                                          </p:stCondLst>
                                        </p:cTn>
                                        <p:tgtEl>
                                          <p:spTgt spid="6"/>
                                        </p:tgtEl>
                                      </p:cBhvr>
                                      <p:to x="100000" y="90000"/>
                                    </p:animScale>
                                    <p:animScale>
                                      <p:cBhvr>
                                        <p:cTn id="52" dur="249" decel="50000">
                                          <p:stCondLst>
                                            <p:cond delay="2502"/>
                                          </p:stCondLst>
                                        </p:cTn>
                                        <p:tgtEl>
                                          <p:spTgt spid="6"/>
                                        </p:tgtEl>
                                      </p:cBhvr>
                                      <p:to x="100000" y="100000"/>
                                    </p:animScale>
                                    <p:animScale>
                                      <p:cBhvr>
                                        <p:cTn id="53" dur="39">
                                          <p:stCondLst>
                                            <p:cond delay="2712"/>
                                          </p:stCondLst>
                                        </p:cTn>
                                        <p:tgtEl>
                                          <p:spTgt spid="6"/>
                                        </p:tgtEl>
                                      </p:cBhvr>
                                      <p:to x="100000" y="95000"/>
                                    </p:animScale>
                                    <p:animScale>
                                      <p:cBhvr>
                                        <p:cTn id="54" dur="249" decel="50000">
                                          <p:stCondLst>
                                            <p:cond delay="2751"/>
                                          </p:stCondLst>
                                        </p:cTn>
                                        <p:tgtEl>
                                          <p:spTgt spid="6"/>
                                        </p:tgtEl>
                                      </p:cBhvr>
                                      <p:to x="100000" y="100000"/>
                                    </p:animScale>
                                  </p:childTnLst>
                                </p:cTn>
                              </p:par>
                              <p:par>
                                <p:cTn id="55" presetID="26" presetClass="entr" presetSubtype="0"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down)">
                                      <p:cBhvr>
                                        <p:cTn id="57" dur="870">
                                          <p:stCondLst>
                                            <p:cond delay="0"/>
                                          </p:stCondLst>
                                        </p:cTn>
                                        <p:tgtEl>
                                          <p:spTgt spid="7"/>
                                        </p:tgtEl>
                                      </p:cBhvr>
                                    </p:animEffect>
                                    <p:anim calcmode="lin" valueType="num">
                                      <p:cBhvr>
                                        <p:cTn id="58" dur="2733"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9" dur="996"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0" dur="996" tmFilter="0, 0; 0.125,0.2665; 0.25,0.4; 0.375,0.465; 0.5,0.5;  0.625,0.535; 0.75,0.6; 0.875,0.7335; 1,1">
                                          <p:stCondLst>
                                            <p:cond delay="996"/>
                                          </p:stCondLst>
                                        </p:cTn>
                                        <p:tgtEl>
                                          <p:spTgt spid="7"/>
                                        </p:tgtEl>
                                        <p:attrNameLst>
                                          <p:attrName>ppt_y</p:attrName>
                                        </p:attrNameLst>
                                      </p:cBhvr>
                                      <p:tavLst>
                                        <p:tav tm="0" fmla="#ppt_y-sin(pi*$)/9">
                                          <p:val>
                                            <p:fltVal val="0"/>
                                          </p:val>
                                        </p:tav>
                                        <p:tav tm="100000">
                                          <p:val>
                                            <p:fltVal val="1"/>
                                          </p:val>
                                        </p:tav>
                                      </p:tavLst>
                                    </p:anim>
                                    <p:anim calcmode="lin" valueType="num">
                                      <p:cBhvr>
                                        <p:cTn id="61" dur="498" tmFilter="0, 0; 0.125,0.2665; 0.25,0.4; 0.375,0.465; 0.5,0.5;  0.625,0.535; 0.75,0.6; 0.875,0.7335; 1,1">
                                          <p:stCondLst>
                                            <p:cond delay="1986"/>
                                          </p:stCondLst>
                                        </p:cTn>
                                        <p:tgtEl>
                                          <p:spTgt spid="7"/>
                                        </p:tgtEl>
                                        <p:attrNameLst>
                                          <p:attrName>ppt_y</p:attrName>
                                        </p:attrNameLst>
                                      </p:cBhvr>
                                      <p:tavLst>
                                        <p:tav tm="0" fmla="#ppt_y-sin(pi*$)/27">
                                          <p:val>
                                            <p:fltVal val="0"/>
                                          </p:val>
                                        </p:tav>
                                        <p:tav tm="100000">
                                          <p:val>
                                            <p:fltVal val="1"/>
                                          </p:val>
                                        </p:tav>
                                      </p:tavLst>
                                    </p:anim>
                                    <p:anim calcmode="lin" valueType="num">
                                      <p:cBhvr>
                                        <p:cTn id="62" dur="246" tmFilter="0, 0; 0.125,0.2665; 0.25,0.4; 0.375,0.465; 0.5,0.5;  0.625,0.535; 0.75,0.6; 0.875,0.7335; 1,1">
                                          <p:stCondLst>
                                            <p:cond delay="2484"/>
                                          </p:stCondLst>
                                        </p:cTn>
                                        <p:tgtEl>
                                          <p:spTgt spid="7"/>
                                        </p:tgtEl>
                                        <p:attrNameLst>
                                          <p:attrName>ppt_y</p:attrName>
                                        </p:attrNameLst>
                                      </p:cBhvr>
                                      <p:tavLst>
                                        <p:tav tm="0" fmla="#ppt_y-sin(pi*$)/81">
                                          <p:val>
                                            <p:fltVal val="0"/>
                                          </p:val>
                                        </p:tav>
                                        <p:tav tm="100000">
                                          <p:val>
                                            <p:fltVal val="1"/>
                                          </p:val>
                                        </p:tav>
                                      </p:tavLst>
                                    </p:anim>
                                    <p:animScale>
                                      <p:cBhvr>
                                        <p:cTn id="63" dur="39">
                                          <p:stCondLst>
                                            <p:cond delay="975"/>
                                          </p:stCondLst>
                                        </p:cTn>
                                        <p:tgtEl>
                                          <p:spTgt spid="7"/>
                                        </p:tgtEl>
                                      </p:cBhvr>
                                      <p:to x="100000" y="60000"/>
                                    </p:animScale>
                                    <p:animScale>
                                      <p:cBhvr>
                                        <p:cTn id="64" dur="249" decel="50000">
                                          <p:stCondLst>
                                            <p:cond delay="1014"/>
                                          </p:stCondLst>
                                        </p:cTn>
                                        <p:tgtEl>
                                          <p:spTgt spid="7"/>
                                        </p:tgtEl>
                                      </p:cBhvr>
                                      <p:to x="100000" y="100000"/>
                                    </p:animScale>
                                    <p:animScale>
                                      <p:cBhvr>
                                        <p:cTn id="65" dur="39">
                                          <p:stCondLst>
                                            <p:cond delay="1968"/>
                                          </p:stCondLst>
                                        </p:cTn>
                                        <p:tgtEl>
                                          <p:spTgt spid="7"/>
                                        </p:tgtEl>
                                      </p:cBhvr>
                                      <p:to x="100000" y="80000"/>
                                    </p:animScale>
                                    <p:animScale>
                                      <p:cBhvr>
                                        <p:cTn id="66" dur="249" decel="50000">
                                          <p:stCondLst>
                                            <p:cond delay="2007"/>
                                          </p:stCondLst>
                                        </p:cTn>
                                        <p:tgtEl>
                                          <p:spTgt spid="7"/>
                                        </p:tgtEl>
                                      </p:cBhvr>
                                      <p:to x="100000" y="100000"/>
                                    </p:animScale>
                                    <p:animScale>
                                      <p:cBhvr>
                                        <p:cTn id="67" dur="39">
                                          <p:stCondLst>
                                            <p:cond delay="2463"/>
                                          </p:stCondLst>
                                        </p:cTn>
                                        <p:tgtEl>
                                          <p:spTgt spid="7"/>
                                        </p:tgtEl>
                                      </p:cBhvr>
                                      <p:to x="100000" y="90000"/>
                                    </p:animScale>
                                    <p:animScale>
                                      <p:cBhvr>
                                        <p:cTn id="68" dur="249" decel="50000">
                                          <p:stCondLst>
                                            <p:cond delay="2502"/>
                                          </p:stCondLst>
                                        </p:cTn>
                                        <p:tgtEl>
                                          <p:spTgt spid="7"/>
                                        </p:tgtEl>
                                      </p:cBhvr>
                                      <p:to x="100000" y="100000"/>
                                    </p:animScale>
                                    <p:animScale>
                                      <p:cBhvr>
                                        <p:cTn id="69" dur="39">
                                          <p:stCondLst>
                                            <p:cond delay="2712"/>
                                          </p:stCondLst>
                                        </p:cTn>
                                        <p:tgtEl>
                                          <p:spTgt spid="7"/>
                                        </p:tgtEl>
                                      </p:cBhvr>
                                      <p:to x="100000" y="95000"/>
                                    </p:animScale>
                                    <p:animScale>
                                      <p:cBhvr>
                                        <p:cTn id="70" dur="249" decel="50000">
                                          <p:stCondLst>
                                            <p:cond delay="2751"/>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1" repeatCount="indefinite" fill="hold" display="0">
                  <p:stCondLst>
                    <p:cond delay="indefinite"/>
                  </p:stCondLst>
                  <p:endCondLst>
                    <p:cond evt="onStopAudio" delay="0">
                      <p:tgtEl>
                        <p:sldTgt/>
                      </p:tgtEl>
                    </p:cond>
                    <p:cond evt="onNext" delay="0">
                      <p:tgtEl>
                        <p:sldTgt/>
                      </p:tgtEl>
                    </p:cond>
                  </p:endCondLst>
                </p:cTn>
                <p:tgtEl>
                  <p:spTgt spid="9"/>
                </p:tgtEl>
              </p:cMediaNode>
            </p:audio>
          </p:childTnLst>
        </p:cTn>
      </p:par>
    </p:tnLst>
    <p:bldLst>
      <p:bldP spid="4" grpId="0"/>
      <p:bldP spid="5"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Presentation</a:t>
            </a:r>
            <a:endParaRPr lang="en-US" dirty="0"/>
          </a:p>
        </p:txBody>
      </p:sp>
      <p:sp>
        <p:nvSpPr>
          <p:cNvPr id="3" name="Content Placeholder 2"/>
          <p:cNvSpPr>
            <a:spLocks noGrp="1"/>
          </p:cNvSpPr>
          <p:nvPr>
            <p:ph idx="1"/>
          </p:nvPr>
        </p:nvSpPr>
        <p:spPr>
          <a:xfrm>
            <a:off x="301752" y="1371600"/>
            <a:ext cx="8503920" cy="5181600"/>
          </a:xfrm>
        </p:spPr>
        <p:txBody>
          <a:bodyPr>
            <a:normAutofit/>
          </a:bodyPr>
          <a:lstStyle/>
          <a:p>
            <a:r>
              <a:rPr lang="en-US" dirty="0" smtClean="0"/>
              <a:t>What is Title IX?</a:t>
            </a:r>
          </a:p>
          <a:p>
            <a:r>
              <a:rPr lang="en-US" dirty="0" smtClean="0"/>
              <a:t>Important Definitions</a:t>
            </a:r>
          </a:p>
          <a:p>
            <a:r>
              <a:rPr lang="en-US" dirty="0" smtClean="0"/>
              <a:t>What does Title IX mean for you?</a:t>
            </a:r>
          </a:p>
          <a:p>
            <a:r>
              <a:rPr lang="en-US" dirty="0" smtClean="0"/>
              <a:t>Other information you need to know</a:t>
            </a:r>
          </a:p>
          <a:p>
            <a:r>
              <a:rPr lang="en-US" dirty="0" smtClean="0"/>
              <a:t>Questions &amp; Answers</a:t>
            </a:r>
          </a:p>
        </p:txBody>
      </p:sp>
    </p:spTree>
    <p:extLst>
      <p:ext uri="{BB962C8B-B14F-4D97-AF65-F5344CB8AC3E}">
        <p14:creationId xmlns:p14="http://schemas.microsoft.com/office/powerpoint/2010/main" val="30680811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etal_Gong-Dianakc-10971182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795254" y="3754637"/>
            <a:ext cx="457200" cy="457200"/>
          </a:xfrm>
          <a:prstGeom prst="rect">
            <a:avLst/>
          </a:prstGeom>
        </p:spPr>
      </p:pic>
      <p:pic>
        <p:nvPicPr>
          <p:cNvPr id="4" name="music_quiz_show_tension_bed_build_to_end_short">
            <a:hlinkClick r:id="" action="ppaction://media"/>
          </p:cNvPr>
          <p:cNvPicPr>
            <a:picLocks noGrp="1" noChangeAspect="1"/>
          </p:cNvPicPr>
          <p:nvPr>
            <p:ph idx="1"/>
            <a:audioFile r:link="rId3"/>
            <p:extLst>
              <p:ext uri="{DAA4B4D4-6D71-4841-9C94-3DE7FCFB9230}">
                <p14:media xmlns:p14="http://schemas.microsoft.com/office/powerpoint/2010/main" r:embed="rId4">
                  <p14:trim st="1848"/>
                </p14:media>
              </p:ext>
            </p:extLst>
          </p:nvPr>
        </p:nvPicPr>
        <p:blipFill>
          <a:blip r:embed="rId6"/>
          <a:stretch>
            <a:fillRect/>
          </a:stretch>
        </p:blipFill>
        <p:spPr>
          <a:xfrm>
            <a:off x="3489798" y="3754637"/>
            <a:ext cx="457200" cy="457200"/>
          </a:xfrm>
        </p:spPr>
      </p:pic>
      <p:sp>
        <p:nvSpPr>
          <p:cNvPr id="6" name="Content Placeholder 2"/>
          <p:cNvSpPr txBox="1">
            <a:spLocks/>
          </p:cNvSpPr>
          <p:nvPr/>
        </p:nvSpPr>
        <p:spPr>
          <a:xfrm>
            <a:off x="2514600" y="2057401"/>
            <a:ext cx="6172200" cy="3394472"/>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85800">
              <a:buNone/>
            </a:pPr>
            <a:endParaRPr lang="en-US" sz="2400" dirty="0">
              <a:solidFill>
                <a:prstClr val="white"/>
              </a:solidFill>
              <a:latin typeface="Goudy Old Style"/>
            </a:endParaRPr>
          </a:p>
        </p:txBody>
      </p:sp>
      <p:sp>
        <p:nvSpPr>
          <p:cNvPr id="7" name="Content Placeholder 2"/>
          <p:cNvSpPr txBox="1">
            <a:spLocks/>
          </p:cNvSpPr>
          <p:nvPr/>
        </p:nvSpPr>
        <p:spPr>
          <a:xfrm>
            <a:off x="2607013" y="1237846"/>
            <a:ext cx="6172200" cy="3394472"/>
          </a:xfrm>
          <a:prstGeom prst="rect">
            <a:avLst/>
          </a:prstGeom>
          <a:solidFill>
            <a:srgbClr val="71263D"/>
          </a:solidFill>
        </p:spPr>
        <p:txBody>
          <a:bodyPr vert="horz" lIns="68580" tIns="34290" rIns="68580" bIns="3429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85800">
              <a:buNone/>
            </a:pPr>
            <a:r>
              <a:rPr lang="en-US" sz="2400" dirty="0" smtClean="0">
                <a:solidFill>
                  <a:prstClr val="white"/>
                </a:solidFill>
                <a:latin typeface="Goudy Old Style"/>
              </a:rPr>
              <a:t>A woman reports another woman in her class says things that make her feel uncomfortable. She says the woman says things like “mmm you’re a snack”</a:t>
            </a:r>
            <a:endParaRPr lang="en-US" sz="2400" dirty="0">
              <a:solidFill>
                <a:prstClr val="white"/>
              </a:solidFill>
              <a:latin typeface="Goudy Old Style"/>
            </a:endParaRPr>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46617" y="3512749"/>
            <a:ext cx="1700213" cy="1700213"/>
          </a:xfrm>
          <a:prstGeom prst="rect">
            <a:avLst/>
          </a:prstGeom>
        </p:spPr>
      </p:pic>
    </p:spTree>
    <p:extLst>
      <p:ext uri="{BB962C8B-B14F-4D97-AF65-F5344CB8AC3E}">
        <p14:creationId xmlns:p14="http://schemas.microsoft.com/office/powerpoint/2010/main" val="650076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8616"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 presetClass="mediacall" presetSubtype="0" fill="hold" nodeType="withEffect">
                                  <p:stCondLst>
                                    <p:cond delay="0"/>
                                  </p:stCondLst>
                                  <p:childTnLst>
                                    <p:cmd type="call" cmd="playFrom(0.0)">
                                      <p:cBhvr>
                                        <p:cTn id="13" dur="306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4" repeatCount="indefinite" fill="remove" display="0">
                  <p:stCondLst>
                    <p:cond delay="indefinite"/>
                  </p:stCondLst>
                  <p:endCondLst>
                    <p:cond evt="onStopAudio" delay="0">
                      <p:tgtEl>
                        <p:sldTgt/>
                      </p:tgtEl>
                    </p:cond>
                    <p:cond evt="onNext" delay="0">
                      <p:tgtEl>
                        <p:sldTgt/>
                      </p:tgtEl>
                    </p:cond>
                  </p:endCondLst>
                </p:cTn>
                <p:tgtEl>
                  <p:spTgt spid="4"/>
                </p:tgtEl>
              </p:cMediaNode>
            </p:audio>
            <p:audio>
              <p:cMediaNode vol="80000">
                <p:cTn id="15" fill="hold" display="0">
                  <p:stCondLst>
                    <p:cond delay="indefinite"/>
                  </p:stCondLst>
                  <p:endCondLst>
                    <p:cond evt="onStopAudio" delay="0">
                      <p:tgtEl>
                        <p:sldTgt/>
                      </p:tgtEl>
                    </p:cond>
                  </p:endCondLst>
                </p:cTn>
                <p:tgtEl>
                  <p:spTgt spid="2"/>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etal_Gong-Dianakc-10971182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795254" y="3754637"/>
            <a:ext cx="457200" cy="457200"/>
          </a:xfrm>
          <a:prstGeom prst="rect">
            <a:avLst/>
          </a:prstGeom>
        </p:spPr>
      </p:pic>
      <p:pic>
        <p:nvPicPr>
          <p:cNvPr id="4" name="music_quiz_show_tension_bed_build_to_end_short">
            <a:hlinkClick r:id="" action="ppaction://media"/>
          </p:cNvPr>
          <p:cNvPicPr>
            <a:picLocks noGrp="1" noChangeAspect="1"/>
          </p:cNvPicPr>
          <p:nvPr>
            <p:ph idx="1"/>
            <a:audioFile r:link="rId3"/>
            <p:extLst>
              <p:ext uri="{DAA4B4D4-6D71-4841-9C94-3DE7FCFB9230}">
                <p14:media xmlns:p14="http://schemas.microsoft.com/office/powerpoint/2010/main" r:embed="rId4">
                  <p14:trim st="1848"/>
                </p14:media>
              </p:ext>
            </p:extLst>
          </p:nvPr>
        </p:nvPicPr>
        <p:blipFill>
          <a:blip r:embed="rId6"/>
          <a:stretch>
            <a:fillRect/>
          </a:stretch>
        </p:blipFill>
        <p:spPr>
          <a:xfrm>
            <a:off x="3489798" y="3754637"/>
            <a:ext cx="457200" cy="457200"/>
          </a:xfrm>
        </p:spPr>
      </p:pic>
      <p:sp>
        <p:nvSpPr>
          <p:cNvPr id="6" name="Content Placeholder 2"/>
          <p:cNvSpPr txBox="1">
            <a:spLocks/>
          </p:cNvSpPr>
          <p:nvPr/>
        </p:nvSpPr>
        <p:spPr>
          <a:xfrm>
            <a:off x="2514600" y="2057401"/>
            <a:ext cx="6172200" cy="3394472"/>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85800">
              <a:buNone/>
            </a:pPr>
            <a:endParaRPr lang="en-US" sz="2400" dirty="0">
              <a:solidFill>
                <a:prstClr val="white"/>
              </a:solidFill>
              <a:latin typeface="Goudy Old Style"/>
            </a:endParaRPr>
          </a:p>
        </p:txBody>
      </p:sp>
      <p:sp>
        <p:nvSpPr>
          <p:cNvPr id="7" name="Content Placeholder 2"/>
          <p:cNvSpPr txBox="1">
            <a:spLocks/>
          </p:cNvSpPr>
          <p:nvPr/>
        </p:nvSpPr>
        <p:spPr>
          <a:xfrm>
            <a:off x="2607013" y="1237846"/>
            <a:ext cx="6172200" cy="3394472"/>
          </a:xfrm>
          <a:prstGeom prst="rect">
            <a:avLst/>
          </a:prstGeom>
          <a:solidFill>
            <a:srgbClr val="71263D"/>
          </a:solidFill>
        </p:spPr>
        <p:txBody>
          <a:bodyPr vert="horz" lIns="68580" tIns="34290" rIns="68580" bIns="3429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85800">
              <a:buNone/>
            </a:pPr>
            <a:r>
              <a:rPr lang="en-US" sz="2400" dirty="0" smtClean="0">
                <a:solidFill>
                  <a:prstClr val="white"/>
                </a:solidFill>
                <a:latin typeface="Goudy Old Style"/>
              </a:rPr>
              <a:t>A man and a woman who do not know each other get into an argument in the parking lot.  The man pushes the woman as he storms away from the argument.</a:t>
            </a:r>
            <a:endParaRPr lang="en-US" sz="2400" dirty="0">
              <a:solidFill>
                <a:prstClr val="white"/>
              </a:solidFill>
              <a:latin typeface="Goudy Old Style"/>
            </a:endParaRPr>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01895" y="3505200"/>
            <a:ext cx="1731177" cy="1700213"/>
          </a:xfrm>
          <a:prstGeom prst="rect">
            <a:avLst/>
          </a:prstGeom>
        </p:spPr>
      </p:pic>
    </p:spTree>
    <p:extLst>
      <p:ext uri="{BB962C8B-B14F-4D97-AF65-F5344CB8AC3E}">
        <p14:creationId xmlns:p14="http://schemas.microsoft.com/office/powerpoint/2010/main" val="117682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8616"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 presetClass="mediacall" presetSubtype="0" fill="hold" nodeType="withEffect">
                                  <p:stCondLst>
                                    <p:cond delay="0"/>
                                  </p:stCondLst>
                                  <p:childTnLst>
                                    <p:cmd type="call" cmd="playFrom(0.0)">
                                      <p:cBhvr>
                                        <p:cTn id="13" dur="306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4" repeatCount="indefinite" fill="remove" display="0">
                  <p:stCondLst>
                    <p:cond delay="indefinite"/>
                  </p:stCondLst>
                  <p:endCondLst>
                    <p:cond evt="onStopAudio" delay="0">
                      <p:tgtEl>
                        <p:sldTgt/>
                      </p:tgtEl>
                    </p:cond>
                    <p:cond evt="onNext" delay="0">
                      <p:tgtEl>
                        <p:sldTgt/>
                      </p:tgtEl>
                    </p:cond>
                  </p:endCondLst>
                </p:cTn>
                <p:tgtEl>
                  <p:spTgt spid="4"/>
                </p:tgtEl>
              </p:cMediaNode>
            </p:audio>
            <p:audio>
              <p:cMediaNode vol="80000">
                <p:cTn id="15" fill="hold" display="0">
                  <p:stCondLst>
                    <p:cond delay="indefinite"/>
                  </p:stCondLst>
                  <p:endCondLst>
                    <p:cond evt="onStopAudio" delay="0">
                      <p:tgtEl>
                        <p:sldTgt/>
                      </p:tgtEl>
                    </p:cond>
                  </p:endCondLst>
                </p:cTn>
                <p:tgtEl>
                  <p:spTgt spid="2"/>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etal_Gong-Dianakc-10971182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795254" y="3754637"/>
            <a:ext cx="457200" cy="457200"/>
          </a:xfrm>
          <a:prstGeom prst="rect">
            <a:avLst/>
          </a:prstGeom>
        </p:spPr>
      </p:pic>
      <p:pic>
        <p:nvPicPr>
          <p:cNvPr id="4" name="music_quiz_show_tension_bed_build_to_end_short">
            <a:hlinkClick r:id="" action="ppaction://media"/>
          </p:cNvPr>
          <p:cNvPicPr>
            <a:picLocks noGrp="1" noChangeAspect="1"/>
          </p:cNvPicPr>
          <p:nvPr>
            <p:ph idx="1"/>
            <a:audioFile r:link="rId3"/>
            <p:extLst>
              <p:ext uri="{DAA4B4D4-6D71-4841-9C94-3DE7FCFB9230}">
                <p14:media xmlns:p14="http://schemas.microsoft.com/office/powerpoint/2010/main" r:embed="rId4">
                  <p14:trim st="1848"/>
                </p14:media>
              </p:ext>
            </p:extLst>
          </p:nvPr>
        </p:nvPicPr>
        <p:blipFill>
          <a:blip r:embed="rId6"/>
          <a:stretch>
            <a:fillRect/>
          </a:stretch>
        </p:blipFill>
        <p:spPr>
          <a:xfrm>
            <a:off x="3489798" y="3754637"/>
            <a:ext cx="457200" cy="457200"/>
          </a:xfrm>
        </p:spPr>
      </p:pic>
      <p:sp>
        <p:nvSpPr>
          <p:cNvPr id="6" name="Content Placeholder 2"/>
          <p:cNvSpPr txBox="1">
            <a:spLocks/>
          </p:cNvSpPr>
          <p:nvPr/>
        </p:nvSpPr>
        <p:spPr>
          <a:xfrm>
            <a:off x="2514600" y="2057401"/>
            <a:ext cx="6172200" cy="3394472"/>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85800">
              <a:buNone/>
            </a:pPr>
            <a:endParaRPr lang="en-US" sz="2400" dirty="0">
              <a:solidFill>
                <a:prstClr val="white"/>
              </a:solidFill>
              <a:latin typeface="Goudy Old Style"/>
            </a:endParaRPr>
          </a:p>
        </p:txBody>
      </p:sp>
      <p:sp>
        <p:nvSpPr>
          <p:cNvPr id="7" name="Content Placeholder 2"/>
          <p:cNvSpPr txBox="1">
            <a:spLocks/>
          </p:cNvSpPr>
          <p:nvPr/>
        </p:nvSpPr>
        <p:spPr>
          <a:xfrm>
            <a:off x="2607013" y="1237846"/>
            <a:ext cx="6172200" cy="3394472"/>
          </a:xfrm>
          <a:prstGeom prst="rect">
            <a:avLst/>
          </a:prstGeom>
          <a:solidFill>
            <a:srgbClr val="71263D"/>
          </a:solidFill>
        </p:spPr>
        <p:txBody>
          <a:bodyPr vert="horz" lIns="68580" tIns="34290" rIns="68580" bIns="3429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85800">
              <a:buNone/>
            </a:pPr>
            <a:r>
              <a:rPr lang="en-US" sz="2400" dirty="0" smtClean="0">
                <a:solidFill>
                  <a:prstClr val="white"/>
                </a:solidFill>
                <a:latin typeface="Goudy Old Style"/>
              </a:rPr>
              <a:t>A couple is arguing on the quad, the woman slaps the man because he cheated on her.</a:t>
            </a:r>
            <a:endParaRPr lang="en-US" sz="2400" dirty="0">
              <a:solidFill>
                <a:prstClr val="white"/>
              </a:solidFill>
              <a:latin typeface="Goudy Old Style"/>
            </a:endParaRPr>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46617" y="3512749"/>
            <a:ext cx="1700213" cy="1700213"/>
          </a:xfrm>
          <a:prstGeom prst="rect">
            <a:avLst/>
          </a:prstGeom>
        </p:spPr>
      </p:pic>
    </p:spTree>
    <p:extLst>
      <p:ext uri="{BB962C8B-B14F-4D97-AF65-F5344CB8AC3E}">
        <p14:creationId xmlns:p14="http://schemas.microsoft.com/office/powerpoint/2010/main" val="2206678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8616"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 presetClass="mediacall" presetSubtype="0" fill="hold" nodeType="withEffect">
                                  <p:stCondLst>
                                    <p:cond delay="0"/>
                                  </p:stCondLst>
                                  <p:childTnLst>
                                    <p:cmd type="call" cmd="playFrom(0.0)">
                                      <p:cBhvr>
                                        <p:cTn id="13" dur="306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4" repeatCount="indefinite" fill="remove" display="0">
                  <p:stCondLst>
                    <p:cond delay="indefinite"/>
                  </p:stCondLst>
                  <p:endCondLst>
                    <p:cond evt="onStopAudio" delay="0">
                      <p:tgtEl>
                        <p:sldTgt/>
                      </p:tgtEl>
                    </p:cond>
                    <p:cond evt="onNext" delay="0">
                      <p:tgtEl>
                        <p:sldTgt/>
                      </p:tgtEl>
                    </p:cond>
                  </p:endCondLst>
                </p:cTn>
                <p:tgtEl>
                  <p:spTgt spid="4"/>
                </p:tgtEl>
              </p:cMediaNode>
            </p:audio>
            <p:audio>
              <p:cMediaNode vol="80000">
                <p:cTn id="15" fill="hold" display="0">
                  <p:stCondLst>
                    <p:cond delay="indefinite"/>
                  </p:stCondLst>
                  <p:endCondLst>
                    <p:cond evt="onStopAudio" delay="0">
                      <p:tgtEl>
                        <p:sldTgt/>
                      </p:tgtEl>
                    </p:cond>
                  </p:endCondLst>
                </p:cTn>
                <p:tgtEl>
                  <p:spTgt spid="2"/>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etal_Gong-Dianakc-10971182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795254" y="3754637"/>
            <a:ext cx="457200" cy="457200"/>
          </a:xfrm>
          <a:prstGeom prst="rect">
            <a:avLst/>
          </a:prstGeom>
        </p:spPr>
      </p:pic>
      <p:pic>
        <p:nvPicPr>
          <p:cNvPr id="4" name="music_quiz_show_tension_bed_build_to_end_short">
            <a:hlinkClick r:id="" action="ppaction://media"/>
          </p:cNvPr>
          <p:cNvPicPr>
            <a:picLocks noGrp="1" noChangeAspect="1"/>
          </p:cNvPicPr>
          <p:nvPr>
            <p:ph idx="1"/>
            <a:audioFile r:link="rId3"/>
            <p:extLst>
              <p:ext uri="{DAA4B4D4-6D71-4841-9C94-3DE7FCFB9230}">
                <p14:media xmlns:p14="http://schemas.microsoft.com/office/powerpoint/2010/main" r:embed="rId4">
                  <p14:trim st="1848"/>
                </p14:media>
              </p:ext>
            </p:extLst>
          </p:nvPr>
        </p:nvPicPr>
        <p:blipFill>
          <a:blip r:embed="rId6"/>
          <a:stretch>
            <a:fillRect/>
          </a:stretch>
        </p:blipFill>
        <p:spPr>
          <a:xfrm>
            <a:off x="3489798" y="3754637"/>
            <a:ext cx="457200" cy="457200"/>
          </a:xfrm>
        </p:spPr>
      </p:pic>
      <p:sp>
        <p:nvSpPr>
          <p:cNvPr id="6" name="Content Placeholder 2"/>
          <p:cNvSpPr txBox="1">
            <a:spLocks/>
          </p:cNvSpPr>
          <p:nvPr/>
        </p:nvSpPr>
        <p:spPr>
          <a:xfrm>
            <a:off x="2514600" y="2057401"/>
            <a:ext cx="6172200" cy="3394472"/>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85800">
              <a:buNone/>
            </a:pPr>
            <a:endParaRPr lang="en-US" sz="2400" dirty="0">
              <a:solidFill>
                <a:prstClr val="white"/>
              </a:solidFill>
              <a:latin typeface="Goudy Old Style"/>
            </a:endParaRPr>
          </a:p>
        </p:txBody>
      </p:sp>
      <p:sp>
        <p:nvSpPr>
          <p:cNvPr id="7" name="Content Placeholder 2"/>
          <p:cNvSpPr txBox="1">
            <a:spLocks/>
          </p:cNvSpPr>
          <p:nvPr/>
        </p:nvSpPr>
        <p:spPr>
          <a:xfrm>
            <a:off x="2607013" y="1237846"/>
            <a:ext cx="6172200" cy="3394472"/>
          </a:xfrm>
          <a:prstGeom prst="rect">
            <a:avLst/>
          </a:prstGeom>
          <a:solidFill>
            <a:srgbClr val="71263D"/>
          </a:solidFill>
        </p:spPr>
        <p:txBody>
          <a:bodyPr vert="horz" lIns="68580" tIns="34290" rIns="68580" bIns="3429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85800">
              <a:buNone/>
            </a:pPr>
            <a:r>
              <a:rPr lang="en-US" sz="2400" dirty="0" smtClean="0">
                <a:solidFill>
                  <a:prstClr val="white"/>
                </a:solidFill>
                <a:latin typeface="Goudy Old Style"/>
              </a:rPr>
              <a:t>A man says another man keeps contacting him and off campus it makes him feel uncomfortable.  He has seen him at the mall, the bus stop, and the man has messaged him on multiple social media platforms.</a:t>
            </a:r>
            <a:endParaRPr lang="en-US" sz="2400" dirty="0">
              <a:solidFill>
                <a:prstClr val="white"/>
              </a:solidFill>
              <a:latin typeface="Goudy Old Style"/>
            </a:endParaRPr>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46617" y="3512749"/>
            <a:ext cx="1700213" cy="1700213"/>
          </a:xfrm>
          <a:prstGeom prst="rect">
            <a:avLst/>
          </a:prstGeom>
        </p:spPr>
      </p:pic>
    </p:spTree>
    <p:extLst>
      <p:ext uri="{BB962C8B-B14F-4D97-AF65-F5344CB8AC3E}">
        <p14:creationId xmlns:p14="http://schemas.microsoft.com/office/powerpoint/2010/main" val="2981519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8616"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 presetClass="mediacall" presetSubtype="0" fill="hold" nodeType="withEffect">
                                  <p:stCondLst>
                                    <p:cond delay="0"/>
                                  </p:stCondLst>
                                  <p:childTnLst>
                                    <p:cmd type="call" cmd="playFrom(0.0)">
                                      <p:cBhvr>
                                        <p:cTn id="13" dur="306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4" repeatCount="indefinite" fill="remove" display="0">
                  <p:stCondLst>
                    <p:cond delay="indefinite"/>
                  </p:stCondLst>
                  <p:endCondLst>
                    <p:cond evt="onStopAudio" delay="0">
                      <p:tgtEl>
                        <p:sldTgt/>
                      </p:tgtEl>
                    </p:cond>
                    <p:cond evt="onNext" delay="0">
                      <p:tgtEl>
                        <p:sldTgt/>
                      </p:tgtEl>
                    </p:cond>
                  </p:endCondLst>
                </p:cTn>
                <p:tgtEl>
                  <p:spTgt spid="4"/>
                </p:tgtEl>
              </p:cMediaNode>
            </p:audio>
            <p:audio>
              <p:cMediaNode vol="80000">
                <p:cTn id="15" fill="hold" display="0">
                  <p:stCondLst>
                    <p:cond delay="indefinite"/>
                  </p:stCondLst>
                  <p:endCondLst>
                    <p:cond evt="onStopAudio" delay="0">
                      <p:tgtEl>
                        <p:sldTgt/>
                      </p:tgtEl>
                    </p:cond>
                  </p:endCondLst>
                </p:cTn>
                <p:tgtEl>
                  <p:spTgt spid="2"/>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etal_Gong-Dianakc-10971182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795254" y="3754637"/>
            <a:ext cx="457200" cy="457200"/>
          </a:xfrm>
          <a:prstGeom prst="rect">
            <a:avLst/>
          </a:prstGeom>
        </p:spPr>
      </p:pic>
      <p:pic>
        <p:nvPicPr>
          <p:cNvPr id="4" name="music_quiz_show_tension_bed_build_to_end_short">
            <a:hlinkClick r:id="" action="ppaction://media"/>
          </p:cNvPr>
          <p:cNvPicPr>
            <a:picLocks noGrp="1" noChangeAspect="1"/>
          </p:cNvPicPr>
          <p:nvPr>
            <p:ph idx="1"/>
            <a:audioFile r:link="rId3"/>
            <p:extLst>
              <p:ext uri="{DAA4B4D4-6D71-4841-9C94-3DE7FCFB9230}">
                <p14:media xmlns:p14="http://schemas.microsoft.com/office/powerpoint/2010/main" r:embed="rId4">
                  <p14:trim st="1848"/>
                </p14:media>
              </p:ext>
            </p:extLst>
          </p:nvPr>
        </p:nvPicPr>
        <p:blipFill>
          <a:blip r:embed="rId6"/>
          <a:stretch>
            <a:fillRect/>
          </a:stretch>
        </p:blipFill>
        <p:spPr>
          <a:xfrm>
            <a:off x="3489798" y="3754637"/>
            <a:ext cx="457200" cy="457200"/>
          </a:xfrm>
        </p:spPr>
      </p:pic>
      <p:sp>
        <p:nvSpPr>
          <p:cNvPr id="6" name="Content Placeholder 2"/>
          <p:cNvSpPr txBox="1">
            <a:spLocks/>
          </p:cNvSpPr>
          <p:nvPr/>
        </p:nvSpPr>
        <p:spPr>
          <a:xfrm>
            <a:off x="2514600" y="2057401"/>
            <a:ext cx="6172200" cy="3394472"/>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85800">
              <a:buNone/>
            </a:pPr>
            <a:endParaRPr lang="en-US" sz="2400" dirty="0">
              <a:solidFill>
                <a:prstClr val="white"/>
              </a:solidFill>
              <a:latin typeface="Goudy Old Style"/>
            </a:endParaRPr>
          </a:p>
        </p:txBody>
      </p:sp>
      <p:sp>
        <p:nvSpPr>
          <p:cNvPr id="7" name="Content Placeholder 2"/>
          <p:cNvSpPr txBox="1">
            <a:spLocks/>
          </p:cNvSpPr>
          <p:nvPr/>
        </p:nvSpPr>
        <p:spPr>
          <a:xfrm>
            <a:off x="2607013" y="1237846"/>
            <a:ext cx="6172200" cy="3394472"/>
          </a:xfrm>
          <a:prstGeom prst="rect">
            <a:avLst/>
          </a:prstGeom>
          <a:solidFill>
            <a:srgbClr val="71263D"/>
          </a:solidFill>
        </p:spPr>
        <p:txBody>
          <a:bodyPr vert="horz" lIns="68580" tIns="34290" rIns="68580" bIns="3429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85800">
              <a:buNone/>
            </a:pPr>
            <a:r>
              <a:rPr lang="en-US" sz="2400" dirty="0" smtClean="0">
                <a:solidFill>
                  <a:prstClr val="white"/>
                </a:solidFill>
                <a:latin typeface="Goudy Old Style"/>
              </a:rPr>
              <a:t>A woman says he was working out at the gym and a man walked by and patted her on the rear and said “good game”.</a:t>
            </a:r>
            <a:endParaRPr lang="en-US" sz="2400" dirty="0">
              <a:solidFill>
                <a:prstClr val="white"/>
              </a:solidFill>
              <a:latin typeface="Goudy Old Style"/>
            </a:endParaRPr>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46617" y="3512749"/>
            <a:ext cx="1700213" cy="1700213"/>
          </a:xfrm>
          <a:prstGeom prst="rect">
            <a:avLst/>
          </a:prstGeom>
        </p:spPr>
      </p:pic>
    </p:spTree>
    <p:extLst>
      <p:ext uri="{BB962C8B-B14F-4D97-AF65-F5344CB8AC3E}">
        <p14:creationId xmlns:p14="http://schemas.microsoft.com/office/powerpoint/2010/main" val="3030149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8616"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 presetClass="mediacall" presetSubtype="0" fill="hold" nodeType="withEffect">
                                  <p:stCondLst>
                                    <p:cond delay="0"/>
                                  </p:stCondLst>
                                  <p:childTnLst>
                                    <p:cmd type="call" cmd="playFrom(0.0)">
                                      <p:cBhvr>
                                        <p:cTn id="13" dur="306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4" repeatCount="indefinite" fill="remove" display="0">
                  <p:stCondLst>
                    <p:cond delay="indefinite"/>
                  </p:stCondLst>
                  <p:endCondLst>
                    <p:cond evt="onStopAudio" delay="0">
                      <p:tgtEl>
                        <p:sldTgt/>
                      </p:tgtEl>
                    </p:cond>
                    <p:cond evt="onNext" delay="0">
                      <p:tgtEl>
                        <p:sldTgt/>
                      </p:tgtEl>
                    </p:cond>
                  </p:endCondLst>
                </p:cTn>
                <p:tgtEl>
                  <p:spTgt spid="4"/>
                </p:tgtEl>
              </p:cMediaNode>
            </p:audio>
            <p:audio>
              <p:cMediaNode vol="80000">
                <p:cTn id="15" fill="hold" display="0">
                  <p:stCondLst>
                    <p:cond delay="indefinite"/>
                  </p:stCondLst>
                  <p:endCondLst>
                    <p:cond evt="onStopAudio" delay="0">
                      <p:tgtEl>
                        <p:sldTgt/>
                      </p:tgtEl>
                    </p:cond>
                  </p:endCondLst>
                </p:cTn>
                <p:tgtEl>
                  <p:spTgt spid="2"/>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happens if sexual misconduct occurs?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Report it to HCC</a:t>
            </a:r>
          </a:p>
          <a:p>
            <a:pPr lvl="1"/>
            <a:r>
              <a:rPr lang="en-US" dirty="0" smtClean="0"/>
              <a:t>Any employee</a:t>
            </a:r>
          </a:p>
          <a:p>
            <a:pPr lvl="1"/>
            <a:r>
              <a:rPr lang="en-US" dirty="0" smtClean="0"/>
              <a:t>Public Safety</a:t>
            </a:r>
          </a:p>
          <a:p>
            <a:pPr lvl="2"/>
            <a:r>
              <a:rPr lang="en-US" dirty="0" smtClean="0"/>
              <a:t>443-518-5555</a:t>
            </a:r>
          </a:p>
          <a:p>
            <a:pPr lvl="2"/>
            <a:r>
              <a:rPr lang="en-US" dirty="0" smtClean="0"/>
              <a:t>443-518-5500</a:t>
            </a:r>
          </a:p>
          <a:p>
            <a:pPr lvl="1"/>
            <a:r>
              <a:rPr lang="en-US" dirty="0" smtClean="0"/>
              <a:t>Title IX Coordinators</a:t>
            </a:r>
          </a:p>
          <a:p>
            <a:r>
              <a:rPr lang="en-US" dirty="0" smtClean="0"/>
              <a:t>Report it to police</a:t>
            </a:r>
          </a:p>
          <a:p>
            <a:r>
              <a:rPr lang="en-US" dirty="0" smtClean="0"/>
              <a:t>Report it to both</a:t>
            </a:r>
          </a:p>
          <a:p>
            <a:r>
              <a:rPr lang="en-US" dirty="0" smtClean="0"/>
              <a:t>Consult with confidential resources</a:t>
            </a:r>
          </a:p>
          <a:p>
            <a:r>
              <a:rPr lang="en-US" dirty="0" smtClean="0"/>
              <a:t>Third party reporting</a:t>
            </a:r>
            <a:endParaRPr lang="en-US" dirty="0"/>
          </a:p>
          <a:p>
            <a:pPr lvl="1"/>
            <a:endParaRPr lang="en-US" dirty="0"/>
          </a:p>
        </p:txBody>
      </p:sp>
    </p:spTree>
    <p:extLst>
      <p:ext uri="{BB962C8B-B14F-4D97-AF65-F5344CB8AC3E}">
        <p14:creationId xmlns:p14="http://schemas.microsoft.com/office/powerpoint/2010/main" val="26193865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Confidential resources</a:t>
            </a:r>
            <a:endParaRPr lang="en-US" dirty="0"/>
          </a:p>
        </p:txBody>
      </p:sp>
      <p:sp>
        <p:nvSpPr>
          <p:cNvPr id="3" name="Content Placeholder 2"/>
          <p:cNvSpPr>
            <a:spLocks noGrp="1"/>
          </p:cNvSpPr>
          <p:nvPr>
            <p:ph idx="1"/>
          </p:nvPr>
        </p:nvSpPr>
        <p:spPr/>
        <p:txBody>
          <a:bodyPr/>
          <a:lstStyle/>
          <a:p>
            <a:r>
              <a:rPr lang="en-US" dirty="0" smtClean="0"/>
              <a:t>HCC Counseling Center or other counseling services</a:t>
            </a:r>
          </a:p>
          <a:p>
            <a:r>
              <a:rPr lang="en-US" dirty="0" err="1" smtClean="0"/>
              <a:t>Hopeworks</a:t>
            </a:r>
            <a:endParaRPr lang="en-US" dirty="0" smtClean="0"/>
          </a:p>
          <a:p>
            <a:r>
              <a:rPr lang="en-US" dirty="0" smtClean="0"/>
              <a:t>Medical staff operating in a medical capacity</a:t>
            </a:r>
          </a:p>
          <a:p>
            <a:endParaRPr lang="en-US" dirty="0" smtClean="0"/>
          </a:p>
          <a:p>
            <a:endParaRPr lang="en-US" dirty="0"/>
          </a:p>
        </p:txBody>
      </p:sp>
    </p:spTree>
    <p:extLst>
      <p:ext uri="{BB962C8B-B14F-4D97-AF65-F5344CB8AC3E}">
        <p14:creationId xmlns:p14="http://schemas.microsoft.com/office/powerpoint/2010/main" val="29605229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happens if sexual misconduct occurs?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Interim Measures</a:t>
            </a:r>
          </a:p>
          <a:p>
            <a:r>
              <a:rPr lang="en-US" dirty="0" smtClean="0"/>
              <a:t>Options to address formally or informally</a:t>
            </a:r>
          </a:p>
          <a:p>
            <a:r>
              <a:rPr lang="en-US" dirty="0" smtClean="0"/>
              <a:t>Informal options</a:t>
            </a:r>
          </a:p>
          <a:p>
            <a:pPr lvl="1"/>
            <a:r>
              <a:rPr lang="en-US" dirty="0" smtClean="0"/>
              <a:t>Continued interim measures</a:t>
            </a:r>
          </a:p>
          <a:p>
            <a:pPr lvl="1"/>
            <a:r>
              <a:rPr lang="en-US" dirty="0" smtClean="0"/>
              <a:t>Conversation with student</a:t>
            </a:r>
          </a:p>
          <a:p>
            <a:r>
              <a:rPr lang="en-US" dirty="0" smtClean="0"/>
              <a:t>Formal </a:t>
            </a:r>
          </a:p>
          <a:p>
            <a:pPr lvl="1"/>
            <a:r>
              <a:rPr lang="en-US" dirty="0" smtClean="0"/>
              <a:t>HCC investigates</a:t>
            </a:r>
          </a:p>
          <a:p>
            <a:pPr lvl="2"/>
            <a:r>
              <a:rPr lang="en-US" dirty="0" smtClean="0"/>
              <a:t>Potentially meets with:</a:t>
            </a:r>
          </a:p>
          <a:p>
            <a:pPr lvl="3"/>
            <a:r>
              <a:rPr lang="en-US" dirty="0" smtClean="0"/>
              <a:t>Complainant</a:t>
            </a:r>
          </a:p>
          <a:p>
            <a:pPr lvl="3"/>
            <a:r>
              <a:rPr lang="en-US" dirty="0" smtClean="0"/>
              <a:t>Respondent</a:t>
            </a:r>
          </a:p>
          <a:p>
            <a:pPr lvl="3"/>
            <a:r>
              <a:rPr lang="en-US" dirty="0" smtClean="0"/>
              <a:t>Witnesses</a:t>
            </a:r>
          </a:p>
          <a:p>
            <a:pPr lvl="1"/>
            <a:r>
              <a:rPr lang="en-US" dirty="0"/>
              <a:t>Determination if incident should go to hearing or employee process</a:t>
            </a:r>
          </a:p>
          <a:p>
            <a:pPr lvl="1"/>
            <a:r>
              <a:rPr lang="en-US" dirty="0"/>
              <a:t>Hold hearing or employee process</a:t>
            </a:r>
          </a:p>
          <a:p>
            <a:pPr lvl="1"/>
            <a:r>
              <a:rPr lang="en-US" dirty="0" smtClean="0"/>
              <a:t>Deliver outcome including sanctions</a:t>
            </a:r>
          </a:p>
          <a:p>
            <a:pPr lvl="1"/>
            <a:r>
              <a:rPr lang="en-US" dirty="0" smtClean="0"/>
              <a:t>Appeal if necessary </a:t>
            </a:r>
          </a:p>
          <a:p>
            <a:endParaRPr lang="en-US" dirty="0"/>
          </a:p>
        </p:txBody>
      </p:sp>
    </p:spTree>
    <p:extLst>
      <p:ext uri="{BB962C8B-B14F-4D97-AF65-F5344CB8AC3E}">
        <p14:creationId xmlns:p14="http://schemas.microsoft.com/office/powerpoint/2010/main" val="33208003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Interim Measures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Academic </a:t>
            </a:r>
            <a:r>
              <a:rPr lang="en-US" dirty="0"/>
              <a:t>accommodations</a:t>
            </a:r>
          </a:p>
          <a:p>
            <a:r>
              <a:rPr lang="en-US" dirty="0" smtClean="0"/>
              <a:t>Assistance </a:t>
            </a:r>
            <a:r>
              <a:rPr lang="en-US" dirty="0"/>
              <a:t>in arranging for alternative college employment arrangements or changing work schedules</a:t>
            </a:r>
          </a:p>
          <a:p>
            <a:r>
              <a:rPr lang="en-US" dirty="0" smtClean="0"/>
              <a:t>A </a:t>
            </a:r>
            <a:r>
              <a:rPr lang="en-US" dirty="0"/>
              <a:t>“no contact” </a:t>
            </a:r>
            <a:r>
              <a:rPr lang="en-US" dirty="0" smtClean="0"/>
              <a:t>order</a:t>
            </a:r>
            <a:endParaRPr lang="en-US" dirty="0"/>
          </a:p>
          <a:p>
            <a:r>
              <a:rPr lang="en-US" dirty="0" smtClean="0"/>
              <a:t>Providing a public safety escort</a:t>
            </a:r>
          </a:p>
          <a:p>
            <a:r>
              <a:rPr lang="en-US" dirty="0" smtClean="0"/>
              <a:t>Assistance </a:t>
            </a:r>
            <a:r>
              <a:rPr lang="en-US" dirty="0"/>
              <a:t>identifying an advocate to help secure additional </a:t>
            </a:r>
            <a:r>
              <a:rPr lang="en-US" dirty="0" smtClean="0"/>
              <a:t>resources</a:t>
            </a:r>
          </a:p>
          <a:p>
            <a:r>
              <a:rPr lang="en-US" dirty="0" smtClean="0"/>
              <a:t>Other measures the complainant would like to request</a:t>
            </a:r>
            <a:endParaRPr lang="en-US" dirty="0"/>
          </a:p>
        </p:txBody>
      </p:sp>
    </p:spTree>
    <p:extLst>
      <p:ext uri="{BB962C8B-B14F-4D97-AF65-F5344CB8AC3E}">
        <p14:creationId xmlns:p14="http://schemas.microsoft.com/office/powerpoint/2010/main" val="40678143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Initial interaction with complainant as responsible employee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Notify them:</a:t>
            </a:r>
          </a:p>
          <a:p>
            <a:pPr lvl="1"/>
            <a:r>
              <a:rPr lang="en-US" dirty="0" smtClean="0"/>
              <a:t>You want to hear what they have to tell you</a:t>
            </a:r>
          </a:p>
          <a:p>
            <a:pPr lvl="1"/>
            <a:r>
              <a:rPr lang="en-US" dirty="0" smtClean="0"/>
              <a:t>You want to help and support them</a:t>
            </a:r>
          </a:p>
          <a:p>
            <a:pPr lvl="1"/>
            <a:r>
              <a:rPr lang="en-US" dirty="0" smtClean="0"/>
              <a:t>You are a responsible employee</a:t>
            </a:r>
          </a:p>
          <a:p>
            <a:pPr lvl="2"/>
            <a:r>
              <a:rPr lang="en-US" dirty="0" smtClean="0"/>
              <a:t>You need to share any information about sexual misconduct with the Title IX team</a:t>
            </a:r>
          </a:p>
          <a:p>
            <a:pPr lvl="1"/>
            <a:r>
              <a:rPr lang="en-US" dirty="0" smtClean="0"/>
              <a:t>You want them to have options for next steps</a:t>
            </a:r>
          </a:p>
          <a:p>
            <a:pPr lvl="1"/>
            <a:r>
              <a:rPr lang="en-US" dirty="0" smtClean="0"/>
              <a:t>They can speak with a confidential resource or </a:t>
            </a:r>
          </a:p>
          <a:p>
            <a:pPr lvl="1"/>
            <a:r>
              <a:rPr lang="en-US" dirty="0"/>
              <a:t>T</a:t>
            </a:r>
            <a:r>
              <a:rPr lang="en-US" dirty="0" smtClean="0"/>
              <a:t>hey could continue speaking with </a:t>
            </a:r>
            <a:r>
              <a:rPr lang="en-US" dirty="0" err="1" smtClean="0"/>
              <a:t>youWhat</a:t>
            </a:r>
            <a:r>
              <a:rPr lang="en-US" dirty="0" smtClean="0"/>
              <a:t> would you like to do?</a:t>
            </a:r>
            <a:endParaRPr lang="en-US" dirty="0"/>
          </a:p>
        </p:txBody>
      </p:sp>
    </p:spTree>
    <p:extLst>
      <p:ext uri="{BB962C8B-B14F-4D97-AF65-F5344CB8AC3E}">
        <p14:creationId xmlns:p14="http://schemas.microsoft.com/office/powerpoint/2010/main" val="40676505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We Get Started</a:t>
            </a:r>
            <a:endParaRPr lang="en-US" dirty="0"/>
          </a:p>
        </p:txBody>
      </p:sp>
      <p:sp>
        <p:nvSpPr>
          <p:cNvPr id="3" name="Content Placeholder 2"/>
          <p:cNvSpPr>
            <a:spLocks noGrp="1"/>
          </p:cNvSpPr>
          <p:nvPr>
            <p:ph idx="1"/>
          </p:nvPr>
        </p:nvSpPr>
        <p:spPr/>
        <p:txBody>
          <a:bodyPr>
            <a:normAutofit fontScale="92500" lnSpcReduction="20000"/>
          </a:bodyPr>
          <a:lstStyle/>
          <a:p>
            <a:pPr marL="0" indent="0" algn="ctr">
              <a:buNone/>
            </a:pPr>
            <a:r>
              <a:rPr lang="en-US" sz="8800" dirty="0" smtClean="0"/>
              <a:t>What do </a:t>
            </a:r>
            <a:r>
              <a:rPr lang="en-US" sz="8800" u="sng" dirty="0" smtClean="0"/>
              <a:t>YOU</a:t>
            </a:r>
            <a:r>
              <a:rPr lang="en-US" sz="8800" dirty="0" smtClean="0"/>
              <a:t> know about </a:t>
            </a:r>
            <a:br>
              <a:rPr lang="en-US" sz="8800" dirty="0" smtClean="0"/>
            </a:br>
            <a:r>
              <a:rPr lang="en-US" sz="8800" dirty="0" smtClean="0"/>
              <a:t>Title IX?</a:t>
            </a:r>
            <a:endParaRPr lang="en-US" sz="8800" dirty="0"/>
          </a:p>
        </p:txBody>
      </p:sp>
    </p:spTree>
    <p:extLst>
      <p:ext uri="{BB962C8B-B14F-4D97-AF65-F5344CB8AC3E}">
        <p14:creationId xmlns:p14="http://schemas.microsoft.com/office/powerpoint/2010/main" val="2592370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Interacting with Complainant</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smtClean="0"/>
              <a:t>Show empathy</a:t>
            </a:r>
          </a:p>
          <a:p>
            <a:pPr lvl="1"/>
            <a:r>
              <a:rPr lang="en-US" dirty="0" smtClean="0"/>
              <a:t>Believe them</a:t>
            </a:r>
          </a:p>
          <a:p>
            <a:pPr lvl="1"/>
            <a:r>
              <a:rPr lang="en-US" dirty="0" smtClean="0"/>
              <a:t>Say things like “I’m sorry this happened to you”</a:t>
            </a:r>
          </a:p>
          <a:p>
            <a:r>
              <a:rPr lang="en-US" dirty="0" smtClean="0"/>
              <a:t>Remember everyone deals with trauma differently</a:t>
            </a:r>
          </a:p>
          <a:p>
            <a:r>
              <a:rPr lang="en-US" dirty="0" smtClean="0"/>
              <a:t>Avoid showing doubt</a:t>
            </a:r>
          </a:p>
          <a:p>
            <a:r>
              <a:rPr lang="en-US" dirty="0" smtClean="0"/>
              <a:t>Do not victim blame; avoid why questions</a:t>
            </a:r>
          </a:p>
          <a:p>
            <a:r>
              <a:rPr lang="en-US" dirty="0" smtClean="0"/>
              <a:t>Only promise our process</a:t>
            </a:r>
          </a:p>
          <a:p>
            <a:r>
              <a:rPr lang="en-US" dirty="0" smtClean="0"/>
              <a:t>Offer confidential resources</a:t>
            </a:r>
          </a:p>
        </p:txBody>
      </p:sp>
    </p:spTree>
    <p:extLst>
      <p:ext uri="{BB962C8B-B14F-4D97-AF65-F5344CB8AC3E}">
        <p14:creationId xmlns:p14="http://schemas.microsoft.com/office/powerpoint/2010/main" val="30981487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Interacting with Complainant</a:t>
            </a:r>
            <a:endParaRPr lang="en-US" dirty="0"/>
          </a:p>
        </p:txBody>
      </p:sp>
      <p:sp>
        <p:nvSpPr>
          <p:cNvPr id="3" name="Content Placeholder 2"/>
          <p:cNvSpPr>
            <a:spLocks noGrp="1"/>
          </p:cNvSpPr>
          <p:nvPr>
            <p:ph sz="quarter" idx="1"/>
          </p:nvPr>
        </p:nvSpPr>
        <p:spPr/>
        <p:txBody>
          <a:bodyPr>
            <a:normAutofit/>
          </a:bodyPr>
          <a:lstStyle/>
          <a:p>
            <a:r>
              <a:rPr lang="en-US" dirty="0" smtClean="0"/>
              <a:t>Trauma informed</a:t>
            </a:r>
          </a:p>
          <a:p>
            <a:pPr lvl="1"/>
            <a:r>
              <a:rPr lang="en-US" dirty="0" smtClean="0"/>
              <a:t>Complainant may have experienced trauma</a:t>
            </a:r>
          </a:p>
          <a:p>
            <a:pPr lvl="1"/>
            <a:r>
              <a:rPr lang="en-US" dirty="0" smtClean="0"/>
              <a:t>Science of the brain may affect actions in the moment of sexual violence and memory afterward</a:t>
            </a:r>
          </a:p>
          <a:p>
            <a:pPr lvl="1"/>
            <a:r>
              <a:rPr lang="en-US" dirty="0" smtClean="0"/>
              <a:t>Memory is not linear, may remember peripheral details which can help recall memories</a:t>
            </a:r>
          </a:p>
        </p:txBody>
      </p:sp>
    </p:spTree>
    <p:extLst>
      <p:ext uri="{BB962C8B-B14F-4D97-AF65-F5344CB8AC3E}">
        <p14:creationId xmlns:p14="http://schemas.microsoft.com/office/powerpoint/2010/main" val="10455537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Initial interaction with respondent as responsible employee</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Inform them:</a:t>
            </a:r>
          </a:p>
          <a:p>
            <a:pPr lvl="1"/>
            <a:r>
              <a:rPr lang="en-US" dirty="0"/>
              <a:t>You want to hear what they have to tell you</a:t>
            </a:r>
          </a:p>
          <a:p>
            <a:pPr lvl="1"/>
            <a:r>
              <a:rPr lang="en-US" dirty="0"/>
              <a:t>You want to help and support them</a:t>
            </a:r>
          </a:p>
          <a:p>
            <a:pPr lvl="1"/>
            <a:r>
              <a:rPr lang="en-US" dirty="0"/>
              <a:t>You are a responsible employee</a:t>
            </a:r>
          </a:p>
          <a:p>
            <a:pPr lvl="2"/>
            <a:r>
              <a:rPr lang="en-US" dirty="0"/>
              <a:t>You need to share any information about sexual misconduct with the Title IX </a:t>
            </a:r>
            <a:r>
              <a:rPr lang="en-US" dirty="0" smtClean="0"/>
              <a:t>team</a:t>
            </a:r>
          </a:p>
          <a:p>
            <a:pPr lvl="1"/>
            <a:r>
              <a:rPr lang="en-US" dirty="0"/>
              <a:t>They can speak with a confidential resource or </a:t>
            </a:r>
          </a:p>
          <a:p>
            <a:pPr lvl="1"/>
            <a:r>
              <a:rPr lang="en-US" dirty="0"/>
              <a:t>They could continue speaking with </a:t>
            </a:r>
            <a:r>
              <a:rPr lang="en-US" dirty="0" smtClean="0"/>
              <a:t>you</a:t>
            </a:r>
          </a:p>
          <a:p>
            <a:pPr lvl="1"/>
            <a:r>
              <a:rPr lang="en-US" dirty="0" smtClean="0"/>
              <a:t>What </a:t>
            </a:r>
            <a:r>
              <a:rPr lang="en-US" dirty="0"/>
              <a:t>would you like to do</a:t>
            </a:r>
            <a:r>
              <a:rPr lang="en-US" dirty="0" smtClean="0"/>
              <a:t>?</a:t>
            </a:r>
            <a:endParaRPr lang="en-US" dirty="0"/>
          </a:p>
        </p:txBody>
      </p:sp>
    </p:spTree>
    <p:extLst>
      <p:ext uri="{BB962C8B-B14F-4D97-AF65-F5344CB8AC3E}">
        <p14:creationId xmlns:p14="http://schemas.microsoft.com/office/powerpoint/2010/main" val="23902335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Interacting with Respondent</a:t>
            </a:r>
            <a:endParaRPr lang="en-US" dirty="0"/>
          </a:p>
        </p:txBody>
      </p:sp>
      <p:sp>
        <p:nvSpPr>
          <p:cNvPr id="3" name="Content Placeholder 2"/>
          <p:cNvSpPr>
            <a:spLocks noGrp="1"/>
          </p:cNvSpPr>
          <p:nvPr>
            <p:ph sz="quarter" idx="1"/>
          </p:nvPr>
        </p:nvSpPr>
        <p:spPr/>
        <p:txBody>
          <a:bodyPr>
            <a:normAutofit lnSpcReduction="10000"/>
          </a:bodyPr>
          <a:lstStyle/>
          <a:p>
            <a:r>
              <a:rPr lang="en-US" dirty="0"/>
              <a:t>Show </a:t>
            </a:r>
            <a:r>
              <a:rPr lang="en-US" dirty="0" smtClean="0"/>
              <a:t>empathy</a:t>
            </a:r>
          </a:p>
          <a:p>
            <a:pPr lvl="1"/>
            <a:r>
              <a:rPr lang="en-US" dirty="0" smtClean="0"/>
              <a:t>Believe them</a:t>
            </a:r>
          </a:p>
          <a:p>
            <a:pPr lvl="1"/>
            <a:r>
              <a:rPr lang="en-US" dirty="0" smtClean="0"/>
              <a:t>This sounds like it is difficult to deal with</a:t>
            </a:r>
          </a:p>
          <a:p>
            <a:pPr lvl="1"/>
            <a:r>
              <a:rPr lang="en-US" dirty="0" smtClean="0"/>
              <a:t>This sounds like a stressful situation</a:t>
            </a:r>
            <a:endParaRPr lang="en-US" dirty="0"/>
          </a:p>
          <a:p>
            <a:r>
              <a:rPr lang="en-US" dirty="0"/>
              <a:t>Only promise the process</a:t>
            </a:r>
          </a:p>
          <a:p>
            <a:pPr lvl="1"/>
            <a:r>
              <a:rPr lang="en-US" dirty="0"/>
              <a:t>Explain that someone from student services may reach out</a:t>
            </a:r>
          </a:p>
          <a:p>
            <a:r>
              <a:rPr lang="en-US" dirty="0"/>
              <a:t>Offer counseling services</a:t>
            </a:r>
          </a:p>
        </p:txBody>
      </p:sp>
    </p:spTree>
    <p:extLst>
      <p:ext uri="{BB962C8B-B14F-4D97-AF65-F5344CB8AC3E}">
        <p14:creationId xmlns:p14="http://schemas.microsoft.com/office/powerpoint/2010/main" val="12060954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Your role in receiving sexual misconduct reports</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u="sng" dirty="0" smtClean="0"/>
              <a:t>Things to remember</a:t>
            </a:r>
          </a:p>
          <a:p>
            <a:pPr marL="0" indent="0">
              <a:buNone/>
            </a:pPr>
            <a:endParaRPr lang="en-US" u="sng" dirty="0" smtClean="0"/>
          </a:p>
          <a:p>
            <a:pPr marL="0" indent="0">
              <a:buNone/>
            </a:pPr>
            <a:r>
              <a:rPr lang="en-US" dirty="0" smtClean="0"/>
              <a:t>-Try to have Title IX staff respond if they are available</a:t>
            </a:r>
          </a:p>
          <a:p>
            <a:pPr marL="0" indent="0">
              <a:buNone/>
            </a:pPr>
            <a:r>
              <a:rPr lang="en-US" dirty="0" smtClean="0"/>
              <a:t>-Do not make contact with the respondent unless there is an immediate danger</a:t>
            </a:r>
          </a:p>
          <a:p>
            <a:pPr marL="0" indent="0">
              <a:buNone/>
            </a:pPr>
            <a:r>
              <a:rPr lang="en-US" dirty="0" smtClean="0"/>
              <a:t>-Provide complainant with options using public safety title ix response</a:t>
            </a:r>
          </a:p>
          <a:p>
            <a:pPr marL="0" indent="0">
              <a:buNone/>
            </a:pPr>
            <a:r>
              <a:rPr lang="en-US" dirty="0" smtClean="0"/>
              <a:t>-Communicate with your supervisory structure to ensure proper protocol and </a:t>
            </a:r>
            <a:r>
              <a:rPr lang="en-US" dirty="0" err="1" smtClean="0"/>
              <a:t>clery</a:t>
            </a:r>
            <a:r>
              <a:rPr lang="en-US" dirty="0"/>
              <a:t> </a:t>
            </a:r>
            <a:r>
              <a:rPr lang="en-US" dirty="0" smtClean="0"/>
              <a:t>requirements</a:t>
            </a:r>
          </a:p>
          <a:p>
            <a:pPr marL="0" indent="0">
              <a:buNone/>
            </a:pPr>
            <a:r>
              <a:rPr lang="en-US" dirty="0" smtClean="0"/>
              <a:t>-Offer complainant to write a statement</a:t>
            </a:r>
          </a:p>
        </p:txBody>
      </p:sp>
      <p:sp>
        <p:nvSpPr>
          <p:cNvPr id="4" name="Rectangle 3"/>
          <p:cNvSpPr/>
          <p:nvPr/>
        </p:nvSpPr>
        <p:spPr>
          <a:xfrm>
            <a:off x="228600" y="124976"/>
            <a:ext cx="2094932" cy="2585323"/>
          </a:xfrm>
          <a:prstGeom prst="rect">
            <a:avLst/>
          </a:prstGeom>
          <a:noFill/>
        </p:spPr>
        <p:txBody>
          <a:bodyPr wrap="none" lIns="91440" tIns="45720" rIns="91440" bIns="45720">
            <a:spAutoFit/>
          </a:bodyPr>
          <a:lstStyle/>
          <a:p>
            <a:pPr algn="ctr"/>
            <a:r>
              <a:rPr lang="en-US" sz="5400" b="1" spc="50" dirty="0" smtClean="0">
                <a:ln w="0"/>
                <a:solidFill>
                  <a:schemeClr val="bg1"/>
                </a:solidFill>
                <a:effectLst>
                  <a:innerShdw blurRad="63500" dist="50800" dir="13500000">
                    <a:srgbClr val="000000">
                      <a:alpha val="50000"/>
                    </a:srgbClr>
                  </a:innerShdw>
                </a:effectLst>
              </a:rPr>
              <a:t>Follow</a:t>
            </a:r>
          </a:p>
          <a:p>
            <a:pPr algn="ctr"/>
            <a:r>
              <a:rPr lang="en-US" sz="5400" b="1" cap="none" spc="50" dirty="0" smtClean="0">
                <a:ln w="0"/>
                <a:solidFill>
                  <a:schemeClr val="bg1"/>
                </a:solidFill>
                <a:effectLst>
                  <a:innerShdw blurRad="63500" dist="50800" dir="13500000">
                    <a:srgbClr val="000000">
                      <a:alpha val="50000"/>
                    </a:srgbClr>
                  </a:innerShdw>
                </a:effectLst>
              </a:rPr>
              <a:t>The</a:t>
            </a:r>
          </a:p>
          <a:p>
            <a:pPr algn="ctr"/>
            <a:r>
              <a:rPr lang="en-US" sz="5400" b="1" spc="50" dirty="0" smtClean="0">
                <a:ln w="0"/>
                <a:solidFill>
                  <a:schemeClr val="bg1"/>
                </a:solidFill>
                <a:effectLst>
                  <a:innerShdw blurRad="63500" dist="50800" dir="13500000">
                    <a:srgbClr val="000000">
                      <a:alpha val="50000"/>
                    </a:srgbClr>
                  </a:innerShdw>
                </a:effectLst>
              </a:rPr>
              <a:t>policy</a:t>
            </a:r>
            <a:endParaRPr lang="en-US" sz="5400" b="1" cap="none" spc="50" dirty="0">
              <a:ln w="0"/>
              <a:solidFill>
                <a:schemeClr val="bg1"/>
              </a:solidFill>
              <a:effectLst>
                <a:innerShdw blurRad="63500" dist="50800" dir="13500000">
                  <a:srgbClr val="000000">
                    <a:alpha val="50000"/>
                  </a:srgbClr>
                </a:innerShdw>
              </a:effectLst>
            </a:endParaRPr>
          </a:p>
        </p:txBody>
      </p:sp>
      <p:sp>
        <p:nvSpPr>
          <p:cNvPr id="5" name="Rectangle 4"/>
          <p:cNvSpPr/>
          <p:nvPr/>
        </p:nvSpPr>
        <p:spPr>
          <a:xfrm>
            <a:off x="48807" y="2895600"/>
            <a:ext cx="2454518" cy="2585323"/>
          </a:xfrm>
          <a:prstGeom prst="rect">
            <a:avLst/>
          </a:prstGeom>
          <a:noFill/>
        </p:spPr>
        <p:txBody>
          <a:bodyPr wrap="none" lIns="91440" tIns="45720" rIns="91440" bIns="45720">
            <a:spAutoFit/>
          </a:bodyPr>
          <a:lstStyle/>
          <a:p>
            <a:pPr algn="ctr"/>
            <a:r>
              <a:rPr lang="en-US" sz="5400" b="1" spc="50" dirty="0" smtClean="0">
                <a:ln w="0"/>
                <a:solidFill>
                  <a:schemeClr val="bg1"/>
                </a:solidFill>
                <a:effectLst>
                  <a:innerShdw blurRad="63500" dist="50800" dir="13500000">
                    <a:srgbClr val="000000">
                      <a:alpha val="50000"/>
                    </a:srgbClr>
                  </a:innerShdw>
                </a:effectLst>
              </a:rPr>
              <a:t>Consult</a:t>
            </a:r>
          </a:p>
          <a:p>
            <a:pPr algn="ctr"/>
            <a:r>
              <a:rPr lang="en-US" sz="5400" b="1" cap="none" spc="50" dirty="0" smtClean="0">
                <a:ln w="0"/>
                <a:solidFill>
                  <a:schemeClr val="bg1"/>
                </a:solidFill>
                <a:effectLst>
                  <a:innerShdw blurRad="63500" dist="50800" dir="13500000">
                    <a:srgbClr val="000000">
                      <a:alpha val="50000"/>
                    </a:srgbClr>
                  </a:innerShdw>
                </a:effectLst>
              </a:rPr>
              <a:t>When</a:t>
            </a:r>
          </a:p>
          <a:p>
            <a:pPr algn="ctr"/>
            <a:r>
              <a:rPr lang="en-US" sz="5400" b="1" spc="50" dirty="0" smtClean="0">
                <a:ln w="0"/>
                <a:solidFill>
                  <a:schemeClr val="bg1"/>
                </a:solidFill>
                <a:effectLst>
                  <a:innerShdw blurRad="63500" dist="50800" dir="13500000">
                    <a:srgbClr val="000000">
                      <a:alpha val="50000"/>
                    </a:srgbClr>
                  </a:innerShdw>
                </a:effectLst>
              </a:rPr>
              <a:t>unsure</a:t>
            </a:r>
            <a:endParaRPr lang="en-US" sz="5400" b="1" cap="none" spc="50" dirty="0">
              <a:ln w="0"/>
              <a:solidFill>
                <a:schemeClr val="bg1"/>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429148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Protocol</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Emergency and non-emergency incidents</a:t>
            </a:r>
          </a:p>
          <a:p>
            <a:pPr lvl="1"/>
            <a:r>
              <a:rPr lang="en-US" dirty="0" smtClean="0"/>
              <a:t>Emergency may require </a:t>
            </a:r>
            <a:r>
              <a:rPr lang="en-US" dirty="0" err="1" smtClean="0"/>
              <a:t>Clery</a:t>
            </a:r>
            <a:r>
              <a:rPr lang="en-US" dirty="0" smtClean="0"/>
              <a:t> notifications</a:t>
            </a:r>
          </a:p>
          <a:p>
            <a:pPr lvl="1"/>
            <a:r>
              <a:rPr lang="en-US" dirty="0" smtClean="0"/>
              <a:t>Non-emergency may not</a:t>
            </a:r>
          </a:p>
          <a:p>
            <a:pPr lvl="1"/>
            <a:endParaRPr lang="en-US" dirty="0"/>
          </a:p>
          <a:p>
            <a:r>
              <a:rPr lang="en-US" dirty="0" smtClean="0"/>
              <a:t>Call Title IX or Evening/Weekend administrators</a:t>
            </a:r>
          </a:p>
          <a:p>
            <a:r>
              <a:rPr lang="en-US" dirty="0" smtClean="0"/>
              <a:t>If unavailable, public safety coordinates response</a:t>
            </a:r>
          </a:p>
          <a:p>
            <a:pPr marL="0" indent="0">
              <a:buNone/>
            </a:pPr>
            <a:endParaRPr lang="en-US" dirty="0"/>
          </a:p>
        </p:txBody>
      </p:sp>
    </p:spTree>
    <p:extLst>
      <p:ext uri="{BB962C8B-B14F-4D97-AF65-F5344CB8AC3E}">
        <p14:creationId xmlns:p14="http://schemas.microsoft.com/office/powerpoint/2010/main" val="8764764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Case Study</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305003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Taylor</a:t>
            </a:r>
            <a:endParaRPr lang="en-US" dirty="0"/>
          </a:p>
        </p:txBody>
      </p:sp>
      <p:sp>
        <p:nvSpPr>
          <p:cNvPr id="3" name="Content Placeholder 2"/>
          <p:cNvSpPr>
            <a:spLocks noGrp="1"/>
          </p:cNvSpPr>
          <p:nvPr>
            <p:ph idx="1"/>
          </p:nvPr>
        </p:nvSpPr>
        <p:spPr/>
        <p:txBody>
          <a:bodyPr>
            <a:normAutofit/>
          </a:bodyPr>
          <a:lstStyle/>
          <a:p>
            <a:r>
              <a:rPr lang="en-US" dirty="0" smtClean="0"/>
              <a:t>Taylor comes to public safety and you are the person responding. Taylor says…</a:t>
            </a:r>
          </a:p>
          <a:p>
            <a:pPr lvl="1"/>
            <a:r>
              <a:rPr lang="en-US" dirty="0" smtClean="0"/>
              <a:t>“Hey, how’s it going?  So, </a:t>
            </a:r>
            <a:r>
              <a:rPr lang="en-US" dirty="0" err="1" smtClean="0"/>
              <a:t>ummm</a:t>
            </a:r>
            <a:r>
              <a:rPr lang="en-US" dirty="0" smtClean="0"/>
              <a:t>… I’ve been dealing with some difficult stuff lately, and I was wondering if I could talk with you about it…”</a:t>
            </a:r>
          </a:p>
        </p:txBody>
      </p:sp>
    </p:spTree>
    <p:extLst>
      <p:ext uri="{BB962C8B-B14F-4D97-AF65-F5344CB8AC3E}">
        <p14:creationId xmlns:p14="http://schemas.microsoft.com/office/powerpoint/2010/main" val="10492644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Complainant</a:t>
            </a:r>
            <a:endParaRPr lang="en-US" dirty="0"/>
          </a:p>
        </p:txBody>
      </p:sp>
      <p:sp>
        <p:nvSpPr>
          <p:cNvPr id="3" name="Content Placeholder 2"/>
          <p:cNvSpPr>
            <a:spLocks noGrp="1"/>
          </p:cNvSpPr>
          <p:nvPr>
            <p:ph idx="1"/>
          </p:nvPr>
        </p:nvSpPr>
        <p:spPr/>
        <p:txBody>
          <a:bodyPr>
            <a:normAutofit lnSpcReduction="10000"/>
          </a:bodyPr>
          <a:lstStyle/>
          <a:p>
            <a:r>
              <a:rPr lang="en-US" dirty="0" smtClean="0"/>
              <a:t>Taylor says</a:t>
            </a:r>
          </a:p>
          <a:p>
            <a:pPr lvl="1"/>
            <a:r>
              <a:rPr lang="en-US" dirty="0" smtClean="0"/>
              <a:t>“There’s this guy who keeps following me.  We share a class together, and on breaks he follows me to the candy machines.  He talked to me once and said I was attractive, which creeped me out. He seems like he’s everywhere I am on campus.  Sometimes I see him in the library and café, and he always seems to be getting to class around the same time as me. It’s just really weird, and it makes me scared.”</a:t>
            </a:r>
          </a:p>
          <a:p>
            <a:pPr marL="342900" lvl="1" indent="0">
              <a:buNone/>
            </a:pPr>
            <a:endParaRPr lang="en-US" dirty="0" smtClean="0"/>
          </a:p>
          <a:p>
            <a:pPr lvl="1"/>
            <a:r>
              <a:rPr lang="en-US" dirty="0" smtClean="0"/>
              <a:t>What is the protocol?</a:t>
            </a:r>
          </a:p>
          <a:p>
            <a:pPr lvl="1"/>
            <a:r>
              <a:rPr lang="en-US" dirty="0" smtClean="0"/>
              <a:t>How </a:t>
            </a:r>
            <a:r>
              <a:rPr lang="en-US" dirty="0"/>
              <a:t>do you respond?</a:t>
            </a:r>
          </a:p>
          <a:p>
            <a:pPr lvl="1"/>
            <a:r>
              <a:rPr lang="en-US" dirty="0" smtClean="0"/>
              <a:t>Is Taylor being stalked?</a:t>
            </a:r>
          </a:p>
        </p:txBody>
      </p:sp>
    </p:spTree>
    <p:extLst>
      <p:ext uri="{BB962C8B-B14F-4D97-AF65-F5344CB8AC3E}">
        <p14:creationId xmlns:p14="http://schemas.microsoft.com/office/powerpoint/2010/main" val="3455991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4294967295"/>
          </p:nvPr>
        </p:nvPicPr>
        <p:blipFill rotWithShape="1">
          <a:blip r:embed="rId3"/>
          <a:srcRect l="20986" t="19931" r="19014" b="8403"/>
          <a:stretch/>
        </p:blipFill>
        <p:spPr>
          <a:xfrm>
            <a:off x="0" y="1143000"/>
            <a:ext cx="4864100" cy="4648200"/>
          </a:xfrm>
          <a:prstGeom prst="rect">
            <a:avLst/>
          </a:prstGeom>
        </p:spPr>
      </p:pic>
      <p:pic>
        <p:nvPicPr>
          <p:cNvPr id="1026" name="Picture 2" descr="https://s.yimg.com/ny/api/res/1.2/I9roJ3iTQ1IgnyiOpK8rfA--/YXBwaWQ9aGlnaGxhbmRlcjtzbT0xO3c9ODAw/http:/media.zenfs.com/en-US/homerun/mic_26/a7db819ae68f722dd7a02150e894a52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206957">
            <a:off x="3730084" y="758117"/>
            <a:ext cx="4924814" cy="262440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stretch>
            <a:fillRect/>
          </a:stretch>
        </p:blipFill>
        <p:spPr>
          <a:xfrm rot="20930573">
            <a:off x="3910135" y="3047232"/>
            <a:ext cx="5017197" cy="3067050"/>
          </a:xfrm>
          <a:prstGeom prst="rect">
            <a:avLst/>
          </a:prstGeom>
        </p:spPr>
      </p:pic>
    </p:spTree>
    <p:extLst>
      <p:ext uri="{BB962C8B-B14F-4D97-AF65-F5344CB8AC3E}">
        <p14:creationId xmlns:p14="http://schemas.microsoft.com/office/powerpoint/2010/main" val="10013520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Which of these is covered under Title IX?</a:t>
            </a:r>
            <a:endParaRPr lang="en-US" sz="3000" dirty="0"/>
          </a:p>
        </p:txBody>
      </p:sp>
      <p:sp>
        <p:nvSpPr>
          <p:cNvPr id="3" name="Content Placeholder 2"/>
          <p:cNvSpPr>
            <a:spLocks noGrp="1"/>
          </p:cNvSpPr>
          <p:nvPr>
            <p:ph idx="1"/>
          </p:nvPr>
        </p:nvSpPr>
        <p:spPr/>
        <p:txBody>
          <a:bodyPr/>
          <a:lstStyle/>
          <a:p>
            <a:pPr marL="514350" indent="-514350">
              <a:buFont typeface="+mj-lt"/>
              <a:buAutoNum type="alphaLcParenR"/>
            </a:pPr>
            <a:r>
              <a:rPr lang="en-US" sz="4400" dirty="0" smtClean="0"/>
              <a:t>Admissions and recruitment</a:t>
            </a:r>
          </a:p>
          <a:p>
            <a:pPr marL="514350" indent="-514350">
              <a:buFont typeface="+mj-lt"/>
              <a:buAutoNum type="alphaLcParenR"/>
            </a:pPr>
            <a:r>
              <a:rPr lang="en-US" sz="4400" dirty="0" smtClean="0"/>
              <a:t>Academic programs</a:t>
            </a:r>
          </a:p>
          <a:p>
            <a:pPr marL="514350" indent="-514350">
              <a:buFont typeface="+mj-lt"/>
              <a:buAutoNum type="alphaLcParenR"/>
            </a:pPr>
            <a:r>
              <a:rPr lang="en-US" sz="4400" dirty="0" smtClean="0"/>
              <a:t>Counseling </a:t>
            </a:r>
          </a:p>
          <a:p>
            <a:pPr marL="514350" indent="-514350">
              <a:buFont typeface="+mj-lt"/>
              <a:buAutoNum type="alphaLcParenR"/>
            </a:pPr>
            <a:r>
              <a:rPr lang="en-US" sz="4400" dirty="0" smtClean="0"/>
              <a:t>Student conduct</a:t>
            </a:r>
          </a:p>
          <a:p>
            <a:pPr marL="0" indent="0">
              <a:buNone/>
            </a:pPr>
            <a:endParaRPr lang="en-US" dirty="0"/>
          </a:p>
        </p:txBody>
      </p:sp>
    </p:spTree>
    <p:extLst>
      <p:ext uri="{BB962C8B-B14F-4D97-AF65-F5344CB8AC3E}">
        <p14:creationId xmlns:p14="http://schemas.microsoft.com/office/powerpoint/2010/main" val="16651766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charlottestories.com/wp-content/uploads/2016/08/gender-unicor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5810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16501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Addressing Bathroom Use </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Don’t assume a person’s gender or gender identity</a:t>
            </a:r>
          </a:p>
          <a:p>
            <a:r>
              <a:rPr lang="en-US" dirty="0" smtClean="0"/>
              <a:t>Don’t stop someone from going in a bathroom</a:t>
            </a:r>
          </a:p>
          <a:p>
            <a:r>
              <a:rPr lang="en-US" dirty="0" smtClean="0"/>
              <a:t>Address policy violations</a:t>
            </a:r>
          </a:p>
          <a:p>
            <a:r>
              <a:rPr lang="en-US" dirty="0" smtClean="0"/>
              <a:t>If someone complains about bathroom use</a:t>
            </a:r>
          </a:p>
          <a:p>
            <a:pPr lvl="1"/>
            <a:r>
              <a:rPr lang="en-US" dirty="0" smtClean="0"/>
              <a:t>Notify them HCC’s practice is to allow people to use the bathroom consistent with their gender identity</a:t>
            </a:r>
          </a:p>
          <a:p>
            <a:pPr lvl="1"/>
            <a:r>
              <a:rPr lang="en-US" dirty="0" smtClean="0"/>
              <a:t>Tell them if they don’t feel comfortable they can use an all gender bathroom or single use bathroom</a:t>
            </a:r>
          </a:p>
          <a:p>
            <a:pPr lvl="1"/>
            <a:r>
              <a:rPr lang="en-US" dirty="0" smtClean="0"/>
              <a:t>Direct to Title IX coordinators with further questions</a:t>
            </a:r>
            <a:endParaRPr lang="en-US" dirty="0"/>
          </a:p>
        </p:txBody>
      </p:sp>
    </p:spTree>
    <p:extLst>
      <p:ext uri="{BB962C8B-B14F-4D97-AF65-F5344CB8AC3E}">
        <p14:creationId xmlns:p14="http://schemas.microsoft.com/office/powerpoint/2010/main" val="40063646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11500" dirty="0" smtClean="0"/>
              <a:t>Q+A</a:t>
            </a:r>
            <a:endParaRPr lang="en-US" sz="11500"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096793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Which of these is covered under Title IX?</a:t>
            </a:r>
            <a:endParaRPr lang="en-US" sz="3000" dirty="0"/>
          </a:p>
        </p:txBody>
      </p:sp>
      <p:sp>
        <p:nvSpPr>
          <p:cNvPr id="3" name="Content Placeholder 2"/>
          <p:cNvSpPr>
            <a:spLocks noGrp="1"/>
          </p:cNvSpPr>
          <p:nvPr>
            <p:ph idx="1"/>
          </p:nvPr>
        </p:nvSpPr>
        <p:spPr/>
        <p:txBody>
          <a:bodyPr/>
          <a:lstStyle/>
          <a:p>
            <a:pPr marL="514350" indent="-514350">
              <a:buFont typeface="+mj-lt"/>
              <a:buAutoNum type="alphaLcParenR"/>
            </a:pPr>
            <a:r>
              <a:rPr lang="en-US" sz="4400" dirty="0" smtClean="0"/>
              <a:t>Athletics</a:t>
            </a:r>
          </a:p>
          <a:p>
            <a:pPr marL="514350" indent="-514350">
              <a:buFont typeface="+mj-lt"/>
              <a:buAutoNum type="alphaLcParenR"/>
            </a:pPr>
            <a:r>
              <a:rPr lang="en-US" sz="4400" dirty="0" smtClean="0"/>
              <a:t>Grading</a:t>
            </a:r>
          </a:p>
          <a:p>
            <a:pPr marL="514350" indent="-514350">
              <a:buFont typeface="+mj-lt"/>
              <a:buAutoNum type="alphaLcParenR"/>
            </a:pPr>
            <a:r>
              <a:rPr lang="en-US" sz="4400" dirty="0" smtClean="0"/>
              <a:t>Employment</a:t>
            </a:r>
          </a:p>
          <a:p>
            <a:pPr marL="514350" indent="-514350">
              <a:buFont typeface="+mj-lt"/>
              <a:buAutoNum type="alphaLcParenR"/>
            </a:pPr>
            <a:r>
              <a:rPr lang="en-US" sz="4400" dirty="0" smtClean="0"/>
              <a:t>Assignments</a:t>
            </a:r>
          </a:p>
          <a:p>
            <a:pPr marL="0" indent="0">
              <a:buNone/>
            </a:pPr>
            <a:endParaRPr lang="en-US" dirty="0"/>
          </a:p>
        </p:txBody>
      </p:sp>
    </p:spTree>
    <p:extLst>
      <p:ext uri="{BB962C8B-B14F-4D97-AF65-F5344CB8AC3E}">
        <p14:creationId xmlns:p14="http://schemas.microsoft.com/office/powerpoint/2010/main" val="5606232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Programs and Activities Covered By Title IX</a:t>
            </a:r>
            <a:endParaRPr lang="en-US" sz="3000" dirty="0"/>
          </a:p>
        </p:txBody>
      </p:sp>
      <p:sp>
        <p:nvSpPr>
          <p:cNvPr id="3" name="Content Placeholder 2"/>
          <p:cNvSpPr>
            <a:spLocks noGrp="1"/>
          </p:cNvSpPr>
          <p:nvPr>
            <p:ph idx="1"/>
          </p:nvPr>
        </p:nvSpPr>
        <p:spPr/>
        <p:txBody>
          <a:bodyPr>
            <a:normAutofit fontScale="77500" lnSpcReduction="20000"/>
          </a:bodyPr>
          <a:lstStyle/>
          <a:p>
            <a:r>
              <a:rPr lang="en-US" sz="3500" b="1" dirty="0" smtClean="0"/>
              <a:t>Includes, but not limited to</a:t>
            </a:r>
            <a:r>
              <a:rPr lang="en-US" sz="3500" dirty="0" smtClean="0"/>
              <a:t>: </a:t>
            </a:r>
            <a:br>
              <a:rPr lang="en-US" sz="3500" dirty="0" smtClean="0"/>
            </a:br>
            <a:r>
              <a:rPr lang="en-US" sz="3500" dirty="0" smtClean="0"/>
              <a:t>Admissions, Recruitment, Financial Aid, Academic Programs, Student Treatment and Services, Counseling and Guidance, Discipline, Classroom Assignment, Grading, Vocational Education, Recreation, Physical Education, Athletics, Housing, Employment, and …</a:t>
            </a:r>
          </a:p>
          <a:p>
            <a:pPr marL="0" indent="0">
              <a:buNone/>
            </a:pPr>
            <a:endParaRPr lang="en-US" sz="3500" dirty="0" smtClean="0"/>
          </a:p>
          <a:p>
            <a:r>
              <a:rPr lang="en-US" sz="3500" b="1" dirty="0" smtClean="0"/>
              <a:t>Retaliation</a:t>
            </a:r>
          </a:p>
          <a:p>
            <a:endParaRPr lang="en-US" sz="3500" b="1" dirty="0" smtClean="0"/>
          </a:p>
          <a:p>
            <a:r>
              <a:rPr lang="en-US" sz="3500" b="1" dirty="0" smtClean="0"/>
              <a:t>On and off campus</a:t>
            </a:r>
          </a:p>
        </p:txBody>
      </p:sp>
    </p:spTree>
    <p:extLst>
      <p:ext uri="{BB962C8B-B14F-4D97-AF65-F5344CB8AC3E}">
        <p14:creationId xmlns:p14="http://schemas.microsoft.com/office/powerpoint/2010/main" val="29282341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sexual misconduct?</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Title IX:</a:t>
            </a:r>
          </a:p>
          <a:p>
            <a:pPr marL="0" indent="0">
              <a:buNone/>
            </a:pPr>
            <a:endParaRPr lang="en-US" dirty="0"/>
          </a:p>
          <a:p>
            <a:pPr marL="0" indent="0">
              <a:buNone/>
            </a:pPr>
            <a:r>
              <a:rPr lang="en-US" dirty="0"/>
              <a:t>No person in the United States shall, on the basis of sex, be excluded from participation in, be denied the benefits of, or be subjected to discrimination under any education program or activity receiving Federal financial assistance</a:t>
            </a:r>
            <a:endParaRPr lang="en-US" dirty="0" smtClean="0"/>
          </a:p>
        </p:txBody>
      </p:sp>
      <p:sp>
        <p:nvSpPr>
          <p:cNvPr id="4" name="TextBox 3"/>
          <p:cNvSpPr txBox="1"/>
          <p:nvPr/>
        </p:nvSpPr>
        <p:spPr>
          <a:xfrm>
            <a:off x="2971800" y="6248400"/>
            <a:ext cx="49530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Goudy Old Style"/>
                <a:ea typeface="+mn-ea"/>
                <a:cs typeface="+mn-cs"/>
              </a:rPr>
              <a:t>(Title </a:t>
            </a:r>
            <a:r>
              <a:rPr kumimoji="0" lang="en-US" sz="1800" b="0" i="0" u="none" strike="noStrike" kern="1200" cap="none" spc="0" normalizeH="0" baseline="0" noProof="0" dirty="0">
                <a:ln>
                  <a:noFill/>
                </a:ln>
                <a:solidFill>
                  <a:prstClr val="black"/>
                </a:solidFill>
                <a:effectLst/>
                <a:uLnTx/>
                <a:uFillTx/>
                <a:latin typeface="Goudy Old Style"/>
                <a:ea typeface="+mn-ea"/>
                <a:cs typeface="+mn-cs"/>
              </a:rPr>
              <a:t>IX of the Education Amendments of </a:t>
            </a:r>
            <a:r>
              <a:rPr kumimoji="0" lang="en-US" sz="1800" b="0" i="0" u="none" strike="noStrike" kern="1200" cap="none" spc="0" normalizeH="0" baseline="0" noProof="0" dirty="0" smtClean="0">
                <a:ln>
                  <a:noFill/>
                </a:ln>
                <a:solidFill>
                  <a:prstClr val="black"/>
                </a:solidFill>
                <a:effectLst/>
                <a:uLnTx/>
                <a:uFillTx/>
                <a:latin typeface="Goudy Old Style"/>
                <a:ea typeface="+mn-ea"/>
                <a:cs typeface="+mn-cs"/>
              </a:rPr>
              <a:t>1972)</a:t>
            </a:r>
            <a:endParaRPr kumimoji="0" lang="en-US" sz="1800" b="0" i="0" u="none" strike="noStrike" kern="1200" cap="none" spc="0" normalizeH="0" baseline="0" noProof="0" dirty="0">
              <a:ln>
                <a:noFill/>
              </a:ln>
              <a:solidFill>
                <a:prstClr val="black"/>
              </a:solidFill>
              <a:effectLst/>
              <a:uLnTx/>
              <a:uFillTx/>
              <a:latin typeface="Goudy Old Styl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oudy Old Style"/>
              <a:ea typeface="+mn-ea"/>
              <a:cs typeface="+mn-cs"/>
            </a:endParaRPr>
          </a:p>
        </p:txBody>
      </p:sp>
    </p:spTree>
    <p:extLst>
      <p:ext uri="{BB962C8B-B14F-4D97-AF65-F5344CB8AC3E}">
        <p14:creationId xmlns:p14="http://schemas.microsoft.com/office/powerpoint/2010/main" val="8660695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sexual misconduct?</a:t>
            </a:r>
          </a:p>
        </p:txBody>
      </p:sp>
      <p:sp>
        <p:nvSpPr>
          <p:cNvPr id="3" name="Content Placeholder 2"/>
          <p:cNvSpPr>
            <a:spLocks noGrp="1"/>
          </p:cNvSpPr>
          <p:nvPr>
            <p:ph idx="1"/>
          </p:nvPr>
        </p:nvSpPr>
        <p:spPr/>
        <p:txBody>
          <a:bodyPr/>
          <a:lstStyle/>
          <a:p>
            <a:r>
              <a:rPr lang="en-US" dirty="0" smtClean="0"/>
              <a:t>Title IX:</a:t>
            </a:r>
          </a:p>
          <a:p>
            <a:pPr lvl="1"/>
            <a:r>
              <a:rPr lang="en-US" dirty="0" smtClean="0"/>
              <a:t>Prohibits discrimination on the basis of sex</a:t>
            </a:r>
          </a:p>
          <a:p>
            <a:pPr lvl="1"/>
            <a:r>
              <a:rPr lang="en-US" dirty="0" smtClean="0"/>
              <a:t>Prohibits sexual misconduct and harassment</a:t>
            </a:r>
          </a:p>
          <a:p>
            <a:pPr lvl="1"/>
            <a:r>
              <a:rPr lang="en-US" dirty="0" smtClean="0"/>
              <a:t>Sex can include gender identity</a:t>
            </a:r>
            <a:endParaRPr lang="en-US" dirty="0"/>
          </a:p>
        </p:txBody>
      </p:sp>
    </p:spTree>
    <p:extLst>
      <p:ext uri="{BB962C8B-B14F-4D97-AF65-F5344CB8AC3E}">
        <p14:creationId xmlns:p14="http://schemas.microsoft.com/office/powerpoint/2010/main" val="18748741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sexual misconduct?</a:t>
            </a:r>
          </a:p>
        </p:txBody>
      </p:sp>
      <p:sp>
        <p:nvSpPr>
          <p:cNvPr id="3" name="Content Placeholder 2"/>
          <p:cNvSpPr>
            <a:spLocks noGrp="1"/>
          </p:cNvSpPr>
          <p:nvPr>
            <p:ph idx="1"/>
          </p:nvPr>
        </p:nvSpPr>
        <p:spPr/>
        <p:txBody>
          <a:bodyPr/>
          <a:lstStyle/>
          <a:p>
            <a:r>
              <a:rPr lang="en-US" dirty="0" smtClean="0"/>
              <a:t>Sexual Harassment</a:t>
            </a:r>
          </a:p>
          <a:p>
            <a:r>
              <a:rPr lang="en-US" dirty="0" smtClean="0"/>
              <a:t>Sexual Assault</a:t>
            </a:r>
          </a:p>
          <a:p>
            <a:r>
              <a:rPr lang="en-US" dirty="0" smtClean="0"/>
              <a:t>Sexual Exploitation</a:t>
            </a:r>
          </a:p>
          <a:p>
            <a:r>
              <a:rPr lang="en-US" dirty="0" smtClean="0"/>
              <a:t>Dating/Domestic Violence</a:t>
            </a:r>
          </a:p>
          <a:p>
            <a:r>
              <a:rPr lang="en-US" dirty="0" smtClean="0"/>
              <a:t>Stalking</a:t>
            </a:r>
            <a:endParaRPr lang="en-US" dirty="0"/>
          </a:p>
        </p:txBody>
      </p:sp>
    </p:spTree>
    <p:extLst>
      <p:ext uri="{BB962C8B-B14F-4D97-AF65-F5344CB8AC3E}">
        <p14:creationId xmlns:p14="http://schemas.microsoft.com/office/powerpoint/2010/main" val="20992362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CC_Simple">
      <a:majorFont>
        <a:latin typeface="Goudy Old Style"/>
        <a:ea typeface=""/>
        <a:cs typeface=""/>
      </a:majorFont>
      <a:minorFont>
        <a:latin typeface="Goudy Old Styl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CC_Simple">
      <a:majorFont>
        <a:latin typeface="Goudy Old Style"/>
        <a:ea typeface=""/>
        <a:cs typeface=""/>
      </a:majorFont>
      <a:minorFont>
        <a:latin typeface="Goudy Old Styl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21508</TotalTime>
  <Words>1842</Words>
  <Application>Microsoft Office PowerPoint</Application>
  <PresentationFormat>On-screen Show (4:3)</PresentationFormat>
  <Paragraphs>273</Paragraphs>
  <Slides>42</Slides>
  <Notes>23</Notes>
  <HiddenSlides>0</HiddenSlides>
  <MMClips>11</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42</vt:i4>
      </vt:variant>
    </vt:vector>
  </HeadingPairs>
  <TitlesOfParts>
    <vt:vector size="47" baseType="lpstr">
      <vt:lpstr>Arial</vt:lpstr>
      <vt:lpstr>Calibri</vt:lpstr>
      <vt:lpstr>Goudy Old Style</vt:lpstr>
      <vt:lpstr>Office Theme</vt:lpstr>
      <vt:lpstr>1_Office Theme</vt:lpstr>
      <vt:lpstr>2018 Title IX Training for HCC Public Safety Staff</vt:lpstr>
      <vt:lpstr>Overview of Presentation</vt:lpstr>
      <vt:lpstr>Before We Get Started</vt:lpstr>
      <vt:lpstr>Which of these is covered under Title IX?</vt:lpstr>
      <vt:lpstr>Which of these is covered under Title IX?</vt:lpstr>
      <vt:lpstr>Programs and Activities Covered By Title IX</vt:lpstr>
      <vt:lpstr>What is sexual misconduct?</vt:lpstr>
      <vt:lpstr>What is sexual misconduct?</vt:lpstr>
      <vt:lpstr>What is sexual misconduct?</vt:lpstr>
      <vt:lpstr>Sexual Harassment </vt:lpstr>
      <vt:lpstr>Examples of Sexual Harassment</vt:lpstr>
      <vt:lpstr>Sexual Assault</vt:lpstr>
      <vt:lpstr>Consent</vt:lpstr>
      <vt:lpstr>Sexual exploitation</vt:lpstr>
      <vt:lpstr>Sexual exploitation</vt:lpstr>
      <vt:lpstr>Dating/Domestic Violence</vt:lpstr>
      <vt:lpstr>Stalking </vt:lpstr>
      <vt:lpstr>Stalking </vt:lpstr>
      <vt:lpstr>PowerPoint Presentation</vt:lpstr>
      <vt:lpstr>PowerPoint Presentation</vt:lpstr>
      <vt:lpstr>PowerPoint Presentation</vt:lpstr>
      <vt:lpstr>PowerPoint Presentation</vt:lpstr>
      <vt:lpstr>PowerPoint Presentation</vt:lpstr>
      <vt:lpstr>PowerPoint Presentation</vt:lpstr>
      <vt:lpstr>What happens if sexual misconduct occurs?</vt:lpstr>
      <vt:lpstr>Confidential resources</vt:lpstr>
      <vt:lpstr>What happens if sexual misconduct occurs?</vt:lpstr>
      <vt:lpstr>Interim Measures</vt:lpstr>
      <vt:lpstr>Initial interaction with complainant as responsible employee</vt:lpstr>
      <vt:lpstr>Interacting with Complainant</vt:lpstr>
      <vt:lpstr>Interacting with Complainant</vt:lpstr>
      <vt:lpstr>Initial interaction with respondent as responsible employee</vt:lpstr>
      <vt:lpstr>Interacting with Respondent</vt:lpstr>
      <vt:lpstr>Your role in receiving sexual misconduct reports</vt:lpstr>
      <vt:lpstr>Protocol</vt:lpstr>
      <vt:lpstr>Case Study</vt:lpstr>
      <vt:lpstr>Taylor</vt:lpstr>
      <vt:lpstr>Complainant</vt:lpstr>
      <vt:lpstr>PowerPoint Presentation</vt:lpstr>
      <vt:lpstr>PowerPoint Presentation</vt:lpstr>
      <vt:lpstr>Addressing Bathroom Use </vt:lpstr>
      <vt:lpstr>Q+A</vt:lpstr>
    </vt:vector>
  </TitlesOfParts>
  <Company>Howard Community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2014 Title IX Training for HCC Public Safety Staff</dc:title>
  <dc:creator>Deployment Master</dc:creator>
  <cp:lastModifiedBy>Tiscione, David</cp:lastModifiedBy>
  <cp:revision>50</cp:revision>
  <cp:lastPrinted>2014-07-23T17:59:49Z</cp:lastPrinted>
  <dcterms:created xsi:type="dcterms:W3CDTF">2014-07-22T19:53:11Z</dcterms:created>
  <dcterms:modified xsi:type="dcterms:W3CDTF">2018-09-14T18:55:39Z</dcterms:modified>
</cp:coreProperties>
</file>