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2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64587" y="-752254"/>
            <a:ext cx="10295255" cy="7092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6D123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6D123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5648960" cy="10287000"/>
          </a:xfrm>
          <a:custGeom>
            <a:avLst/>
            <a:gdLst/>
            <a:ahLst/>
            <a:cxnLst/>
            <a:rect l="l" t="t" r="r" b="b"/>
            <a:pathLst>
              <a:path w="5648960" h="10287000">
                <a:moveTo>
                  <a:pt x="0" y="10286996"/>
                </a:moveTo>
                <a:lnTo>
                  <a:pt x="0" y="0"/>
                </a:lnTo>
                <a:lnTo>
                  <a:pt x="5648368" y="0"/>
                </a:lnTo>
                <a:lnTo>
                  <a:pt x="5648368" y="10286996"/>
                </a:lnTo>
                <a:lnTo>
                  <a:pt x="0" y="10286996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6D123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6D123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0701" y="391109"/>
            <a:ext cx="7526655" cy="899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6D123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9026" y="1787911"/>
            <a:ext cx="10509250" cy="675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today.com/news/university-florida-football-player-stops-rape-unconscious-woman-t10110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248" y="745961"/>
            <a:ext cx="5003800" cy="780415"/>
          </a:xfrm>
          <a:prstGeom prst="rect">
            <a:avLst/>
          </a:prstGeom>
          <a:solidFill>
            <a:srgbClr val="6D123F"/>
          </a:solidFill>
        </p:spPr>
        <p:txBody>
          <a:bodyPr vert="horz" wrap="square" lIns="0" tIns="236854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1864"/>
              </a:spcBef>
            </a:pPr>
            <a:r>
              <a:rPr sz="1850" dirty="0">
                <a:solidFill>
                  <a:srgbClr val="FFFFFF"/>
                </a:solidFill>
                <a:latin typeface="Gill Sans MT"/>
                <a:cs typeface="Gill Sans MT"/>
              </a:rPr>
              <a:t>HOWARD</a:t>
            </a:r>
            <a:r>
              <a:rPr sz="1850" spc="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50" spc="70" dirty="0">
                <a:solidFill>
                  <a:srgbClr val="FFFFFF"/>
                </a:solidFill>
                <a:latin typeface="Gill Sans MT"/>
                <a:cs typeface="Gill Sans MT"/>
              </a:rPr>
              <a:t>COMMUNITY</a:t>
            </a:r>
            <a:r>
              <a:rPr sz="18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50" spc="75" dirty="0">
                <a:solidFill>
                  <a:srgbClr val="FFFFFF"/>
                </a:solidFill>
                <a:latin typeface="Gill Sans MT"/>
                <a:cs typeface="Gill Sans MT"/>
              </a:rPr>
              <a:t>COLLEGE</a:t>
            </a:r>
            <a:endParaRPr sz="185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548" y="1709612"/>
            <a:ext cx="4848225" cy="2387600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1595"/>
              </a:spcBef>
            </a:pPr>
            <a:r>
              <a:rPr sz="6000" b="1" spc="-220" dirty="0">
                <a:latin typeface="Trebuchet MS"/>
                <a:cs typeface="Trebuchet MS"/>
              </a:rPr>
              <a:t>PATHWAYS</a:t>
            </a:r>
            <a:r>
              <a:rPr sz="6000" b="1" spc="-215" dirty="0">
                <a:latin typeface="Trebuchet MS"/>
                <a:cs typeface="Trebuchet MS"/>
              </a:rPr>
              <a:t> </a:t>
            </a:r>
            <a:r>
              <a:rPr sz="6000" b="1" spc="-505" dirty="0">
                <a:latin typeface="Trebuchet MS"/>
                <a:cs typeface="Trebuchet MS"/>
              </a:rPr>
              <a:t>TO </a:t>
            </a:r>
            <a:r>
              <a:rPr sz="6000" b="1" spc="-280" dirty="0">
                <a:latin typeface="Trebuchet MS"/>
                <a:cs typeface="Trebuchet MS"/>
              </a:rPr>
              <a:t>TITLE</a:t>
            </a:r>
            <a:r>
              <a:rPr sz="6000" b="1" spc="-180" dirty="0">
                <a:latin typeface="Trebuchet MS"/>
                <a:cs typeface="Trebuchet MS"/>
              </a:rPr>
              <a:t> </a:t>
            </a:r>
            <a:r>
              <a:rPr sz="6000" b="1" spc="-25" dirty="0">
                <a:latin typeface="Trebuchet MS"/>
                <a:cs typeface="Trebuchet MS"/>
              </a:rPr>
              <a:t>IX </a:t>
            </a:r>
            <a:r>
              <a:rPr sz="6000" b="1" spc="-75" dirty="0">
                <a:latin typeface="Trebuchet MS"/>
                <a:cs typeface="Trebuchet MS"/>
              </a:rPr>
              <a:t>AWARENESS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548" y="4933444"/>
            <a:ext cx="6544309" cy="467741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 marR="561975">
              <a:lnSpc>
                <a:spcPct val="78500"/>
              </a:lnSpc>
              <a:spcBef>
                <a:spcPts val="1225"/>
              </a:spcBef>
            </a:pPr>
            <a:r>
              <a:rPr sz="4300" i="1" spc="-170" dirty="0">
                <a:solidFill>
                  <a:srgbClr val="6D123F"/>
                </a:solidFill>
                <a:latin typeface="Gill Sans MT"/>
                <a:cs typeface="Gill Sans MT"/>
              </a:rPr>
              <a:t>WHAT</a:t>
            </a:r>
            <a:r>
              <a:rPr sz="4300" i="1" spc="-13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4300" i="1" spc="60" dirty="0">
                <a:solidFill>
                  <a:srgbClr val="6D123F"/>
                </a:solidFill>
                <a:latin typeface="Gill Sans MT"/>
                <a:cs typeface="Gill Sans MT"/>
              </a:rPr>
              <a:t>ARE</a:t>
            </a:r>
            <a:r>
              <a:rPr sz="4300" i="1" spc="-13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4300" i="1" spc="-45" dirty="0">
                <a:solidFill>
                  <a:srgbClr val="6D123F"/>
                </a:solidFill>
                <a:latin typeface="Gill Sans MT"/>
                <a:cs typeface="Gill Sans MT"/>
              </a:rPr>
              <a:t>THE</a:t>
            </a:r>
            <a:r>
              <a:rPr sz="4300" i="1" spc="-13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4300" i="1" spc="120" dirty="0">
                <a:solidFill>
                  <a:srgbClr val="6D123F"/>
                </a:solidFill>
                <a:latin typeface="Gill Sans MT"/>
                <a:cs typeface="Gill Sans MT"/>
              </a:rPr>
              <a:t>POLICIES </a:t>
            </a:r>
            <a:r>
              <a:rPr sz="4300" i="1" spc="-95" dirty="0">
                <a:solidFill>
                  <a:srgbClr val="6D123F"/>
                </a:solidFill>
                <a:latin typeface="Gill Sans MT"/>
                <a:cs typeface="Gill Sans MT"/>
              </a:rPr>
              <a:t>AND</a:t>
            </a:r>
            <a:r>
              <a:rPr sz="4300" i="1" spc="-16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4300" i="1" spc="-170" dirty="0">
                <a:solidFill>
                  <a:srgbClr val="6D123F"/>
                </a:solidFill>
                <a:latin typeface="Gill Sans MT"/>
                <a:cs typeface="Gill Sans MT"/>
              </a:rPr>
              <a:t>WHAT</a:t>
            </a:r>
            <a:r>
              <a:rPr sz="4300" i="1" spc="-13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4300" i="1" spc="165" dirty="0">
                <a:solidFill>
                  <a:srgbClr val="6D123F"/>
                </a:solidFill>
                <a:latin typeface="Gill Sans MT"/>
                <a:cs typeface="Gill Sans MT"/>
              </a:rPr>
              <a:t>IS</a:t>
            </a:r>
            <a:r>
              <a:rPr sz="4300" i="1" spc="-14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4300" i="1" spc="-50" dirty="0">
                <a:solidFill>
                  <a:srgbClr val="6D123F"/>
                </a:solidFill>
                <a:latin typeface="Gill Sans MT"/>
                <a:cs typeface="Gill Sans MT"/>
              </a:rPr>
              <a:t>YOUR</a:t>
            </a:r>
            <a:r>
              <a:rPr sz="4300" i="1" spc="-145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4300" i="1" spc="45" dirty="0">
                <a:solidFill>
                  <a:srgbClr val="6D123F"/>
                </a:solidFill>
                <a:latin typeface="Gill Sans MT"/>
                <a:cs typeface="Gill Sans MT"/>
              </a:rPr>
              <a:t>ROLE?</a:t>
            </a:r>
            <a:endParaRPr sz="43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350">
              <a:latin typeface="Gill Sans MT"/>
              <a:cs typeface="Gill Sans MT"/>
            </a:endParaRPr>
          </a:p>
          <a:p>
            <a:pPr marL="191770">
              <a:lnSpc>
                <a:spcPct val="100000"/>
              </a:lnSpc>
            </a:pPr>
            <a:r>
              <a:rPr sz="3500" b="1" spc="50" dirty="0">
                <a:solidFill>
                  <a:srgbClr val="6D123F"/>
                </a:solidFill>
                <a:latin typeface="Trebuchet MS"/>
                <a:cs typeface="Trebuchet MS"/>
              </a:rPr>
              <a:t>Zakia</a:t>
            </a:r>
            <a:r>
              <a:rPr sz="3500" b="1" spc="4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500" b="1" spc="70" dirty="0">
                <a:solidFill>
                  <a:srgbClr val="6D123F"/>
                </a:solidFill>
                <a:latin typeface="Trebuchet MS"/>
                <a:cs typeface="Trebuchet MS"/>
              </a:rPr>
              <a:t>Reaves-</a:t>
            </a:r>
            <a:r>
              <a:rPr sz="3500" b="1" spc="-7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500" b="1" spc="-10" dirty="0">
                <a:solidFill>
                  <a:srgbClr val="6D123F"/>
                </a:solidFill>
                <a:latin typeface="Trebuchet MS"/>
                <a:cs typeface="Trebuchet MS"/>
              </a:rPr>
              <a:t>Johnson,</a:t>
            </a:r>
            <a:endParaRPr sz="3500">
              <a:latin typeface="Trebuchet MS"/>
              <a:cs typeface="Trebuchet MS"/>
            </a:endParaRPr>
          </a:p>
          <a:p>
            <a:pPr marL="191770" marR="5080">
              <a:lnSpc>
                <a:spcPts val="4870"/>
              </a:lnSpc>
              <a:spcBef>
                <a:spcPts val="280"/>
              </a:spcBef>
            </a:pPr>
            <a:r>
              <a:rPr sz="3500" spc="70" dirty="0">
                <a:solidFill>
                  <a:srgbClr val="6D123F"/>
                </a:solidFill>
                <a:latin typeface="Gill Sans MT"/>
                <a:cs typeface="Gill Sans MT"/>
              </a:rPr>
              <a:t>Director</a:t>
            </a:r>
            <a:r>
              <a:rPr sz="3500" spc="465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500" spc="170" dirty="0">
                <a:solidFill>
                  <a:srgbClr val="6D123F"/>
                </a:solidFill>
                <a:latin typeface="Gill Sans MT"/>
                <a:cs typeface="Gill Sans MT"/>
              </a:rPr>
              <a:t>of</a:t>
            </a:r>
            <a:r>
              <a:rPr sz="3500" spc="47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500" spc="220" dirty="0">
                <a:solidFill>
                  <a:srgbClr val="6D123F"/>
                </a:solidFill>
                <a:latin typeface="Gill Sans MT"/>
                <a:cs typeface="Gill Sans MT"/>
              </a:rPr>
              <a:t>Student</a:t>
            </a:r>
            <a:r>
              <a:rPr sz="3500" spc="465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500" spc="130" dirty="0">
                <a:solidFill>
                  <a:srgbClr val="6D123F"/>
                </a:solidFill>
                <a:latin typeface="Gill Sans MT"/>
                <a:cs typeface="Gill Sans MT"/>
              </a:rPr>
              <a:t>Conduct</a:t>
            </a:r>
            <a:r>
              <a:rPr sz="3500" spc="47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500" spc="-360" dirty="0">
                <a:solidFill>
                  <a:srgbClr val="6D123F"/>
                </a:solidFill>
                <a:latin typeface="Gill Sans MT"/>
                <a:cs typeface="Gill Sans MT"/>
              </a:rPr>
              <a:t>&amp; </a:t>
            </a:r>
            <a:r>
              <a:rPr sz="3500" spc="215" dirty="0">
                <a:solidFill>
                  <a:srgbClr val="6D123F"/>
                </a:solidFill>
                <a:latin typeface="Gill Sans MT"/>
                <a:cs typeface="Gill Sans MT"/>
              </a:rPr>
              <a:t>Compliance,</a:t>
            </a:r>
            <a:r>
              <a:rPr sz="3500" spc="385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500" spc="160" dirty="0">
                <a:solidFill>
                  <a:srgbClr val="6D123F"/>
                </a:solidFill>
                <a:latin typeface="Gill Sans MT"/>
                <a:cs typeface="Gill Sans MT"/>
              </a:rPr>
              <a:t>Title</a:t>
            </a:r>
            <a:r>
              <a:rPr sz="3500" spc="39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500" dirty="0">
                <a:solidFill>
                  <a:srgbClr val="6D123F"/>
                </a:solidFill>
                <a:latin typeface="Gill Sans MT"/>
                <a:cs typeface="Gill Sans MT"/>
              </a:rPr>
              <a:t>IX</a:t>
            </a:r>
            <a:r>
              <a:rPr sz="3500" spc="385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500" spc="80" dirty="0">
                <a:solidFill>
                  <a:srgbClr val="6D123F"/>
                </a:solidFill>
                <a:latin typeface="Gill Sans MT"/>
                <a:cs typeface="Gill Sans MT"/>
              </a:rPr>
              <a:t>Deputy</a:t>
            </a:r>
            <a:endParaRPr sz="3500">
              <a:latin typeface="Gill Sans MT"/>
              <a:cs typeface="Gill Sans MT"/>
            </a:endParaRPr>
          </a:p>
          <a:p>
            <a:pPr marL="191770">
              <a:lnSpc>
                <a:spcPct val="100000"/>
              </a:lnSpc>
              <a:spcBef>
                <a:spcPts val="405"/>
              </a:spcBef>
            </a:pPr>
            <a:r>
              <a:rPr sz="3500" spc="105" dirty="0">
                <a:solidFill>
                  <a:srgbClr val="6D123F"/>
                </a:solidFill>
                <a:latin typeface="Gill Sans MT"/>
                <a:cs typeface="Gill Sans MT"/>
              </a:rPr>
              <a:t>Coordinator</a:t>
            </a:r>
            <a:endParaRPr sz="3500">
              <a:latin typeface="Gill Sans MT"/>
              <a:cs typeface="Gill Sans MT"/>
            </a:endParaRPr>
          </a:p>
        </p:txBody>
      </p:sp>
      <p:pic>
        <p:nvPicPr>
          <p:cNvPr id="5" name="object 5" descr="Howard community college logo.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5778" y="713868"/>
            <a:ext cx="6134099" cy="69341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3"/>
            <a:ext cx="6496049" cy="10286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3401" y="1666993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700" b="1" dirty="0">
                <a:solidFill>
                  <a:srgbClr val="FFFFFF"/>
                </a:solidFill>
                <a:latin typeface="Trebuchet MS"/>
                <a:cs typeface="Trebuchet MS"/>
              </a:rPr>
              <a:t>TITLE</a:t>
            </a:r>
            <a:r>
              <a:rPr sz="5700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00" b="1" dirty="0">
                <a:solidFill>
                  <a:srgbClr val="FFFFFF"/>
                </a:solidFill>
                <a:latin typeface="Trebuchet MS"/>
                <a:cs typeface="Trebuchet MS"/>
              </a:rPr>
              <a:t>IX</a:t>
            </a:r>
            <a:r>
              <a:rPr sz="5700" b="1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00" b="1" spc="-50" dirty="0">
                <a:solidFill>
                  <a:srgbClr val="FFFFFF"/>
                </a:solidFill>
                <a:latin typeface="Trebuchet MS"/>
                <a:cs typeface="Trebuchet MS"/>
              </a:rPr>
              <a:t>REG</a:t>
            </a:r>
            <a:r>
              <a:rPr sz="5700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00" b="1" spc="-10" dirty="0">
                <a:solidFill>
                  <a:srgbClr val="FFFFFF"/>
                </a:solidFill>
                <a:latin typeface="Trebuchet MS"/>
                <a:cs typeface="Trebuchet MS"/>
              </a:rPr>
              <a:t>UPDATES</a:t>
            </a:r>
            <a:endParaRPr sz="57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5548" y="2391126"/>
            <a:ext cx="219075" cy="2190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5548" y="4991451"/>
            <a:ext cx="219075" cy="2190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78269" y="1969479"/>
            <a:ext cx="9387205" cy="7826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4900" spc="160" dirty="0">
                <a:solidFill>
                  <a:srgbClr val="FFFFFF"/>
                </a:solidFill>
                <a:latin typeface="Tahoma"/>
                <a:cs typeface="Tahoma"/>
              </a:rPr>
              <a:t>Protect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70" dirty="0">
                <a:solidFill>
                  <a:srgbClr val="FFFFFF"/>
                </a:solidFill>
                <a:latin typeface="Tahoma"/>
                <a:cs typeface="Tahoma"/>
              </a:rPr>
              <a:t>students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75" dirty="0">
                <a:solidFill>
                  <a:srgbClr val="FFFFFF"/>
                </a:solidFill>
                <a:latin typeface="Tahoma"/>
                <a:cs typeface="Tahoma"/>
              </a:rPr>
              <a:t>employees </a:t>
            </a:r>
            <a:r>
              <a:rPr sz="4900" spc="229" dirty="0">
                <a:solidFill>
                  <a:srgbClr val="FFFFFF"/>
                </a:solidFill>
                <a:latin typeface="Tahoma"/>
                <a:cs typeface="Tahoma"/>
              </a:rPr>
              <a:t>who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5" dirty="0">
                <a:solidFill>
                  <a:srgbClr val="FFFFFF"/>
                </a:solidFill>
                <a:latin typeface="Tahoma"/>
                <a:cs typeface="Tahoma"/>
              </a:rPr>
              <a:t>pregnant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54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14" dirty="0">
                <a:solidFill>
                  <a:srgbClr val="FFFFFF"/>
                </a:solidFill>
                <a:latin typeface="Tahoma"/>
                <a:cs typeface="Tahoma"/>
              </a:rPr>
              <a:t>have </a:t>
            </a:r>
            <a:r>
              <a:rPr sz="4900" spc="110" dirty="0">
                <a:solidFill>
                  <a:srgbClr val="FFFFFF"/>
                </a:solidFill>
                <a:latin typeface="Tahoma"/>
                <a:cs typeface="Tahoma"/>
              </a:rPr>
              <a:t>pregnancy-</a:t>
            </a:r>
            <a:r>
              <a:rPr sz="4900" spc="155" dirty="0">
                <a:solidFill>
                  <a:srgbClr val="FFFFFF"/>
                </a:solidFill>
                <a:latin typeface="Tahoma"/>
                <a:cs typeface="Tahoma"/>
              </a:rPr>
              <a:t>related</a:t>
            </a:r>
            <a:r>
              <a:rPr sz="49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40" dirty="0">
                <a:solidFill>
                  <a:srgbClr val="FFFFFF"/>
                </a:solidFill>
                <a:latin typeface="Tahoma"/>
                <a:cs typeface="Tahoma"/>
              </a:rPr>
              <a:t>conditions.</a:t>
            </a:r>
            <a:endParaRPr sz="4900">
              <a:latin typeface="Tahoma"/>
              <a:cs typeface="Tahoma"/>
            </a:endParaRPr>
          </a:p>
          <a:p>
            <a:pPr marL="12700" marR="22860">
              <a:lnSpc>
                <a:spcPts val="6820"/>
              </a:lnSpc>
              <a:spcBef>
                <a:spcPts val="190"/>
              </a:spcBef>
            </a:pPr>
            <a:r>
              <a:rPr sz="4900" spc="160" dirty="0">
                <a:solidFill>
                  <a:srgbClr val="FFFFFF"/>
                </a:solidFill>
                <a:latin typeface="Tahoma"/>
                <a:cs typeface="Tahoma"/>
              </a:rPr>
              <a:t>Require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schools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14" dirty="0">
                <a:solidFill>
                  <a:srgbClr val="FFFFFF"/>
                </a:solidFill>
                <a:latin typeface="Tahoma"/>
                <a:cs typeface="Tahoma"/>
              </a:rPr>
              <a:t>take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45" dirty="0">
                <a:solidFill>
                  <a:srgbClr val="FFFFFF"/>
                </a:solidFill>
                <a:latin typeface="Tahoma"/>
                <a:cs typeface="Tahoma"/>
              </a:rPr>
              <a:t>prompt </a:t>
            </a:r>
            <a:r>
              <a:rPr sz="4900" spc="2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95" dirty="0">
                <a:solidFill>
                  <a:srgbClr val="FFFFFF"/>
                </a:solidFill>
                <a:latin typeface="Tahoma"/>
                <a:cs typeface="Tahoma"/>
              </a:rPr>
              <a:t>effective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55" dirty="0">
                <a:solidFill>
                  <a:srgbClr val="FFFFFF"/>
                </a:solidFill>
                <a:latin typeface="Tahoma"/>
                <a:cs typeface="Tahoma"/>
              </a:rPr>
              <a:t>action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25" dirty="0">
                <a:solidFill>
                  <a:srgbClr val="FFFFFF"/>
                </a:solidFill>
                <a:latin typeface="Tahoma"/>
                <a:cs typeface="Tahoma"/>
              </a:rPr>
              <a:t>end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10" dirty="0">
                <a:solidFill>
                  <a:srgbClr val="FFFFFF"/>
                </a:solidFill>
                <a:latin typeface="Tahoma"/>
                <a:cs typeface="Tahoma"/>
              </a:rPr>
              <a:t>any </a:t>
            </a:r>
            <a:r>
              <a:rPr sz="4900" spc="130" dirty="0">
                <a:solidFill>
                  <a:srgbClr val="FFFFFF"/>
                </a:solidFill>
                <a:latin typeface="Tahoma"/>
                <a:cs typeface="Tahoma"/>
              </a:rPr>
              <a:t>sex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discrimination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9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55" dirty="0">
                <a:solidFill>
                  <a:srgbClr val="FFFFFF"/>
                </a:solidFill>
                <a:latin typeface="Tahoma"/>
                <a:cs typeface="Tahoma"/>
              </a:rPr>
              <a:t>their </a:t>
            </a: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education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00" dirty="0">
                <a:solidFill>
                  <a:srgbClr val="FFFFFF"/>
                </a:solidFill>
                <a:latin typeface="Tahoma"/>
                <a:cs typeface="Tahoma"/>
              </a:rPr>
              <a:t>programs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54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85" dirty="0">
                <a:solidFill>
                  <a:srgbClr val="FFFFFF"/>
                </a:solidFill>
                <a:latin typeface="Tahoma"/>
                <a:cs typeface="Tahoma"/>
              </a:rPr>
              <a:t>activities 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0" dirty="0">
                <a:solidFill>
                  <a:srgbClr val="FFFFFF"/>
                </a:solidFill>
                <a:latin typeface="Tahoma"/>
                <a:cs typeface="Tahoma"/>
              </a:rPr>
              <a:t>prevent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05" dirty="0">
                <a:solidFill>
                  <a:srgbClr val="FFFFFF"/>
                </a:solidFill>
                <a:latin typeface="Tahoma"/>
                <a:cs typeface="Tahoma"/>
              </a:rPr>
              <a:t>its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5" dirty="0">
                <a:solidFill>
                  <a:srgbClr val="FFFFFF"/>
                </a:solidFill>
                <a:latin typeface="Tahoma"/>
                <a:cs typeface="Tahoma"/>
              </a:rPr>
              <a:t>recurrence </a:t>
            </a:r>
            <a:r>
              <a:rPr sz="4900" spc="2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00" dirty="0">
                <a:solidFill>
                  <a:srgbClr val="FFFFFF"/>
                </a:solidFill>
                <a:latin typeface="Tahoma"/>
                <a:cs typeface="Tahoma"/>
              </a:rPr>
              <a:t>remedy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05" dirty="0">
                <a:solidFill>
                  <a:srgbClr val="FFFFFF"/>
                </a:solidFill>
                <a:latin typeface="Tahoma"/>
                <a:cs typeface="Tahoma"/>
              </a:rPr>
              <a:t>its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60" dirty="0">
                <a:solidFill>
                  <a:srgbClr val="FFFFFF"/>
                </a:solidFill>
                <a:latin typeface="Tahoma"/>
                <a:cs typeface="Tahoma"/>
              </a:rPr>
              <a:t>effects.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0"/>
            <a:ext cx="6496049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3401" y="1666993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TITLE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IX</a:t>
            </a:r>
            <a:r>
              <a:rPr sz="5700" b="1" spc="5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dirty="0">
                <a:solidFill>
                  <a:srgbClr val="FFFFFF"/>
                </a:solidFill>
                <a:latin typeface="Arial Narrow"/>
                <a:cs typeface="Arial Narrow"/>
              </a:rPr>
              <a:t>REG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10" dirty="0">
                <a:solidFill>
                  <a:srgbClr val="FFFFFF"/>
                </a:solidFill>
                <a:latin typeface="Arial Narrow"/>
                <a:cs typeface="Arial Narrow"/>
              </a:rPr>
              <a:t>UPDATES</a:t>
            </a:r>
            <a:endParaRPr sz="5700">
              <a:latin typeface="Arial Narrow"/>
              <a:cs typeface="Arial Narrow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5548" y="2391121"/>
            <a:ext cx="219075" cy="2190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78269" y="1969475"/>
            <a:ext cx="9502140" cy="6092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4900" spc="160" dirty="0">
                <a:solidFill>
                  <a:srgbClr val="FFFFFF"/>
                </a:solidFill>
                <a:latin typeface="Tahoma"/>
                <a:cs typeface="Tahoma"/>
              </a:rPr>
              <a:t>Require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schools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15" dirty="0">
                <a:solidFill>
                  <a:srgbClr val="FFFFFF"/>
                </a:solidFill>
                <a:latin typeface="Tahoma"/>
                <a:cs typeface="Tahoma"/>
              </a:rPr>
              <a:t>respond </a:t>
            </a:r>
            <a:r>
              <a:rPr sz="4900" spc="204" dirty="0">
                <a:solidFill>
                  <a:srgbClr val="FFFFFF"/>
                </a:solidFill>
                <a:latin typeface="Tahoma"/>
                <a:cs typeface="Tahoma"/>
              </a:rPr>
              <a:t>promptly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14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5" dirty="0">
                <a:solidFill>
                  <a:srgbClr val="FFFFFF"/>
                </a:solidFill>
                <a:latin typeface="Tahoma"/>
                <a:cs typeface="Tahoma"/>
              </a:rPr>
              <a:t>complaints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9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05" dirty="0">
                <a:solidFill>
                  <a:srgbClr val="FFFFFF"/>
                </a:solidFill>
                <a:latin typeface="Tahoma"/>
                <a:cs typeface="Tahoma"/>
              </a:rPr>
              <a:t>sex </a:t>
            </a: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discrimination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5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35" dirty="0">
                <a:solidFill>
                  <a:srgbClr val="FFFFFF"/>
                </a:solidFill>
                <a:latin typeface="Tahoma"/>
                <a:cs typeface="Tahoma"/>
              </a:rPr>
              <a:t>fair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9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4900" spc="155" dirty="0">
                <a:solidFill>
                  <a:srgbClr val="FFFFFF"/>
                </a:solidFill>
                <a:latin typeface="Tahoma"/>
                <a:cs typeface="Tahoma"/>
              </a:rPr>
              <a:t>reliable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75" dirty="0">
                <a:solidFill>
                  <a:srgbClr val="FFFFFF"/>
                </a:solidFill>
                <a:latin typeface="Tahoma"/>
                <a:cs typeface="Tahoma"/>
              </a:rPr>
              <a:t>process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3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0" dirty="0">
                <a:solidFill>
                  <a:srgbClr val="FFFFFF"/>
                </a:solidFill>
                <a:latin typeface="Tahoma"/>
                <a:cs typeface="Tahoma"/>
              </a:rPr>
              <a:t>includes </a:t>
            </a:r>
            <a:r>
              <a:rPr sz="4900" spc="114" dirty="0">
                <a:solidFill>
                  <a:srgbClr val="FFFFFF"/>
                </a:solidFill>
                <a:latin typeface="Tahoma"/>
                <a:cs typeface="Tahoma"/>
              </a:rPr>
              <a:t>trained,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95" dirty="0">
                <a:solidFill>
                  <a:srgbClr val="FFFFFF"/>
                </a:solidFill>
                <a:latin typeface="Tahoma"/>
                <a:cs typeface="Tahoma"/>
              </a:rPr>
              <a:t>unbiased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0" dirty="0">
                <a:solidFill>
                  <a:srgbClr val="FFFFFF"/>
                </a:solidFill>
                <a:latin typeface="Tahoma"/>
                <a:cs typeface="Tahoma"/>
              </a:rPr>
              <a:t>decision </a:t>
            </a:r>
            <a:r>
              <a:rPr sz="4900" spc="190" dirty="0">
                <a:solidFill>
                  <a:srgbClr val="FFFFFF"/>
                </a:solidFill>
                <a:latin typeface="Tahoma"/>
                <a:cs typeface="Tahoma"/>
              </a:rPr>
              <a:t>makers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2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90" dirty="0">
                <a:solidFill>
                  <a:srgbClr val="FFFFFF"/>
                </a:solidFill>
                <a:latin typeface="Tahoma"/>
                <a:cs typeface="Tahoma"/>
              </a:rPr>
              <a:t>all </a:t>
            </a:r>
            <a:r>
              <a:rPr sz="4900" spc="185" dirty="0">
                <a:solidFill>
                  <a:srgbClr val="FFFFFF"/>
                </a:solidFill>
                <a:latin typeface="Tahoma"/>
                <a:cs typeface="Tahoma"/>
              </a:rPr>
              <a:t>permissible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95" dirty="0">
                <a:solidFill>
                  <a:srgbClr val="FFFFFF"/>
                </a:solidFill>
                <a:latin typeface="Tahoma"/>
                <a:cs typeface="Tahoma"/>
              </a:rPr>
              <a:t>evidence.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0"/>
            <a:ext cx="6496049" cy="10286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3401" y="1666993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TITLE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IX</a:t>
            </a:r>
            <a:r>
              <a:rPr sz="5700" b="1" spc="5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dirty="0">
                <a:solidFill>
                  <a:srgbClr val="FFFFFF"/>
                </a:solidFill>
                <a:latin typeface="Arial Narrow"/>
                <a:cs typeface="Arial Narrow"/>
              </a:rPr>
              <a:t>REG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10" dirty="0">
                <a:solidFill>
                  <a:srgbClr val="FFFFFF"/>
                </a:solidFill>
                <a:latin typeface="Arial Narrow"/>
                <a:cs typeface="Arial Narrow"/>
              </a:rPr>
              <a:t>UPDATES</a:t>
            </a:r>
            <a:endParaRPr sz="5700">
              <a:latin typeface="Arial Narrow"/>
              <a:cs typeface="Arial Narrow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4044" y="3587937"/>
            <a:ext cx="219075" cy="2190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0444" rIns="0" bIns="0" rtlCol="0">
            <a:spAutoFit/>
          </a:bodyPr>
          <a:lstStyle/>
          <a:p>
            <a:pPr marL="340360" marR="5080">
              <a:lnSpc>
                <a:spcPct val="116100"/>
              </a:lnSpc>
              <a:spcBef>
                <a:spcPts val="95"/>
              </a:spcBef>
            </a:pPr>
            <a:r>
              <a:rPr sz="4900" spc="160" dirty="0">
                <a:latin typeface="Tahoma"/>
                <a:cs typeface="Tahoma"/>
              </a:rPr>
              <a:t>Protect</a:t>
            </a:r>
            <a:r>
              <a:rPr sz="4900" spc="-254" dirty="0">
                <a:latin typeface="Tahoma"/>
                <a:cs typeface="Tahoma"/>
              </a:rPr>
              <a:t> </a:t>
            </a:r>
            <a:r>
              <a:rPr sz="4900" spc="-65" dirty="0">
                <a:latin typeface="Tahoma"/>
                <a:cs typeface="Tahoma"/>
              </a:rPr>
              <a:t>LGBTQI+</a:t>
            </a:r>
            <a:r>
              <a:rPr sz="4900" spc="-254" dirty="0">
                <a:latin typeface="Tahoma"/>
                <a:cs typeface="Tahoma"/>
              </a:rPr>
              <a:t> </a:t>
            </a:r>
            <a:r>
              <a:rPr sz="4900" spc="170" dirty="0">
                <a:latin typeface="Tahoma"/>
                <a:cs typeface="Tahoma"/>
              </a:rPr>
              <a:t>students</a:t>
            </a:r>
            <a:r>
              <a:rPr sz="4900" spc="-254" dirty="0">
                <a:latin typeface="Tahoma"/>
                <a:cs typeface="Tahoma"/>
              </a:rPr>
              <a:t> </a:t>
            </a:r>
            <a:r>
              <a:rPr sz="4900" spc="229" dirty="0">
                <a:latin typeface="Tahoma"/>
                <a:cs typeface="Tahoma"/>
              </a:rPr>
              <a:t>from </a:t>
            </a:r>
            <a:r>
              <a:rPr sz="4900" spc="180" dirty="0">
                <a:latin typeface="Tahoma"/>
                <a:cs typeface="Tahoma"/>
              </a:rPr>
              <a:t>discrimination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185" dirty="0">
                <a:latin typeface="Tahoma"/>
                <a:cs typeface="Tahoma"/>
              </a:rPr>
              <a:t>based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280" dirty="0">
                <a:latin typeface="Tahoma"/>
                <a:cs typeface="Tahoma"/>
              </a:rPr>
              <a:t>on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135" dirty="0">
                <a:latin typeface="Tahoma"/>
                <a:cs typeface="Tahoma"/>
              </a:rPr>
              <a:t>sexual </a:t>
            </a:r>
            <a:r>
              <a:rPr sz="4900" spc="140" dirty="0">
                <a:latin typeface="Tahoma"/>
                <a:cs typeface="Tahoma"/>
              </a:rPr>
              <a:t>orientation,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170" dirty="0">
                <a:latin typeface="Tahoma"/>
                <a:cs typeface="Tahoma"/>
              </a:rPr>
              <a:t>gender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85" dirty="0">
                <a:latin typeface="Tahoma"/>
                <a:cs typeface="Tahoma"/>
              </a:rPr>
              <a:t>identity,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195" dirty="0">
                <a:latin typeface="Tahoma"/>
                <a:cs typeface="Tahoma"/>
              </a:rPr>
              <a:t>and </a:t>
            </a:r>
            <a:r>
              <a:rPr sz="4900" spc="130" dirty="0">
                <a:latin typeface="Tahoma"/>
                <a:cs typeface="Tahoma"/>
              </a:rPr>
              <a:t>sex</a:t>
            </a:r>
            <a:r>
              <a:rPr sz="4900" spc="-254" dirty="0">
                <a:latin typeface="Tahoma"/>
                <a:cs typeface="Tahoma"/>
              </a:rPr>
              <a:t> </a:t>
            </a:r>
            <a:r>
              <a:rPr sz="4900" spc="95" dirty="0">
                <a:latin typeface="Tahoma"/>
                <a:cs typeface="Tahoma"/>
              </a:rPr>
              <a:t>characteristics.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1"/>
            <a:ext cx="6496049" cy="10286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3401" y="1666995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TITLE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IX</a:t>
            </a:r>
            <a:r>
              <a:rPr sz="5700" b="1" spc="5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dirty="0">
                <a:solidFill>
                  <a:srgbClr val="FFFFFF"/>
                </a:solidFill>
                <a:latin typeface="Arial Narrow"/>
                <a:cs typeface="Arial Narrow"/>
              </a:rPr>
              <a:t>REG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10" dirty="0">
                <a:solidFill>
                  <a:srgbClr val="FFFFFF"/>
                </a:solidFill>
                <a:latin typeface="Arial Narrow"/>
                <a:cs typeface="Arial Narrow"/>
              </a:rPr>
              <a:t>UPDATES</a:t>
            </a:r>
            <a:endParaRPr sz="5700">
              <a:latin typeface="Arial Narrow"/>
              <a:cs typeface="Arial Narrow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449" y="4446903"/>
            <a:ext cx="219075" cy="2190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45170" y="4025257"/>
            <a:ext cx="10299065" cy="3492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4900" spc="114" dirty="0">
                <a:solidFill>
                  <a:srgbClr val="FFFFFF"/>
                </a:solidFill>
                <a:latin typeface="Tahoma"/>
                <a:cs typeface="Tahoma"/>
              </a:rPr>
              <a:t>Clarify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04" dirty="0">
                <a:solidFill>
                  <a:srgbClr val="FFFFFF"/>
                </a:solidFill>
                <a:latin typeface="Tahoma"/>
                <a:cs typeface="Tahoma"/>
              </a:rPr>
              <a:t>confirm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protection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29" dirty="0">
                <a:solidFill>
                  <a:srgbClr val="FFFFFF"/>
                </a:solidFill>
                <a:latin typeface="Tahoma"/>
                <a:cs typeface="Tahoma"/>
              </a:rPr>
              <a:t>from </a:t>
            </a:r>
            <a:r>
              <a:rPr sz="4900" spc="150" dirty="0">
                <a:solidFill>
                  <a:srgbClr val="FFFFFF"/>
                </a:solidFill>
                <a:latin typeface="Tahoma"/>
                <a:cs typeface="Tahoma"/>
              </a:rPr>
              <a:t>retaliation</a:t>
            </a:r>
            <a:r>
              <a:rPr sz="49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49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14" dirty="0">
                <a:solidFill>
                  <a:srgbClr val="FFFFFF"/>
                </a:solidFill>
                <a:latin typeface="Tahoma"/>
                <a:cs typeface="Tahoma"/>
              </a:rPr>
              <a:t>students,</a:t>
            </a:r>
            <a:r>
              <a:rPr sz="49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25" dirty="0">
                <a:solidFill>
                  <a:srgbClr val="FFFFFF"/>
                </a:solidFill>
                <a:latin typeface="Tahoma"/>
                <a:cs typeface="Tahoma"/>
              </a:rPr>
              <a:t>employees, </a:t>
            </a:r>
            <a:r>
              <a:rPr sz="4900" spc="2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90" dirty="0">
                <a:solidFill>
                  <a:srgbClr val="FFFFFF"/>
                </a:solidFill>
                <a:latin typeface="Tahoma"/>
                <a:cs typeface="Tahoma"/>
              </a:rPr>
              <a:t>others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29" dirty="0">
                <a:solidFill>
                  <a:srgbClr val="FFFFFF"/>
                </a:solidFill>
                <a:latin typeface="Tahoma"/>
                <a:cs typeface="Tahoma"/>
              </a:rPr>
              <a:t>who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35" dirty="0">
                <a:solidFill>
                  <a:srgbClr val="FFFFFF"/>
                </a:solidFill>
                <a:latin typeface="Tahoma"/>
                <a:cs typeface="Tahoma"/>
              </a:rPr>
              <a:t>exercise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5" dirty="0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35" dirty="0">
                <a:solidFill>
                  <a:srgbClr val="FFFFFF"/>
                </a:solidFill>
                <a:latin typeface="Tahoma"/>
                <a:cs typeface="Tahoma"/>
              </a:rPr>
              <a:t>Title 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IX </a:t>
            </a:r>
            <a:r>
              <a:rPr sz="4900" spc="70" dirty="0">
                <a:solidFill>
                  <a:srgbClr val="FFFFFF"/>
                </a:solidFill>
                <a:latin typeface="Tahoma"/>
                <a:cs typeface="Tahoma"/>
              </a:rPr>
              <a:t>rights.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0"/>
            <a:ext cx="6496049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3401" y="1666993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TITLE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IX</a:t>
            </a:r>
            <a:r>
              <a:rPr sz="5700" b="1" spc="5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dirty="0">
                <a:solidFill>
                  <a:srgbClr val="FFFFFF"/>
                </a:solidFill>
                <a:latin typeface="Arial Narrow"/>
                <a:cs typeface="Arial Narrow"/>
              </a:rPr>
              <a:t>REG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10" dirty="0">
                <a:solidFill>
                  <a:srgbClr val="FFFFFF"/>
                </a:solidFill>
                <a:latin typeface="Arial Narrow"/>
                <a:cs typeface="Arial Narrow"/>
              </a:rPr>
              <a:t>UPDATES</a:t>
            </a:r>
            <a:endParaRPr sz="5700">
              <a:latin typeface="Arial Narrow"/>
              <a:cs typeface="Arial Narrow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319" y="3136106"/>
            <a:ext cx="219075" cy="2190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38613" rIns="0" bIns="0" rtlCol="0">
            <a:spAutoFit/>
          </a:bodyPr>
          <a:lstStyle/>
          <a:p>
            <a:pPr marL="166370" marR="5080">
              <a:lnSpc>
                <a:spcPct val="116100"/>
              </a:lnSpc>
              <a:spcBef>
                <a:spcPts val="95"/>
              </a:spcBef>
            </a:pPr>
            <a:r>
              <a:rPr sz="4900" spc="120" dirty="0">
                <a:latin typeface="Tahoma"/>
                <a:cs typeface="Tahoma"/>
              </a:rPr>
              <a:t>Improve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65" dirty="0">
                <a:latin typeface="Tahoma"/>
                <a:cs typeface="Tahoma"/>
              </a:rPr>
              <a:t>the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40" dirty="0">
                <a:latin typeface="Tahoma"/>
                <a:cs typeface="Tahoma"/>
              </a:rPr>
              <a:t>adaptability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90" dirty="0">
                <a:latin typeface="Tahoma"/>
                <a:cs typeface="Tahoma"/>
              </a:rPr>
              <a:t>of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40" dirty="0">
                <a:latin typeface="Tahoma"/>
                <a:cs typeface="Tahoma"/>
              </a:rPr>
              <a:t>the </a:t>
            </a:r>
            <a:r>
              <a:rPr sz="4900" spc="125" dirty="0">
                <a:latin typeface="Tahoma"/>
                <a:cs typeface="Tahoma"/>
              </a:rPr>
              <a:t>regulations’</a:t>
            </a:r>
            <a:r>
              <a:rPr sz="4900" spc="-245" dirty="0">
                <a:latin typeface="Tahoma"/>
                <a:cs typeface="Tahoma"/>
              </a:rPr>
              <a:t> </a:t>
            </a:r>
            <a:r>
              <a:rPr sz="4900" spc="114" dirty="0">
                <a:latin typeface="Tahoma"/>
                <a:cs typeface="Tahoma"/>
              </a:rPr>
              <a:t>grievance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200" dirty="0">
                <a:latin typeface="Tahoma"/>
                <a:cs typeface="Tahoma"/>
              </a:rPr>
              <a:t>procedure requirements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204" dirty="0">
                <a:latin typeface="Tahoma"/>
                <a:cs typeface="Tahoma"/>
              </a:rPr>
              <a:t>so</a:t>
            </a:r>
            <a:r>
              <a:rPr sz="4900" spc="-245" dirty="0">
                <a:latin typeface="Tahoma"/>
                <a:cs typeface="Tahoma"/>
              </a:rPr>
              <a:t> </a:t>
            </a:r>
            <a:r>
              <a:rPr sz="4900" spc="135" dirty="0">
                <a:latin typeface="Tahoma"/>
                <a:cs typeface="Tahoma"/>
              </a:rPr>
              <a:t>that</a:t>
            </a:r>
            <a:r>
              <a:rPr sz="4900" spc="-245" dirty="0">
                <a:latin typeface="Tahoma"/>
                <a:cs typeface="Tahoma"/>
              </a:rPr>
              <a:t> </a:t>
            </a:r>
            <a:r>
              <a:rPr sz="4900" spc="114" dirty="0">
                <a:latin typeface="Tahoma"/>
                <a:cs typeface="Tahoma"/>
              </a:rPr>
              <a:t>all</a:t>
            </a:r>
            <a:r>
              <a:rPr sz="4900" spc="-245" dirty="0">
                <a:latin typeface="Tahoma"/>
                <a:cs typeface="Tahoma"/>
              </a:rPr>
              <a:t> </a:t>
            </a:r>
            <a:r>
              <a:rPr sz="4900" spc="145" dirty="0">
                <a:latin typeface="Tahoma"/>
                <a:cs typeface="Tahoma"/>
              </a:rPr>
              <a:t>recipients </a:t>
            </a:r>
            <a:r>
              <a:rPr sz="4900" spc="150" dirty="0">
                <a:latin typeface="Tahoma"/>
                <a:cs typeface="Tahoma"/>
              </a:rPr>
              <a:t>can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215" dirty="0">
                <a:latin typeface="Tahoma"/>
                <a:cs typeface="Tahoma"/>
              </a:rPr>
              <a:t>implement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55" dirty="0">
                <a:latin typeface="Tahoma"/>
                <a:cs typeface="Tahoma"/>
              </a:rPr>
              <a:t>Title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-150" dirty="0">
                <a:latin typeface="Tahoma"/>
                <a:cs typeface="Tahoma"/>
              </a:rPr>
              <a:t>IX’s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225" dirty="0">
                <a:latin typeface="Tahoma"/>
                <a:cs typeface="Tahoma"/>
              </a:rPr>
              <a:t>promise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65" dirty="0">
                <a:latin typeface="Tahoma"/>
                <a:cs typeface="Tahoma"/>
              </a:rPr>
              <a:t>of </a:t>
            </a:r>
            <a:r>
              <a:rPr sz="4900" spc="195" dirty="0">
                <a:latin typeface="Tahoma"/>
                <a:cs typeface="Tahoma"/>
              </a:rPr>
              <a:t>nondiscrimination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120" dirty="0">
                <a:latin typeface="Tahoma"/>
                <a:cs typeface="Tahoma"/>
              </a:rPr>
              <a:t>fully</a:t>
            </a:r>
            <a:r>
              <a:rPr sz="4900" spc="-235" dirty="0">
                <a:latin typeface="Tahoma"/>
                <a:cs typeface="Tahoma"/>
              </a:rPr>
              <a:t> </a:t>
            </a:r>
            <a:r>
              <a:rPr sz="4900" spc="220" dirty="0">
                <a:latin typeface="Tahoma"/>
                <a:cs typeface="Tahoma"/>
              </a:rPr>
              <a:t>and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114" dirty="0">
                <a:latin typeface="Tahoma"/>
                <a:cs typeface="Tahoma"/>
              </a:rPr>
              <a:t>fairly</a:t>
            </a:r>
            <a:r>
              <a:rPr sz="4900" spc="-235" dirty="0">
                <a:latin typeface="Tahoma"/>
                <a:cs typeface="Tahoma"/>
              </a:rPr>
              <a:t> </a:t>
            </a:r>
            <a:r>
              <a:rPr sz="4900" spc="165" dirty="0">
                <a:latin typeface="Tahoma"/>
                <a:cs typeface="Tahoma"/>
              </a:rPr>
              <a:t>in their</a:t>
            </a:r>
            <a:r>
              <a:rPr sz="4900" spc="-235" dirty="0">
                <a:latin typeface="Tahoma"/>
                <a:cs typeface="Tahoma"/>
              </a:rPr>
              <a:t> </a:t>
            </a:r>
            <a:r>
              <a:rPr sz="4900" spc="165" dirty="0">
                <a:latin typeface="Tahoma"/>
                <a:cs typeface="Tahoma"/>
              </a:rPr>
              <a:t>educational</a:t>
            </a:r>
            <a:r>
              <a:rPr sz="4900" spc="-229" dirty="0">
                <a:latin typeface="Tahoma"/>
                <a:cs typeface="Tahoma"/>
              </a:rPr>
              <a:t> </a:t>
            </a:r>
            <a:r>
              <a:rPr sz="4900" spc="155" dirty="0">
                <a:latin typeface="Tahoma"/>
                <a:cs typeface="Tahoma"/>
              </a:rPr>
              <a:t>environments.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3"/>
            <a:ext cx="6496049" cy="10286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3401" y="1666993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TITLE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95" dirty="0">
                <a:solidFill>
                  <a:srgbClr val="FFFFFF"/>
                </a:solidFill>
                <a:latin typeface="Arial Narrow"/>
                <a:cs typeface="Arial Narrow"/>
              </a:rPr>
              <a:t>IX</a:t>
            </a:r>
            <a:r>
              <a:rPr sz="5700" b="1" spc="5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dirty="0">
                <a:solidFill>
                  <a:srgbClr val="FFFFFF"/>
                </a:solidFill>
                <a:latin typeface="Arial Narrow"/>
                <a:cs typeface="Arial Narrow"/>
              </a:rPr>
              <a:t>REG</a:t>
            </a:r>
            <a:r>
              <a:rPr sz="5700" b="1" spc="50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700" b="1" spc="210" dirty="0">
                <a:solidFill>
                  <a:srgbClr val="FFFFFF"/>
                </a:solidFill>
                <a:latin typeface="Arial Narrow"/>
                <a:cs typeface="Arial Narrow"/>
              </a:rPr>
              <a:t>UPDATES</a:t>
            </a:r>
            <a:endParaRPr sz="5700">
              <a:latin typeface="Arial Narrow"/>
              <a:cs typeface="Arial Narrow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319" y="3136115"/>
            <a:ext cx="219075" cy="2190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38621" rIns="0" bIns="0" rtlCol="0">
            <a:spAutoFit/>
          </a:bodyPr>
          <a:lstStyle/>
          <a:p>
            <a:pPr marL="166370" marR="5080">
              <a:lnSpc>
                <a:spcPct val="116100"/>
              </a:lnSpc>
              <a:spcBef>
                <a:spcPts val="95"/>
              </a:spcBef>
            </a:pPr>
            <a:r>
              <a:rPr sz="4900" spc="120" dirty="0">
                <a:latin typeface="Tahoma"/>
                <a:cs typeface="Tahoma"/>
              </a:rPr>
              <a:t>Improve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65" dirty="0">
                <a:latin typeface="Tahoma"/>
                <a:cs typeface="Tahoma"/>
              </a:rPr>
              <a:t>the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40" dirty="0">
                <a:latin typeface="Tahoma"/>
                <a:cs typeface="Tahoma"/>
              </a:rPr>
              <a:t>adaptability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90" dirty="0">
                <a:latin typeface="Tahoma"/>
                <a:cs typeface="Tahoma"/>
              </a:rPr>
              <a:t>of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40" dirty="0">
                <a:latin typeface="Tahoma"/>
                <a:cs typeface="Tahoma"/>
              </a:rPr>
              <a:t>the </a:t>
            </a:r>
            <a:r>
              <a:rPr sz="4900" spc="125" dirty="0">
                <a:latin typeface="Tahoma"/>
                <a:cs typeface="Tahoma"/>
              </a:rPr>
              <a:t>regulations’</a:t>
            </a:r>
            <a:r>
              <a:rPr sz="4900" spc="-245" dirty="0">
                <a:latin typeface="Tahoma"/>
                <a:cs typeface="Tahoma"/>
              </a:rPr>
              <a:t> </a:t>
            </a:r>
            <a:r>
              <a:rPr sz="4900" spc="114" dirty="0">
                <a:latin typeface="Tahoma"/>
                <a:cs typeface="Tahoma"/>
              </a:rPr>
              <a:t>grievance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200" dirty="0">
                <a:latin typeface="Tahoma"/>
                <a:cs typeface="Tahoma"/>
              </a:rPr>
              <a:t>procedure requirements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204" dirty="0">
                <a:latin typeface="Tahoma"/>
                <a:cs typeface="Tahoma"/>
              </a:rPr>
              <a:t>so</a:t>
            </a:r>
            <a:r>
              <a:rPr sz="4900" spc="-245" dirty="0">
                <a:latin typeface="Tahoma"/>
                <a:cs typeface="Tahoma"/>
              </a:rPr>
              <a:t> </a:t>
            </a:r>
            <a:r>
              <a:rPr sz="4900" spc="135" dirty="0">
                <a:latin typeface="Tahoma"/>
                <a:cs typeface="Tahoma"/>
              </a:rPr>
              <a:t>that</a:t>
            </a:r>
            <a:r>
              <a:rPr sz="4900" spc="-245" dirty="0">
                <a:latin typeface="Tahoma"/>
                <a:cs typeface="Tahoma"/>
              </a:rPr>
              <a:t> </a:t>
            </a:r>
            <a:r>
              <a:rPr sz="4900" spc="114" dirty="0">
                <a:latin typeface="Tahoma"/>
                <a:cs typeface="Tahoma"/>
              </a:rPr>
              <a:t>all</a:t>
            </a:r>
            <a:r>
              <a:rPr sz="4900" spc="-245" dirty="0">
                <a:latin typeface="Tahoma"/>
                <a:cs typeface="Tahoma"/>
              </a:rPr>
              <a:t> </a:t>
            </a:r>
            <a:r>
              <a:rPr sz="4900" spc="145" dirty="0">
                <a:latin typeface="Tahoma"/>
                <a:cs typeface="Tahoma"/>
              </a:rPr>
              <a:t>recipients </a:t>
            </a:r>
            <a:r>
              <a:rPr sz="4900" spc="150" dirty="0">
                <a:latin typeface="Tahoma"/>
                <a:cs typeface="Tahoma"/>
              </a:rPr>
              <a:t>can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215" dirty="0">
                <a:latin typeface="Tahoma"/>
                <a:cs typeface="Tahoma"/>
              </a:rPr>
              <a:t>implement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55" dirty="0">
                <a:latin typeface="Tahoma"/>
                <a:cs typeface="Tahoma"/>
              </a:rPr>
              <a:t>Title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-150" dirty="0">
                <a:latin typeface="Tahoma"/>
                <a:cs typeface="Tahoma"/>
              </a:rPr>
              <a:t>IX’s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225" dirty="0">
                <a:latin typeface="Tahoma"/>
                <a:cs typeface="Tahoma"/>
              </a:rPr>
              <a:t>promise</a:t>
            </a:r>
            <a:r>
              <a:rPr sz="4900" spc="-250" dirty="0">
                <a:latin typeface="Tahoma"/>
                <a:cs typeface="Tahoma"/>
              </a:rPr>
              <a:t> </a:t>
            </a:r>
            <a:r>
              <a:rPr sz="4900" spc="165" dirty="0">
                <a:latin typeface="Tahoma"/>
                <a:cs typeface="Tahoma"/>
              </a:rPr>
              <a:t>of </a:t>
            </a:r>
            <a:r>
              <a:rPr sz="4900" spc="195" dirty="0">
                <a:latin typeface="Tahoma"/>
                <a:cs typeface="Tahoma"/>
              </a:rPr>
              <a:t>nondiscrimination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120" dirty="0">
                <a:latin typeface="Tahoma"/>
                <a:cs typeface="Tahoma"/>
              </a:rPr>
              <a:t>fully</a:t>
            </a:r>
            <a:r>
              <a:rPr sz="4900" spc="-235" dirty="0">
                <a:latin typeface="Tahoma"/>
                <a:cs typeface="Tahoma"/>
              </a:rPr>
              <a:t> </a:t>
            </a:r>
            <a:r>
              <a:rPr sz="4900" spc="220" dirty="0">
                <a:latin typeface="Tahoma"/>
                <a:cs typeface="Tahoma"/>
              </a:rPr>
              <a:t>and</a:t>
            </a:r>
            <a:r>
              <a:rPr sz="4900" spc="-240" dirty="0">
                <a:latin typeface="Tahoma"/>
                <a:cs typeface="Tahoma"/>
              </a:rPr>
              <a:t> </a:t>
            </a:r>
            <a:r>
              <a:rPr sz="4900" spc="114" dirty="0">
                <a:latin typeface="Tahoma"/>
                <a:cs typeface="Tahoma"/>
              </a:rPr>
              <a:t>fairly</a:t>
            </a:r>
            <a:r>
              <a:rPr sz="4900" spc="-235" dirty="0">
                <a:latin typeface="Tahoma"/>
                <a:cs typeface="Tahoma"/>
              </a:rPr>
              <a:t> </a:t>
            </a:r>
            <a:r>
              <a:rPr sz="4900" spc="165" dirty="0">
                <a:latin typeface="Tahoma"/>
                <a:cs typeface="Tahoma"/>
              </a:rPr>
              <a:t>in their</a:t>
            </a:r>
            <a:r>
              <a:rPr sz="4900" spc="-235" dirty="0">
                <a:latin typeface="Tahoma"/>
                <a:cs typeface="Tahoma"/>
              </a:rPr>
              <a:t> </a:t>
            </a:r>
            <a:r>
              <a:rPr sz="4900" spc="165" dirty="0">
                <a:latin typeface="Tahoma"/>
                <a:cs typeface="Tahoma"/>
              </a:rPr>
              <a:t>educational</a:t>
            </a:r>
            <a:r>
              <a:rPr sz="4900" spc="-229" dirty="0">
                <a:latin typeface="Tahoma"/>
                <a:cs typeface="Tahoma"/>
              </a:rPr>
              <a:t> </a:t>
            </a:r>
            <a:r>
              <a:rPr sz="4900" spc="155" dirty="0">
                <a:latin typeface="Tahoma"/>
                <a:cs typeface="Tahoma"/>
              </a:rPr>
              <a:t>environments.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0"/>
            <a:ext cx="6496049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87389" y="1589116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689" y="376641"/>
            <a:ext cx="7286625" cy="838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300" b="1" spc="145" dirty="0">
                <a:solidFill>
                  <a:srgbClr val="FFFFFF"/>
                </a:solidFill>
                <a:latin typeface="Arial Narrow"/>
                <a:cs typeface="Arial Narrow"/>
              </a:rPr>
              <a:t>SEXUAL</a:t>
            </a:r>
            <a:r>
              <a:rPr sz="5300" b="1" spc="5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300" b="1" spc="250" dirty="0">
                <a:solidFill>
                  <a:srgbClr val="FFFFFF"/>
                </a:solidFill>
                <a:latin typeface="Arial Narrow"/>
                <a:cs typeface="Arial Narrow"/>
              </a:rPr>
              <a:t>HARRASSMENT</a:t>
            </a:r>
            <a:endParaRPr sz="53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89" y="2191222"/>
            <a:ext cx="9848850" cy="777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1625">
              <a:lnSpc>
                <a:spcPct val="115599"/>
              </a:lnSpc>
              <a:spcBef>
                <a:spcPts val="100"/>
              </a:spcBef>
            </a:pPr>
            <a:r>
              <a:rPr sz="4000" spc="-140" dirty="0">
                <a:solidFill>
                  <a:srgbClr val="FFFFFF"/>
                </a:solidFill>
                <a:latin typeface="Lucida Sans"/>
                <a:cs typeface="Lucida Sans"/>
              </a:rPr>
              <a:t>Any</a:t>
            </a:r>
            <a:r>
              <a:rPr sz="4000" spc="-1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65" dirty="0">
                <a:solidFill>
                  <a:srgbClr val="FFFFFF"/>
                </a:solidFill>
                <a:latin typeface="Lucida Sans"/>
                <a:cs typeface="Lucida Sans"/>
              </a:rPr>
              <a:t>unwelcome</a:t>
            </a:r>
            <a:r>
              <a:rPr sz="4000" spc="-1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30" dirty="0">
                <a:solidFill>
                  <a:srgbClr val="FFFFFF"/>
                </a:solidFill>
                <a:latin typeface="Lucida Sans"/>
                <a:cs typeface="Lucida Sans"/>
              </a:rPr>
              <a:t>sexual</a:t>
            </a:r>
            <a:r>
              <a:rPr sz="4000" spc="-19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advance, </a:t>
            </a:r>
            <a:r>
              <a:rPr sz="4000" spc="-65" dirty="0">
                <a:solidFill>
                  <a:srgbClr val="FFFFFF"/>
                </a:solidFill>
                <a:latin typeface="Lucida Sans"/>
                <a:cs typeface="Lucida Sans"/>
              </a:rPr>
              <a:t>unwelcome</a:t>
            </a:r>
            <a:r>
              <a:rPr sz="4000" spc="-2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55" dirty="0">
                <a:solidFill>
                  <a:srgbClr val="FFFFFF"/>
                </a:solidFill>
                <a:latin typeface="Lucida Sans"/>
                <a:cs typeface="Lucida Sans"/>
              </a:rPr>
              <a:t>request</a:t>
            </a:r>
            <a:r>
              <a:rPr sz="4000" spc="-2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6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30" dirty="0">
                <a:solidFill>
                  <a:srgbClr val="FFFFFF"/>
                </a:solidFill>
                <a:latin typeface="Lucida Sans"/>
                <a:cs typeface="Lucida Sans"/>
              </a:rPr>
              <a:t>sexual</a:t>
            </a:r>
            <a:r>
              <a:rPr sz="4000" spc="-2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10" dirty="0">
                <a:solidFill>
                  <a:srgbClr val="FFFFFF"/>
                </a:solidFill>
                <a:latin typeface="Lucida Sans"/>
                <a:cs typeface="Lucida Sans"/>
              </a:rPr>
              <a:t>favors,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Lucida Sans"/>
                <a:cs typeface="Lucida Sans"/>
              </a:rPr>
              <a:t>or </a:t>
            </a:r>
            <a:r>
              <a:rPr sz="4000" spc="-35" dirty="0">
                <a:solidFill>
                  <a:srgbClr val="FFFFFF"/>
                </a:solidFill>
                <a:latin typeface="Lucida Sans"/>
                <a:cs typeface="Lucida Sans"/>
              </a:rPr>
              <a:t>other</a:t>
            </a:r>
            <a:r>
              <a:rPr sz="4000" spc="-2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65" dirty="0">
                <a:solidFill>
                  <a:srgbClr val="FFFFFF"/>
                </a:solidFill>
                <a:latin typeface="Lucida Sans"/>
                <a:cs typeface="Lucida Sans"/>
              </a:rPr>
              <a:t>unwelcome</a:t>
            </a:r>
            <a:r>
              <a:rPr sz="4000" spc="-2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60" dirty="0">
                <a:solidFill>
                  <a:srgbClr val="FFFFFF"/>
                </a:solidFill>
                <a:latin typeface="Lucida Sans"/>
                <a:cs typeface="Lucida Sans"/>
              </a:rPr>
              <a:t>verbal</a:t>
            </a:r>
            <a:r>
              <a:rPr sz="4000" spc="-2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4000" spc="-2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physical </a:t>
            </a:r>
            <a:r>
              <a:rPr sz="4000" spc="-105" dirty="0">
                <a:solidFill>
                  <a:srgbClr val="FFFFFF"/>
                </a:solidFill>
                <a:latin typeface="Lucida Sans"/>
                <a:cs typeface="Lucida Sans"/>
              </a:rPr>
              <a:t>conduct</a:t>
            </a:r>
            <a:r>
              <a:rPr sz="4000" spc="-2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9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4000" spc="-2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4000" spc="-2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30" dirty="0">
                <a:solidFill>
                  <a:srgbClr val="FFFFFF"/>
                </a:solidFill>
                <a:latin typeface="Lucida Sans"/>
                <a:cs typeface="Lucida Sans"/>
              </a:rPr>
              <a:t>sexual</a:t>
            </a:r>
            <a:r>
              <a:rPr sz="4000" spc="-2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Lucida Sans"/>
                <a:cs typeface="Lucida Sans"/>
              </a:rPr>
              <a:t>nature</a:t>
            </a:r>
            <a:r>
              <a:rPr sz="4000" spc="-2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when:</a:t>
            </a:r>
            <a:endParaRPr sz="40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5350">
              <a:latin typeface="Lucida Sans"/>
              <a:cs typeface="Lucida Sans"/>
            </a:endParaRPr>
          </a:p>
          <a:p>
            <a:pPr marL="734060" indent="-721360">
              <a:lnSpc>
                <a:spcPct val="100000"/>
              </a:lnSpc>
              <a:buAutoNum type="arabicParenBoth"/>
              <a:tabLst>
                <a:tab pos="734060" algn="l"/>
              </a:tabLst>
            </a:pPr>
            <a:r>
              <a:rPr sz="4000" spc="-70" dirty="0">
                <a:solidFill>
                  <a:srgbClr val="FFFFFF"/>
                </a:solidFill>
                <a:latin typeface="Lucida Sans"/>
                <a:cs typeface="Lucida Sans"/>
              </a:rPr>
              <a:t>Quid</a:t>
            </a:r>
            <a:r>
              <a:rPr sz="4000" spc="-2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40" dirty="0">
                <a:solidFill>
                  <a:srgbClr val="FFFFFF"/>
                </a:solidFill>
                <a:latin typeface="Lucida Sans"/>
                <a:cs typeface="Lucida Sans"/>
              </a:rPr>
              <a:t>pro</a:t>
            </a:r>
            <a:r>
              <a:rPr sz="4000" spc="-2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Lucida Sans"/>
                <a:cs typeface="Lucida Sans"/>
              </a:rPr>
              <a:t>quo</a:t>
            </a:r>
            <a:r>
              <a:rPr sz="4000" spc="-2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70" dirty="0">
                <a:solidFill>
                  <a:srgbClr val="FFFFFF"/>
                </a:solidFill>
                <a:latin typeface="Lucida Sans"/>
                <a:cs typeface="Lucida Sans"/>
              </a:rPr>
              <a:t>(favor</a:t>
            </a:r>
            <a:r>
              <a:rPr sz="4000" spc="-2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6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4000" spc="-2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4000" spc="-2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favor)</a:t>
            </a:r>
            <a:endParaRPr sz="40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Lucida Sans"/>
              <a:buAutoNum type="arabicParenBoth"/>
            </a:pPr>
            <a:endParaRPr sz="4700">
              <a:latin typeface="Lucida Sans"/>
              <a:cs typeface="Lucida Sans"/>
            </a:endParaRPr>
          </a:p>
          <a:p>
            <a:pPr marL="12700" marR="5080" indent="721360">
              <a:lnSpc>
                <a:spcPct val="115599"/>
              </a:lnSpc>
              <a:buAutoNum type="arabicParenBoth"/>
              <a:tabLst>
                <a:tab pos="734060" algn="l"/>
              </a:tabLst>
            </a:pPr>
            <a:r>
              <a:rPr sz="4000" spc="-40" dirty="0">
                <a:solidFill>
                  <a:srgbClr val="FFFFFF"/>
                </a:solidFill>
                <a:latin typeface="Lucida Sans"/>
                <a:cs typeface="Lucida Sans"/>
              </a:rPr>
              <a:t>Has</a:t>
            </a:r>
            <a:r>
              <a:rPr sz="4000" spc="-2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3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4000" spc="-2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60" dirty="0">
                <a:solidFill>
                  <a:srgbClr val="FFFFFF"/>
                </a:solidFill>
                <a:latin typeface="Lucida Sans"/>
                <a:cs typeface="Lucida Sans"/>
              </a:rPr>
              <a:t>purpose</a:t>
            </a:r>
            <a:r>
              <a:rPr sz="4000" spc="-2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4000" spc="-2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90" dirty="0">
                <a:solidFill>
                  <a:srgbClr val="FFFFFF"/>
                </a:solidFill>
                <a:latin typeface="Lucida Sans"/>
                <a:cs typeface="Lucida Sans"/>
              </a:rPr>
              <a:t>effect</a:t>
            </a:r>
            <a:r>
              <a:rPr sz="40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9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40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10" dirty="0">
                <a:solidFill>
                  <a:srgbClr val="FFFFFF"/>
                </a:solidFill>
                <a:latin typeface="Lucida Sans"/>
                <a:cs typeface="Lucida Sans"/>
              </a:rPr>
              <a:t>creating</a:t>
            </a:r>
            <a:r>
              <a:rPr sz="40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50" dirty="0">
                <a:solidFill>
                  <a:srgbClr val="FFFFFF"/>
                </a:solidFill>
                <a:latin typeface="Lucida Sans"/>
                <a:cs typeface="Lucida Sans"/>
              </a:rPr>
              <a:t>a </a:t>
            </a:r>
            <a:r>
              <a:rPr sz="4000" spc="-100" dirty="0">
                <a:solidFill>
                  <a:srgbClr val="FFFFFF"/>
                </a:solidFill>
                <a:latin typeface="Lucida Sans"/>
                <a:cs typeface="Lucida Sans"/>
              </a:rPr>
              <a:t>hostile</a:t>
            </a:r>
            <a:r>
              <a:rPr sz="40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55" dirty="0">
                <a:solidFill>
                  <a:srgbClr val="FFFFFF"/>
                </a:solidFill>
                <a:latin typeface="Lucida Sans"/>
                <a:cs typeface="Lucida Sans"/>
              </a:rPr>
              <a:t>environment</a:t>
            </a:r>
            <a:r>
              <a:rPr sz="4000" spc="-25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4000" spc="-2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unreasonably </a:t>
            </a:r>
            <a:r>
              <a:rPr sz="4000" spc="-100" dirty="0">
                <a:solidFill>
                  <a:srgbClr val="FFFFFF"/>
                </a:solidFill>
                <a:latin typeface="Lucida Sans"/>
                <a:cs typeface="Lucida Sans"/>
              </a:rPr>
              <a:t>interfering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70" dirty="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dirty="0">
                <a:solidFill>
                  <a:srgbClr val="FFFFFF"/>
                </a:solidFill>
                <a:latin typeface="Lucida Sans"/>
                <a:cs typeface="Lucida Sans"/>
              </a:rPr>
              <a:t>an</a:t>
            </a:r>
            <a:r>
              <a:rPr sz="4000" spc="-2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50" dirty="0">
                <a:solidFill>
                  <a:srgbClr val="FFFFFF"/>
                </a:solidFill>
                <a:latin typeface="Lucida Sans"/>
                <a:cs typeface="Lucida Sans"/>
              </a:rPr>
              <a:t>individual’s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85" dirty="0">
                <a:solidFill>
                  <a:srgbClr val="FFFFFF"/>
                </a:solidFill>
                <a:latin typeface="Lucida Sans"/>
                <a:cs typeface="Lucida Sans"/>
              </a:rPr>
              <a:t>work</a:t>
            </a:r>
            <a:r>
              <a:rPr sz="4000" spc="-2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Lucida Sans"/>
                <a:cs typeface="Lucida Sans"/>
              </a:rPr>
              <a:t>or </a:t>
            </a:r>
            <a:r>
              <a:rPr sz="4000" spc="-85" dirty="0">
                <a:solidFill>
                  <a:srgbClr val="FFFFFF"/>
                </a:solidFill>
                <a:latin typeface="Lucida Sans"/>
                <a:cs typeface="Lucida Sans"/>
              </a:rPr>
              <a:t>academic</a:t>
            </a:r>
            <a:r>
              <a:rPr sz="4000" spc="-1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performance</a:t>
            </a:r>
            <a:endParaRPr sz="40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6744334" cy="10287000"/>
          </a:xfrm>
          <a:custGeom>
            <a:avLst/>
            <a:gdLst/>
            <a:ahLst/>
            <a:cxnLst/>
            <a:rect l="l" t="t" r="r" b="b"/>
            <a:pathLst>
              <a:path w="6744334" h="10287000">
                <a:moveTo>
                  <a:pt x="6743739" y="0"/>
                </a:moveTo>
                <a:lnTo>
                  <a:pt x="6743739" y="10286998"/>
                </a:lnTo>
                <a:lnTo>
                  <a:pt x="0" y="10286998"/>
                </a:lnTo>
                <a:lnTo>
                  <a:pt x="0" y="0"/>
                </a:lnTo>
                <a:lnTo>
                  <a:pt x="6743739" y="0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15594" y="270272"/>
            <a:ext cx="54140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85" dirty="0">
                <a:latin typeface="Trebuchet MS"/>
                <a:cs typeface="Trebuchet MS"/>
              </a:rPr>
              <a:t>Verbal</a:t>
            </a:r>
            <a:r>
              <a:rPr b="1" spc="204" dirty="0">
                <a:latin typeface="Trebuchet MS"/>
                <a:cs typeface="Trebuchet MS"/>
              </a:rPr>
              <a:t> </a:t>
            </a:r>
            <a:r>
              <a:rPr b="1" spc="140" dirty="0">
                <a:latin typeface="Trebuchet MS"/>
                <a:cs typeface="Trebuchet MS"/>
              </a:rPr>
              <a:t>harassment</a:t>
            </a:r>
            <a:r>
              <a:rPr b="1" spc="204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or</a:t>
            </a:r>
            <a:r>
              <a:rPr b="1" spc="204" dirty="0">
                <a:latin typeface="Trebuchet MS"/>
                <a:cs typeface="Trebuchet MS"/>
              </a:rPr>
              <a:t> </a:t>
            </a:r>
            <a:r>
              <a:rPr b="1" spc="125" dirty="0">
                <a:latin typeface="Trebuchet MS"/>
                <a:cs typeface="Trebuchet MS"/>
              </a:rPr>
              <a:t>abuse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15594" y="1851422"/>
            <a:ext cx="53193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50" dirty="0">
                <a:solidFill>
                  <a:srgbClr val="6D123F"/>
                </a:solidFill>
                <a:latin typeface="Trebuchet MS"/>
                <a:cs typeface="Trebuchet MS"/>
              </a:rPr>
              <a:t>Pressure</a:t>
            </a:r>
            <a:r>
              <a:rPr sz="3000" b="1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6D123F"/>
                </a:solidFill>
                <a:latin typeface="Trebuchet MS"/>
                <a:cs typeface="Trebuchet MS"/>
              </a:rPr>
              <a:t>for</a:t>
            </a:r>
            <a:r>
              <a:rPr sz="3000" b="1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114" dirty="0">
                <a:solidFill>
                  <a:srgbClr val="6D123F"/>
                </a:solidFill>
                <a:latin typeface="Trebuchet MS"/>
                <a:cs typeface="Trebuchet MS"/>
              </a:rPr>
              <a:t>sexual</a:t>
            </a:r>
            <a:r>
              <a:rPr sz="3000" b="1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55" dirty="0">
                <a:solidFill>
                  <a:srgbClr val="6D123F"/>
                </a:solidFill>
                <a:latin typeface="Trebuchet MS"/>
                <a:cs typeface="Trebuchet MS"/>
              </a:rPr>
              <a:t>activity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5594" y="3432572"/>
            <a:ext cx="40112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85" dirty="0">
                <a:solidFill>
                  <a:srgbClr val="6D123F"/>
                </a:solidFill>
                <a:latin typeface="Trebuchet MS"/>
                <a:cs typeface="Trebuchet MS"/>
              </a:rPr>
              <a:t>Unwelcome</a:t>
            </a:r>
            <a:r>
              <a:rPr sz="3000" b="1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95" dirty="0">
                <a:solidFill>
                  <a:srgbClr val="6D123F"/>
                </a:solidFill>
                <a:latin typeface="Trebuchet MS"/>
                <a:cs typeface="Trebuchet MS"/>
              </a:rPr>
              <a:t>touching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15594" y="5013722"/>
            <a:ext cx="8921750" cy="5226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50" dirty="0">
                <a:solidFill>
                  <a:srgbClr val="6D123F"/>
                </a:solidFill>
                <a:latin typeface="Trebuchet MS"/>
                <a:cs typeface="Trebuchet MS"/>
              </a:rPr>
              <a:t>Quid</a:t>
            </a:r>
            <a:r>
              <a:rPr sz="3000" b="1" spc="229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6D123F"/>
                </a:solidFill>
                <a:latin typeface="Trebuchet MS"/>
                <a:cs typeface="Trebuchet MS"/>
              </a:rPr>
              <a:t>pro</a:t>
            </a:r>
            <a:r>
              <a:rPr sz="3000" b="1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55" dirty="0">
                <a:solidFill>
                  <a:srgbClr val="6D123F"/>
                </a:solidFill>
                <a:latin typeface="Trebuchet MS"/>
                <a:cs typeface="Trebuchet MS"/>
              </a:rPr>
              <a:t>quo</a:t>
            </a:r>
            <a:r>
              <a:rPr sz="3000" b="1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85" dirty="0">
                <a:solidFill>
                  <a:srgbClr val="6D123F"/>
                </a:solidFill>
                <a:latin typeface="Trebuchet MS"/>
                <a:cs typeface="Trebuchet MS"/>
              </a:rPr>
              <a:t>(favor</a:t>
            </a:r>
            <a:r>
              <a:rPr sz="3000" b="1" spc="229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6D123F"/>
                </a:solidFill>
                <a:latin typeface="Trebuchet MS"/>
                <a:cs typeface="Trebuchet MS"/>
              </a:rPr>
              <a:t>for</a:t>
            </a:r>
            <a:r>
              <a:rPr sz="3000" b="1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3000" b="1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75" dirty="0">
                <a:solidFill>
                  <a:srgbClr val="6D123F"/>
                </a:solidFill>
                <a:latin typeface="Trebuchet MS"/>
                <a:cs typeface="Trebuchet MS"/>
              </a:rPr>
              <a:t>favor)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500">
              <a:latin typeface="Trebuchet MS"/>
              <a:cs typeface="Trebuchet MS"/>
            </a:endParaRPr>
          </a:p>
          <a:p>
            <a:pPr marL="12700" marR="5080">
              <a:lnSpc>
                <a:spcPct val="172900"/>
              </a:lnSpc>
              <a:spcBef>
                <a:spcPts val="2160"/>
              </a:spcBef>
            </a:pPr>
            <a:r>
              <a:rPr sz="3000" b="1" spc="145" dirty="0">
                <a:solidFill>
                  <a:srgbClr val="6D123F"/>
                </a:solidFill>
                <a:latin typeface="Trebuchet MS"/>
                <a:cs typeface="Trebuchet MS"/>
              </a:rPr>
              <a:t>Displaying</a:t>
            </a:r>
            <a:r>
              <a:rPr sz="3000" b="1" spc="21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3000" b="1" spc="21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145" dirty="0">
                <a:solidFill>
                  <a:srgbClr val="6D123F"/>
                </a:solidFill>
                <a:latin typeface="Trebuchet MS"/>
                <a:cs typeface="Trebuchet MS"/>
              </a:rPr>
              <a:t>sending</a:t>
            </a:r>
            <a:r>
              <a:rPr sz="3000" b="1" spc="21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55" dirty="0">
                <a:solidFill>
                  <a:srgbClr val="6D123F"/>
                </a:solidFill>
                <a:latin typeface="Trebuchet MS"/>
                <a:cs typeface="Trebuchet MS"/>
              </a:rPr>
              <a:t>explicit</a:t>
            </a:r>
            <a:r>
              <a:rPr sz="3000" b="1" spc="21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185" dirty="0">
                <a:solidFill>
                  <a:srgbClr val="6D123F"/>
                </a:solidFill>
                <a:latin typeface="Trebuchet MS"/>
                <a:cs typeface="Trebuchet MS"/>
              </a:rPr>
              <a:t>images</a:t>
            </a:r>
            <a:r>
              <a:rPr sz="3000" b="1" spc="21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3000" b="1" spc="21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155" dirty="0">
                <a:solidFill>
                  <a:srgbClr val="6D123F"/>
                </a:solidFill>
                <a:latin typeface="Trebuchet MS"/>
                <a:cs typeface="Trebuchet MS"/>
              </a:rPr>
              <a:t>using </a:t>
            </a:r>
            <a:r>
              <a:rPr sz="3000" b="1" spc="55" dirty="0">
                <a:solidFill>
                  <a:srgbClr val="6D123F"/>
                </a:solidFill>
                <a:latin typeface="Trebuchet MS"/>
                <a:cs typeface="Trebuchet MS"/>
              </a:rPr>
              <a:t>explicit</a:t>
            </a:r>
            <a:r>
              <a:rPr sz="3000" b="1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140" dirty="0">
                <a:solidFill>
                  <a:srgbClr val="6D123F"/>
                </a:solidFill>
                <a:latin typeface="Trebuchet MS"/>
                <a:cs typeface="Trebuchet MS"/>
              </a:rPr>
              <a:t>language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500">
              <a:latin typeface="Trebuchet MS"/>
              <a:cs typeface="Trebuchet MS"/>
            </a:endParaRPr>
          </a:p>
          <a:p>
            <a:pPr marL="12700" marR="502284">
              <a:lnSpc>
                <a:spcPct val="172900"/>
              </a:lnSpc>
              <a:spcBef>
                <a:spcPts val="2160"/>
              </a:spcBef>
            </a:pPr>
            <a:r>
              <a:rPr sz="3000" b="1" spc="90" dirty="0">
                <a:solidFill>
                  <a:srgbClr val="6D123F"/>
                </a:solidFill>
                <a:latin typeface="Trebuchet MS"/>
                <a:cs typeface="Trebuchet MS"/>
              </a:rPr>
              <a:t>Threatening</a:t>
            </a:r>
            <a:r>
              <a:rPr sz="3000" b="1" spc="20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3000" b="1" spc="20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100" dirty="0">
                <a:solidFill>
                  <a:srgbClr val="6D123F"/>
                </a:solidFill>
                <a:latin typeface="Trebuchet MS"/>
                <a:cs typeface="Trebuchet MS"/>
              </a:rPr>
              <a:t>commit</a:t>
            </a:r>
            <a:r>
              <a:rPr sz="3000" b="1" spc="20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3000" b="1" spc="20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80" dirty="0">
                <a:solidFill>
                  <a:srgbClr val="6D123F"/>
                </a:solidFill>
                <a:latin typeface="Trebuchet MS"/>
                <a:cs typeface="Trebuchet MS"/>
              </a:rPr>
              <a:t>violation</a:t>
            </a:r>
            <a:r>
              <a:rPr sz="3000" b="1" spc="20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55" dirty="0">
                <a:solidFill>
                  <a:srgbClr val="6D123F"/>
                </a:solidFill>
                <a:latin typeface="Trebuchet MS"/>
                <a:cs typeface="Trebuchet MS"/>
              </a:rPr>
              <a:t>of</a:t>
            </a:r>
            <a:r>
              <a:rPr sz="3000" b="1" spc="21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000" b="1" spc="105" dirty="0">
                <a:solidFill>
                  <a:srgbClr val="6D123F"/>
                </a:solidFill>
                <a:latin typeface="Trebuchet MS"/>
                <a:cs typeface="Trebuchet MS"/>
              </a:rPr>
              <a:t>sexual </a:t>
            </a:r>
            <a:r>
              <a:rPr sz="3000" b="1" spc="120" dirty="0">
                <a:solidFill>
                  <a:srgbClr val="6D123F"/>
                </a:solidFill>
                <a:latin typeface="Trebuchet MS"/>
                <a:cs typeface="Trebuchet MS"/>
              </a:rPr>
              <a:t>misconduct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80529" y="315975"/>
            <a:ext cx="561340" cy="520065"/>
          </a:xfrm>
          <a:custGeom>
            <a:avLst/>
            <a:gdLst/>
            <a:ahLst/>
            <a:cxnLst/>
            <a:rect l="l" t="t" r="r" b="b"/>
            <a:pathLst>
              <a:path w="561340" h="520065">
                <a:moveTo>
                  <a:pt x="184202" y="519932"/>
                </a:moveTo>
                <a:lnTo>
                  <a:pt x="176336" y="514524"/>
                </a:lnTo>
                <a:lnTo>
                  <a:pt x="164193" y="500273"/>
                </a:lnTo>
                <a:lnTo>
                  <a:pt x="139910" y="471574"/>
                </a:lnTo>
                <a:lnTo>
                  <a:pt x="73998" y="393493"/>
                </a:lnTo>
                <a:lnTo>
                  <a:pt x="47475" y="362346"/>
                </a:lnTo>
                <a:lnTo>
                  <a:pt x="25711" y="337038"/>
                </a:lnTo>
                <a:lnTo>
                  <a:pt x="10153" y="318683"/>
                </a:lnTo>
                <a:lnTo>
                  <a:pt x="2250" y="308399"/>
                </a:lnTo>
                <a:lnTo>
                  <a:pt x="0" y="297653"/>
                </a:lnTo>
                <a:lnTo>
                  <a:pt x="9185" y="295112"/>
                </a:lnTo>
                <a:lnTo>
                  <a:pt x="25639" y="299467"/>
                </a:lnTo>
                <a:lnTo>
                  <a:pt x="45195" y="309409"/>
                </a:lnTo>
                <a:lnTo>
                  <a:pt x="71021" y="326920"/>
                </a:lnTo>
                <a:lnTo>
                  <a:pt x="107003" y="351486"/>
                </a:lnTo>
                <a:lnTo>
                  <a:pt x="141834" y="372924"/>
                </a:lnTo>
                <a:lnTo>
                  <a:pt x="203103" y="340401"/>
                </a:lnTo>
                <a:lnTo>
                  <a:pt x="233395" y="299737"/>
                </a:lnTo>
                <a:lnTo>
                  <a:pt x="268365" y="252390"/>
                </a:lnTo>
                <a:lnTo>
                  <a:pt x="306100" y="203518"/>
                </a:lnTo>
                <a:lnTo>
                  <a:pt x="344683" y="158279"/>
                </a:lnTo>
                <a:lnTo>
                  <a:pt x="392420" y="111388"/>
                </a:lnTo>
                <a:lnTo>
                  <a:pt x="444825" y="67198"/>
                </a:lnTo>
                <a:lnTo>
                  <a:pt x="494325" y="30626"/>
                </a:lnTo>
                <a:lnTo>
                  <a:pt x="533343" y="6587"/>
                </a:lnTo>
                <a:lnTo>
                  <a:pt x="554306" y="0"/>
                </a:lnTo>
                <a:lnTo>
                  <a:pt x="561290" y="5900"/>
                </a:lnTo>
                <a:lnTo>
                  <a:pt x="559599" y="14160"/>
                </a:lnTo>
                <a:lnTo>
                  <a:pt x="550557" y="24781"/>
                </a:lnTo>
                <a:lnTo>
                  <a:pt x="535486" y="37762"/>
                </a:lnTo>
                <a:lnTo>
                  <a:pt x="517951" y="53599"/>
                </a:lnTo>
                <a:lnTo>
                  <a:pt x="490876" y="80538"/>
                </a:lnTo>
                <a:lnTo>
                  <a:pt x="457265" y="116043"/>
                </a:lnTo>
                <a:lnTo>
                  <a:pt x="420126" y="157580"/>
                </a:lnTo>
                <a:lnTo>
                  <a:pt x="382464" y="202614"/>
                </a:lnTo>
                <a:lnTo>
                  <a:pt x="347285" y="248608"/>
                </a:lnTo>
                <a:lnTo>
                  <a:pt x="310085" y="303909"/>
                </a:lnTo>
                <a:lnTo>
                  <a:pt x="277692" y="358274"/>
                </a:lnTo>
                <a:lnTo>
                  <a:pt x="250351" y="408678"/>
                </a:lnTo>
                <a:lnTo>
                  <a:pt x="228310" y="452090"/>
                </a:lnTo>
                <a:lnTo>
                  <a:pt x="211815" y="485484"/>
                </a:lnTo>
                <a:lnTo>
                  <a:pt x="200887" y="505691"/>
                </a:lnTo>
                <a:lnTo>
                  <a:pt x="192034" y="517081"/>
                </a:lnTo>
                <a:lnTo>
                  <a:pt x="184202" y="519932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9154" y="3072105"/>
            <a:ext cx="528320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6725">
              <a:lnSpc>
                <a:spcPct val="100000"/>
              </a:lnSpc>
              <a:spcBef>
                <a:spcPts val="100"/>
              </a:spcBef>
            </a:pPr>
            <a:r>
              <a:rPr sz="6000" b="1" spc="225" dirty="0">
                <a:solidFill>
                  <a:srgbClr val="FFFFFF"/>
                </a:solidFill>
                <a:latin typeface="Arial Narrow"/>
                <a:cs typeface="Arial Narrow"/>
              </a:rPr>
              <a:t>EXAMPLES</a:t>
            </a:r>
            <a:r>
              <a:rPr sz="6000" b="1" spc="6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6000" b="1" spc="-25" dirty="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sz="6000" b="1" spc="130" dirty="0">
                <a:solidFill>
                  <a:srgbClr val="FFFFFF"/>
                </a:solidFill>
                <a:latin typeface="Arial Narrow"/>
                <a:cs typeface="Arial Narrow"/>
              </a:rPr>
              <a:t>SEXUAL</a:t>
            </a:r>
            <a:endParaRPr sz="6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6000" b="1" spc="254" dirty="0">
                <a:solidFill>
                  <a:srgbClr val="FFFFFF"/>
                </a:solidFill>
                <a:latin typeface="Arial Narrow"/>
                <a:cs typeface="Arial Narrow"/>
              </a:rPr>
              <a:t>HARRASSMENT</a:t>
            </a:r>
            <a:endParaRPr sz="60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903" y="9850061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80529" y="1763757"/>
            <a:ext cx="561340" cy="520065"/>
          </a:xfrm>
          <a:custGeom>
            <a:avLst/>
            <a:gdLst/>
            <a:ahLst/>
            <a:cxnLst/>
            <a:rect l="l" t="t" r="r" b="b"/>
            <a:pathLst>
              <a:path w="561340" h="520064">
                <a:moveTo>
                  <a:pt x="184202" y="519932"/>
                </a:moveTo>
                <a:lnTo>
                  <a:pt x="176336" y="514524"/>
                </a:lnTo>
                <a:lnTo>
                  <a:pt x="164193" y="500273"/>
                </a:lnTo>
                <a:lnTo>
                  <a:pt x="139910" y="471574"/>
                </a:lnTo>
                <a:lnTo>
                  <a:pt x="73998" y="393493"/>
                </a:lnTo>
                <a:lnTo>
                  <a:pt x="47475" y="362346"/>
                </a:lnTo>
                <a:lnTo>
                  <a:pt x="25711" y="337038"/>
                </a:lnTo>
                <a:lnTo>
                  <a:pt x="10153" y="318683"/>
                </a:lnTo>
                <a:lnTo>
                  <a:pt x="2250" y="308399"/>
                </a:lnTo>
                <a:lnTo>
                  <a:pt x="0" y="297653"/>
                </a:lnTo>
                <a:lnTo>
                  <a:pt x="9185" y="295112"/>
                </a:lnTo>
                <a:lnTo>
                  <a:pt x="25639" y="299467"/>
                </a:lnTo>
                <a:lnTo>
                  <a:pt x="45195" y="309409"/>
                </a:lnTo>
                <a:lnTo>
                  <a:pt x="71021" y="326920"/>
                </a:lnTo>
                <a:lnTo>
                  <a:pt x="107003" y="351486"/>
                </a:lnTo>
                <a:lnTo>
                  <a:pt x="141834" y="372924"/>
                </a:lnTo>
                <a:lnTo>
                  <a:pt x="203103" y="340401"/>
                </a:lnTo>
                <a:lnTo>
                  <a:pt x="233395" y="299737"/>
                </a:lnTo>
                <a:lnTo>
                  <a:pt x="268365" y="252390"/>
                </a:lnTo>
                <a:lnTo>
                  <a:pt x="306100" y="203518"/>
                </a:lnTo>
                <a:lnTo>
                  <a:pt x="344683" y="158279"/>
                </a:lnTo>
                <a:lnTo>
                  <a:pt x="392420" y="111388"/>
                </a:lnTo>
                <a:lnTo>
                  <a:pt x="444825" y="67198"/>
                </a:lnTo>
                <a:lnTo>
                  <a:pt x="494325" y="30626"/>
                </a:lnTo>
                <a:lnTo>
                  <a:pt x="533343" y="6587"/>
                </a:lnTo>
                <a:lnTo>
                  <a:pt x="554306" y="0"/>
                </a:lnTo>
                <a:lnTo>
                  <a:pt x="561290" y="5900"/>
                </a:lnTo>
                <a:lnTo>
                  <a:pt x="559599" y="14160"/>
                </a:lnTo>
                <a:lnTo>
                  <a:pt x="550557" y="24781"/>
                </a:lnTo>
                <a:lnTo>
                  <a:pt x="535486" y="37762"/>
                </a:lnTo>
                <a:lnTo>
                  <a:pt x="517951" y="53599"/>
                </a:lnTo>
                <a:lnTo>
                  <a:pt x="490876" y="80538"/>
                </a:lnTo>
                <a:lnTo>
                  <a:pt x="457265" y="116043"/>
                </a:lnTo>
                <a:lnTo>
                  <a:pt x="420126" y="157580"/>
                </a:lnTo>
                <a:lnTo>
                  <a:pt x="382464" y="202614"/>
                </a:lnTo>
                <a:lnTo>
                  <a:pt x="347285" y="248608"/>
                </a:lnTo>
                <a:lnTo>
                  <a:pt x="310085" y="303909"/>
                </a:lnTo>
                <a:lnTo>
                  <a:pt x="277692" y="358274"/>
                </a:lnTo>
                <a:lnTo>
                  <a:pt x="250351" y="408678"/>
                </a:lnTo>
                <a:lnTo>
                  <a:pt x="228310" y="452090"/>
                </a:lnTo>
                <a:lnTo>
                  <a:pt x="211815" y="485484"/>
                </a:lnTo>
                <a:lnTo>
                  <a:pt x="200887" y="505691"/>
                </a:lnTo>
                <a:lnTo>
                  <a:pt x="192034" y="517081"/>
                </a:lnTo>
                <a:lnTo>
                  <a:pt x="184202" y="519932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80529" y="5149832"/>
            <a:ext cx="561340" cy="520065"/>
          </a:xfrm>
          <a:custGeom>
            <a:avLst/>
            <a:gdLst/>
            <a:ahLst/>
            <a:cxnLst/>
            <a:rect l="l" t="t" r="r" b="b"/>
            <a:pathLst>
              <a:path w="561340" h="520064">
                <a:moveTo>
                  <a:pt x="184202" y="519932"/>
                </a:moveTo>
                <a:lnTo>
                  <a:pt x="176336" y="514524"/>
                </a:lnTo>
                <a:lnTo>
                  <a:pt x="164193" y="500273"/>
                </a:lnTo>
                <a:lnTo>
                  <a:pt x="139910" y="471574"/>
                </a:lnTo>
                <a:lnTo>
                  <a:pt x="73998" y="393493"/>
                </a:lnTo>
                <a:lnTo>
                  <a:pt x="47475" y="362346"/>
                </a:lnTo>
                <a:lnTo>
                  <a:pt x="25711" y="337038"/>
                </a:lnTo>
                <a:lnTo>
                  <a:pt x="10153" y="318683"/>
                </a:lnTo>
                <a:lnTo>
                  <a:pt x="2250" y="308399"/>
                </a:lnTo>
                <a:lnTo>
                  <a:pt x="0" y="297653"/>
                </a:lnTo>
                <a:lnTo>
                  <a:pt x="9185" y="295112"/>
                </a:lnTo>
                <a:lnTo>
                  <a:pt x="25639" y="299467"/>
                </a:lnTo>
                <a:lnTo>
                  <a:pt x="45195" y="309409"/>
                </a:lnTo>
                <a:lnTo>
                  <a:pt x="71021" y="326920"/>
                </a:lnTo>
                <a:lnTo>
                  <a:pt x="107003" y="351486"/>
                </a:lnTo>
                <a:lnTo>
                  <a:pt x="141834" y="372924"/>
                </a:lnTo>
                <a:lnTo>
                  <a:pt x="203103" y="340401"/>
                </a:lnTo>
                <a:lnTo>
                  <a:pt x="233395" y="299737"/>
                </a:lnTo>
                <a:lnTo>
                  <a:pt x="268365" y="252390"/>
                </a:lnTo>
                <a:lnTo>
                  <a:pt x="306100" y="203518"/>
                </a:lnTo>
                <a:lnTo>
                  <a:pt x="344683" y="158279"/>
                </a:lnTo>
                <a:lnTo>
                  <a:pt x="392420" y="111388"/>
                </a:lnTo>
                <a:lnTo>
                  <a:pt x="444825" y="67198"/>
                </a:lnTo>
                <a:lnTo>
                  <a:pt x="494325" y="30626"/>
                </a:lnTo>
                <a:lnTo>
                  <a:pt x="533343" y="6587"/>
                </a:lnTo>
                <a:lnTo>
                  <a:pt x="554306" y="0"/>
                </a:lnTo>
                <a:lnTo>
                  <a:pt x="561290" y="5900"/>
                </a:lnTo>
                <a:lnTo>
                  <a:pt x="559599" y="14160"/>
                </a:lnTo>
                <a:lnTo>
                  <a:pt x="550557" y="24781"/>
                </a:lnTo>
                <a:lnTo>
                  <a:pt x="535486" y="37762"/>
                </a:lnTo>
                <a:lnTo>
                  <a:pt x="517951" y="53599"/>
                </a:lnTo>
                <a:lnTo>
                  <a:pt x="490876" y="80538"/>
                </a:lnTo>
                <a:lnTo>
                  <a:pt x="457265" y="116043"/>
                </a:lnTo>
                <a:lnTo>
                  <a:pt x="420126" y="157580"/>
                </a:lnTo>
                <a:lnTo>
                  <a:pt x="382464" y="202614"/>
                </a:lnTo>
                <a:lnTo>
                  <a:pt x="347285" y="248608"/>
                </a:lnTo>
                <a:lnTo>
                  <a:pt x="310085" y="303909"/>
                </a:lnTo>
                <a:lnTo>
                  <a:pt x="277692" y="358274"/>
                </a:lnTo>
                <a:lnTo>
                  <a:pt x="250351" y="408678"/>
                </a:lnTo>
                <a:lnTo>
                  <a:pt x="228310" y="452090"/>
                </a:lnTo>
                <a:lnTo>
                  <a:pt x="211815" y="485484"/>
                </a:lnTo>
                <a:lnTo>
                  <a:pt x="200887" y="505691"/>
                </a:lnTo>
                <a:lnTo>
                  <a:pt x="192034" y="517081"/>
                </a:lnTo>
                <a:lnTo>
                  <a:pt x="184202" y="519932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0529" y="3523315"/>
            <a:ext cx="561340" cy="520065"/>
          </a:xfrm>
          <a:custGeom>
            <a:avLst/>
            <a:gdLst/>
            <a:ahLst/>
            <a:cxnLst/>
            <a:rect l="l" t="t" r="r" b="b"/>
            <a:pathLst>
              <a:path w="561340" h="520064">
                <a:moveTo>
                  <a:pt x="184202" y="519932"/>
                </a:moveTo>
                <a:lnTo>
                  <a:pt x="176336" y="514524"/>
                </a:lnTo>
                <a:lnTo>
                  <a:pt x="164193" y="500273"/>
                </a:lnTo>
                <a:lnTo>
                  <a:pt x="139910" y="471574"/>
                </a:lnTo>
                <a:lnTo>
                  <a:pt x="73998" y="393493"/>
                </a:lnTo>
                <a:lnTo>
                  <a:pt x="47475" y="362346"/>
                </a:lnTo>
                <a:lnTo>
                  <a:pt x="25711" y="337038"/>
                </a:lnTo>
                <a:lnTo>
                  <a:pt x="10153" y="318683"/>
                </a:lnTo>
                <a:lnTo>
                  <a:pt x="2250" y="308399"/>
                </a:lnTo>
                <a:lnTo>
                  <a:pt x="0" y="297653"/>
                </a:lnTo>
                <a:lnTo>
                  <a:pt x="9185" y="295112"/>
                </a:lnTo>
                <a:lnTo>
                  <a:pt x="25639" y="299467"/>
                </a:lnTo>
                <a:lnTo>
                  <a:pt x="45195" y="309409"/>
                </a:lnTo>
                <a:lnTo>
                  <a:pt x="71021" y="326920"/>
                </a:lnTo>
                <a:lnTo>
                  <a:pt x="107003" y="351486"/>
                </a:lnTo>
                <a:lnTo>
                  <a:pt x="141834" y="372924"/>
                </a:lnTo>
                <a:lnTo>
                  <a:pt x="203103" y="340401"/>
                </a:lnTo>
                <a:lnTo>
                  <a:pt x="233395" y="299737"/>
                </a:lnTo>
                <a:lnTo>
                  <a:pt x="268365" y="252390"/>
                </a:lnTo>
                <a:lnTo>
                  <a:pt x="306100" y="203518"/>
                </a:lnTo>
                <a:lnTo>
                  <a:pt x="344683" y="158279"/>
                </a:lnTo>
                <a:lnTo>
                  <a:pt x="392420" y="111388"/>
                </a:lnTo>
                <a:lnTo>
                  <a:pt x="444825" y="67198"/>
                </a:lnTo>
                <a:lnTo>
                  <a:pt x="494325" y="30626"/>
                </a:lnTo>
                <a:lnTo>
                  <a:pt x="533343" y="6587"/>
                </a:lnTo>
                <a:lnTo>
                  <a:pt x="554306" y="0"/>
                </a:lnTo>
                <a:lnTo>
                  <a:pt x="561290" y="5900"/>
                </a:lnTo>
                <a:lnTo>
                  <a:pt x="559599" y="14160"/>
                </a:lnTo>
                <a:lnTo>
                  <a:pt x="550557" y="24781"/>
                </a:lnTo>
                <a:lnTo>
                  <a:pt x="535486" y="37762"/>
                </a:lnTo>
                <a:lnTo>
                  <a:pt x="517951" y="53599"/>
                </a:lnTo>
                <a:lnTo>
                  <a:pt x="490876" y="80538"/>
                </a:lnTo>
                <a:lnTo>
                  <a:pt x="457265" y="116043"/>
                </a:lnTo>
                <a:lnTo>
                  <a:pt x="420126" y="157580"/>
                </a:lnTo>
                <a:lnTo>
                  <a:pt x="382464" y="202614"/>
                </a:lnTo>
                <a:lnTo>
                  <a:pt x="347285" y="248608"/>
                </a:lnTo>
                <a:lnTo>
                  <a:pt x="310085" y="303909"/>
                </a:lnTo>
                <a:lnTo>
                  <a:pt x="277692" y="358274"/>
                </a:lnTo>
                <a:lnTo>
                  <a:pt x="250351" y="408678"/>
                </a:lnTo>
                <a:lnTo>
                  <a:pt x="228310" y="452090"/>
                </a:lnTo>
                <a:lnTo>
                  <a:pt x="211815" y="485484"/>
                </a:lnTo>
                <a:lnTo>
                  <a:pt x="200887" y="505691"/>
                </a:lnTo>
                <a:lnTo>
                  <a:pt x="192034" y="517081"/>
                </a:lnTo>
                <a:lnTo>
                  <a:pt x="184202" y="519932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80529" y="6561389"/>
            <a:ext cx="561340" cy="520065"/>
          </a:xfrm>
          <a:custGeom>
            <a:avLst/>
            <a:gdLst/>
            <a:ahLst/>
            <a:cxnLst/>
            <a:rect l="l" t="t" r="r" b="b"/>
            <a:pathLst>
              <a:path w="561340" h="520065">
                <a:moveTo>
                  <a:pt x="184202" y="519932"/>
                </a:moveTo>
                <a:lnTo>
                  <a:pt x="176336" y="514524"/>
                </a:lnTo>
                <a:lnTo>
                  <a:pt x="164193" y="500273"/>
                </a:lnTo>
                <a:lnTo>
                  <a:pt x="139910" y="471574"/>
                </a:lnTo>
                <a:lnTo>
                  <a:pt x="73998" y="393493"/>
                </a:lnTo>
                <a:lnTo>
                  <a:pt x="47475" y="362346"/>
                </a:lnTo>
                <a:lnTo>
                  <a:pt x="25711" y="337038"/>
                </a:lnTo>
                <a:lnTo>
                  <a:pt x="10153" y="318683"/>
                </a:lnTo>
                <a:lnTo>
                  <a:pt x="2250" y="308399"/>
                </a:lnTo>
                <a:lnTo>
                  <a:pt x="0" y="297653"/>
                </a:lnTo>
                <a:lnTo>
                  <a:pt x="9185" y="295112"/>
                </a:lnTo>
                <a:lnTo>
                  <a:pt x="25639" y="299467"/>
                </a:lnTo>
                <a:lnTo>
                  <a:pt x="45195" y="309409"/>
                </a:lnTo>
                <a:lnTo>
                  <a:pt x="71021" y="326920"/>
                </a:lnTo>
                <a:lnTo>
                  <a:pt x="107003" y="351486"/>
                </a:lnTo>
                <a:lnTo>
                  <a:pt x="141834" y="372924"/>
                </a:lnTo>
                <a:lnTo>
                  <a:pt x="203103" y="340401"/>
                </a:lnTo>
                <a:lnTo>
                  <a:pt x="233395" y="299737"/>
                </a:lnTo>
                <a:lnTo>
                  <a:pt x="268365" y="252390"/>
                </a:lnTo>
                <a:lnTo>
                  <a:pt x="306100" y="203518"/>
                </a:lnTo>
                <a:lnTo>
                  <a:pt x="344683" y="158279"/>
                </a:lnTo>
                <a:lnTo>
                  <a:pt x="392420" y="111388"/>
                </a:lnTo>
                <a:lnTo>
                  <a:pt x="444825" y="67198"/>
                </a:lnTo>
                <a:lnTo>
                  <a:pt x="494325" y="30626"/>
                </a:lnTo>
                <a:lnTo>
                  <a:pt x="533343" y="6587"/>
                </a:lnTo>
                <a:lnTo>
                  <a:pt x="554306" y="0"/>
                </a:lnTo>
                <a:lnTo>
                  <a:pt x="561290" y="5900"/>
                </a:lnTo>
                <a:lnTo>
                  <a:pt x="559599" y="14160"/>
                </a:lnTo>
                <a:lnTo>
                  <a:pt x="550557" y="24781"/>
                </a:lnTo>
                <a:lnTo>
                  <a:pt x="535486" y="37762"/>
                </a:lnTo>
                <a:lnTo>
                  <a:pt x="517951" y="53599"/>
                </a:lnTo>
                <a:lnTo>
                  <a:pt x="490876" y="80538"/>
                </a:lnTo>
                <a:lnTo>
                  <a:pt x="457265" y="116043"/>
                </a:lnTo>
                <a:lnTo>
                  <a:pt x="420126" y="157580"/>
                </a:lnTo>
                <a:lnTo>
                  <a:pt x="382464" y="202614"/>
                </a:lnTo>
                <a:lnTo>
                  <a:pt x="347285" y="248608"/>
                </a:lnTo>
                <a:lnTo>
                  <a:pt x="310085" y="303909"/>
                </a:lnTo>
                <a:lnTo>
                  <a:pt x="277692" y="358274"/>
                </a:lnTo>
                <a:lnTo>
                  <a:pt x="250351" y="408678"/>
                </a:lnTo>
                <a:lnTo>
                  <a:pt x="228310" y="452090"/>
                </a:lnTo>
                <a:lnTo>
                  <a:pt x="211815" y="485484"/>
                </a:lnTo>
                <a:lnTo>
                  <a:pt x="200887" y="505691"/>
                </a:lnTo>
                <a:lnTo>
                  <a:pt x="192034" y="517081"/>
                </a:lnTo>
                <a:lnTo>
                  <a:pt x="184202" y="519932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80529" y="8996920"/>
            <a:ext cx="561340" cy="520065"/>
          </a:xfrm>
          <a:custGeom>
            <a:avLst/>
            <a:gdLst/>
            <a:ahLst/>
            <a:cxnLst/>
            <a:rect l="l" t="t" r="r" b="b"/>
            <a:pathLst>
              <a:path w="561340" h="520065">
                <a:moveTo>
                  <a:pt x="184202" y="519932"/>
                </a:moveTo>
                <a:lnTo>
                  <a:pt x="176336" y="514524"/>
                </a:lnTo>
                <a:lnTo>
                  <a:pt x="164193" y="500273"/>
                </a:lnTo>
                <a:lnTo>
                  <a:pt x="139910" y="471574"/>
                </a:lnTo>
                <a:lnTo>
                  <a:pt x="73998" y="393493"/>
                </a:lnTo>
                <a:lnTo>
                  <a:pt x="47475" y="362346"/>
                </a:lnTo>
                <a:lnTo>
                  <a:pt x="25711" y="337038"/>
                </a:lnTo>
                <a:lnTo>
                  <a:pt x="10153" y="318683"/>
                </a:lnTo>
                <a:lnTo>
                  <a:pt x="2250" y="308399"/>
                </a:lnTo>
                <a:lnTo>
                  <a:pt x="0" y="297653"/>
                </a:lnTo>
                <a:lnTo>
                  <a:pt x="9185" y="295112"/>
                </a:lnTo>
                <a:lnTo>
                  <a:pt x="25639" y="299467"/>
                </a:lnTo>
                <a:lnTo>
                  <a:pt x="45195" y="309409"/>
                </a:lnTo>
                <a:lnTo>
                  <a:pt x="71021" y="326920"/>
                </a:lnTo>
                <a:lnTo>
                  <a:pt x="107003" y="351486"/>
                </a:lnTo>
                <a:lnTo>
                  <a:pt x="141834" y="372924"/>
                </a:lnTo>
                <a:lnTo>
                  <a:pt x="203103" y="340401"/>
                </a:lnTo>
                <a:lnTo>
                  <a:pt x="233395" y="299737"/>
                </a:lnTo>
                <a:lnTo>
                  <a:pt x="268365" y="252390"/>
                </a:lnTo>
                <a:lnTo>
                  <a:pt x="306100" y="203518"/>
                </a:lnTo>
                <a:lnTo>
                  <a:pt x="344683" y="158279"/>
                </a:lnTo>
                <a:lnTo>
                  <a:pt x="392420" y="111388"/>
                </a:lnTo>
                <a:lnTo>
                  <a:pt x="444825" y="67198"/>
                </a:lnTo>
                <a:lnTo>
                  <a:pt x="494325" y="30626"/>
                </a:lnTo>
                <a:lnTo>
                  <a:pt x="533343" y="6587"/>
                </a:lnTo>
                <a:lnTo>
                  <a:pt x="554306" y="0"/>
                </a:lnTo>
                <a:lnTo>
                  <a:pt x="561290" y="5900"/>
                </a:lnTo>
                <a:lnTo>
                  <a:pt x="559599" y="14160"/>
                </a:lnTo>
                <a:lnTo>
                  <a:pt x="550557" y="24781"/>
                </a:lnTo>
                <a:lnTo>
                  <a:pt x="535486" y="37762"/>
                </a:lnTo>
                <a:lnTo>
                  <a:pt x="517951" y="53599"/>
                </a:lnTo>
                <a:lnTo>
                  <a:pt x="490876" y="80538"/>
                </a:lnTo>
                <a:lnTo>
                  <a:pt x="457265" y="116043"/>
                </a:lnTo>
                <a:lnTo>
                  <a:pt x="420126" y="157580"/>
                </a:lnTo>
                <a:lnTo>
                  <a:pt x="382464" y="202614"/>
                </a:lnTo>
                <a:lnTo>
                  <a:pt x="347285" y="248608"/>
                </a:lnTo>
                <a:lnTo>
                  <a:pt x="310085" y="303909"/>
                </a:lnTo>
                <a:lnTo>
                  <a:pt x="277692" y="358274"/>
                </a:lnTo>
                <a:lnTo>
                  <a:pt x="250351" y="408678"/>
                </a:lnTo>
                <a:lnTo>
                  <a:pt x="228310" y="452090"/>
                </a:lnTo>
                <a:lnTo>
                  <a:pt x="211815" y="485484"/>
                </a:lnTo>
                <a:lnTo>
                  <a:pt x="200887" y="505691"/>
                </a:lnTo>
                <a:lnTo>
                  <a:pt x="192034" y="517081"/>
                </a:lnTo>
                <a:lnTo>
                  <a:pt x="184202" y="519932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1"/>
            <a:ext cx="6496049" cy="10286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87389" y="1589118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689" y="376641"/>
            <a:ext cx="5434965" cy="838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300" b="1" spc="145" dirty="0">
                <a:solidFill>
                  <a:srgbClr val="FFFFFF"/>
                </a:solidFill>
                <a:latin typeface="Arial Narrow"/>
                <a:cs typeface="Arial Narrow"/>
              </a:rPr>
              <a:t>SEXUAL</a:t>
            </a:r>
            <a:r>
              <a:rPr sz="5300" b="1" spc="5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300" b="1" spc="220" dirty="0">
                <a:solidFill>
                  <a:srgbClr val="FFFFFF"/>
                </a:solidFill>
                <a:latin typeface="Arial Narrow"/>
                <a:cs typeface="Arial Narrow"/>
              </a:rPr>
              <a:t>ASSAULT</a:t>
            </a:r>
            <a:endParaRPr sz="5300">
              <a:latin typeface="Arial Narrow"/>
              <a:cs typeface="Arial Narrow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5539" y="5350355"/>
            <a:ext cx="180975" cy="1809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5539" y="6055205"/>
            <a:ext cx="180975" cy="1809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8026" y="6755293"/>
            <a:ext cx="190500" cy="1904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5539" y="7464905"/>
            <a:ext cx="180975" cy="1809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78026" y="8164993"/>
            <a:ext cx="190500" cy="1904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74689" y="2191224"/>
            <a:ext cx="10163175" cy="6369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4000" spc="-140" dirty="0">
                <a:solidFill>
                  <a:srgbClr val="FFFFFF"/>
                </a:solidFill>
                <a:latin typeface="Lucida Sans"/>
                <a:cs typeface="Lucida Sans"/>
              </a:rPr>
              <a:t>Any</a:t>
            </a:r>
            <a:r>
              <a:rPr sz="40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60" dirty="0">
                <a:solidFill>
                  <a:srgbClr val="FFFFFF"/>
                </a:solidFill>
                <a:latin typeface="Lucida Sans"/>
                <a:cs typeface="Lucida Sans"/>
              </a:rPr>
              <a:t>type</a:t>
            </a:r>
            <a:r>
              <a:rPr sz="40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9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4000" spc="-2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30" dirty="0">
                <a:solidFill>
                  <a:srgbClr val="FFFFFF"/>
                </a:solidFill>
                <a:latin typeface="Lucida Sans"/>
                <a:cs typeface="Lucida Sans"/>
              </a:rPr>
              <a:t>sexual</a:t>
            </a:r>
            <a:r>
              <a:rPr sz="40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95" dirty="0">
                <a:solidFill>
                  <a:srgbClr val="FFFFFF"/>
                </a:solidFill>
                <a:latin typeface="Lucida Sans"/>
                <a:cs typeface="Lucida Sans"/>
              </a:rPr>
              <a:t>contact</a:t>
            </a:r>
            <a:r>
              <a:rPr sz="40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dirty="0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sz="4000" spc="-2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55" dirty="0">
                <a:solidFill>
                  <a:srgbClr val="FFFFFF"/>
                </a:solidFill>
                <a:latin typeface="Lucida Sans"/>
                <a:cs typeface="Lucida Sans"/>
              </a:rPr>
              <a:t>behavior</a:t>
            </a:r>
            <a:r>
              <a:rPr sz="4000" spc="-2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Lucida Sans"/>
                <a:cs typeface="Lucida Sans"/>
              </a:rPr>
              <a:t>that </a:t>
            </a:r>
            <a:r>
              <a:rPr sz="4000" spc="-110" dirty="0">
                <a:solidFill>
                  <a:srgbClr val="FFFFFF"/>
                </a:solidFill>
                <a:latin typeface="Lucida Sans"/>
                <a:cs typeface="Lucida Sans"/>
              </a:rPr>
              <a:t>occurs</a:t>
            </a:r>
            <a:r>
              <a:rPr sz="4000" spc="-2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75" dirty="0">
                <a:solidFill>
                  <a:srgbClr val="FFFFFF"/>
                </a:solidFill>
                <a:latin typeface="Lucida Sans"/>
                <a:cs typeface="Lucida Sans"/>
              </a:rPr>
              <a:t>without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3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4000" spc="-2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55" dirty="0">
                <a:solidFill>
                  <a:srgbClr val="FFFFFF"/>
                </a:solidFill>
                <a:latin typeface="Lucida Sans"/>
                <a:cs typeface="Lucida Sans"/>
              </a:rPr>
              <a:t>explicit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85" dirty="0">
                <a:solidFill>
                  <a:srgbClr val="FFFFFF"/>
                </a:solidFill>
                <a:latin typeface="Lucida Sans"/>
                <a:cs typeface="Lucida Sans"/>
              </a:rPr>
              <a:t>consent</a:t>
            </a:r>
            <a:r>
              <a:rPr sz="4000" spc="-2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9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Lucida Sans"/>
                <a:cs typeface="Lucida Sans"/>
              </a:rPr>
              <a:t>the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recipient</a:t>
            </a:r>
            <a:endParaRPr sz="40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5350">
              <a:latin typeface="Lucida Sans"/>
              <a:cs typeface="Lucida Sans"/>
            </a:endParaRPr>
          </a:p>
          <a:p>
            <a:pPr marL="875665">
              <a:lnSpc>
                <a:spcPct val="100000"/>
              </a:lnSpc>
            </a:pP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Incest</a:t>
            </a:r>
            <a:endParaRPr sz="4000">
              <a:latin typeface="Lucida Sans"/>
              <a:cs typeface="Lucida Sans"/>
            </a:endParaRPr>
          </a:p>
          <a:p>
            <a:pPr marL="1739264" marR="861060" indent="-864235">
              <a:lnSpc>
                <a:spcPct val="115599"/>
              </a:lnSpc>
            </a:pPr>
            <a:r>
              <a:rPr sz="4000" spc="-30" dirty="0">
                <a:solidFill>
                  <a:srgbClr val="FFFFFF"/>
                </a:solidFill>
                <a:latin typeface="Lucida Sans"/>
                <a:cs typeface="Lucida Sans"/>
              </a:rPr>
              <a:t>Non-</a:t>
            </a:r>
            <a:r>
              <a:rPr sz="4000" spc="-85" dirty="0">
                <a:solidFill>
                  <a:srgbClr val="FFFFFF"/>
                </a:solidFill>
                <a:latin typeface="Lucida Sans"/>
                <a:cs typeface="Lucida Sans"/>
              </a:rPr>
              <a:t>consensual</a:t>
            </a:r>
            <a:r>
              <a:rPr sz="4000" spc="-1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30" dirty="0">
                <a:solidFill>
                  <a:srgbClr val="FFFFFF"/>
                </a:solidFill>
                <a:latin typeface="Lucida Sans"/>
                <a:cs typeface="Lucida Sans"/>
              </a:rPr>
              <a:t>sexual</a:t>
            </a:r>
            <a:r>
              <a:rPr sz="4000" spc="-1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contact </a:t>
            </a:r>
            <a:r>
              <a:rPr sz="4000" spc="-155" dirty="0">
                <a:solidFill>
                  <a:srgbClr val="FFFFFF"/>
                </a:solidFill>
                <a:latin typeface="Lucida Sans"/>
                <a:cs typeface="Lucida Sans"/>
              </a:rPr>
              <a:t>Touching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9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4000" spc="-2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80" dirty="0">
                <a:solidFill>
                  <a:srgbClr val="FFFFFF"/>
                </a:solidFill>
                <a:latin typeface="Lucida Sans"/>
                <a:cs typeface="Lucida Sans"/>
              </a:rPr>
              <a:t>intimate</a:t>
            </a:r>
            <a:r>
              <a:rPr sz="400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75" dirty="0">
                <a:solidFill>
                  <a:srgbClr val="FFFFFF"/>
                </a:solidFill>
                <a:latin typeface="Lucida Sans"/>
                <a:cs typeface="Lucida Sans"/>
              </a:rPr>
              <a:t>body</a:t>
            </a:r>
            <a:r>
              <a:rPr sz="4000" spc="-2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parts</a:t>
            </a:r>
            <a:endParaRPr sz="4000">
              <a:latin typeface="Lucida Sans"/>
              <a:cs typeface="Lucida Sans"/>
            </a:endParaRPr>
          </a:p>
          <a:p>
            <a:pPr marL="1739264" marR="962025" indent="-864235">
              <a:lnSpc>
                <a:spcPct val="115599"/>
              </a:lnSpc>
            </a:pPr>
            <a:r>
              <a:rPr sz="4000" spc="-30" dirty="0">
                <a:solidFill>
                  <a:srgbClr val="FFFFFF"/>
                </a:solidFill>
                <a:latin typeface="Lucida Sans"/>
                <a:cs typeface="Lucida Sans"/>
              </a:rPr>
              <a:t>Non-</a:t>
            </a:r>
            <a:r>
              <a:rPr sz="4000" spc="-85" dirty="0">
                <a:solidFill>
                  <a:srgbClr val="FFFFFF"/>
                </a:solidFill>
                <a:latin typeface="Lucida Sans"/>
                <a:cs typeface="Lucida Sans"/>
              </a:rPr>
              <a:t>consensual</a:t>
            </a:r>
            <a:r>
              <a:rPr sz="4000" spc="-1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130" dirty="0">
                <a:solidFill>
                  <a:srgbClr val="FFFFFF"/>
                </a:solidFill>
                <a:latin typeface="Lucida Sans"/>
                <a:cs typeface="Lucida Sans"/>
              </a:rPr>
              <a:t>sexual</a:t>
            </a:r>
            <a:r>
              <a:rPr sz="4000" spc="-1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Lucida Sans"/>
                <a:cs typeface="Lucida Sans"/>
              </a:rPr>
              <a:t>intercourse </a:t>
            </a:r>
            <a:r>
              <a:rPr sz="4000" spc="-10" dirty="0">
                <a:solidFill>
                  <a:srgbClr val="FFFFFF"/>
                </a:solidFill>
                <a:latin typeface="Lucida Sans"/>
                <a:cs typeface="Lucida Sans"/>
              </a:rPr>
              <a:t>Penetration</a:t>
            </a:r>
            <a:endParaRPr sz="40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389" y="1589118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689" y="376641"/>
            <a:ext cx="2919730" cy="838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300" b="1" spc="195" dirty="0">
                <a:solidFill>
                  <a:srgbClr val="FFFFFF"/>
                </a:solidFill>
                <a:latin typeface="Arial Narrow"/>
                <a:cs typeface="Arial Narrow"/>
              </a:rPr>
              <a:t>CONSENT</a:t>
            </a:r>
            <a:endParaRPr sz="5300">
              <a:latin typeface="Arial Narrow"/>
              <a:cs typeface="Arial Narro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601" y="2006923"/>
            <a:ext cx="161925" cy="161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601" y="3245173"/>
            <a:ext cx="161925" cy="1619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601" y="4483423"/>
            <a:ext cx="161925" cy="1619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601" y="5721673"/>
            <a:ext cx="161925" cy="1619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601" y="6959923"/>
            <a:ext cx="161925" cy="1619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601" y="8198173"/>
            <a:ext cx="161925" cy="16192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Permission</a:t>
            </a:r>
            <a:r>
              <a:rPr spc="-200" dirty="0"/>
              <a:t> </a:t>
            </a:r>
            <a:r>
              <a:rPr spc="-50" dirty="0"/>
              <a:t>to</a:t>
            </a:r>
            <a:r>
              <a:rPr spc="-200" dirty="0"/>
              <a:t> </a:t>
            </a:r>
            <a:r>
              <a:rPr spc="-85" dirty="0"/>
              <a:t>act</a:t>
            </a:r>
            <a:r>
              <a:rPr spc="-200" dirty="0"/>
              <a:t> </a:t>
            </a:r>
            <a:r>
              <a:rPr spc="-90" dirty="0"/>
              <a:t>through</a:t>
            </a:r>
            <a:r>
              <a:rPr spc="-200" dirty="0"/>
              <a:t> </a:t>
            </a:r>
            <a:r>
              <a:rPr spc="-55" dirty="0"/>
              <a:t>words</a:t>
            </a:r>
            <a:r>
              <a:rPr spc="-200" dirty="0"/>
              <a:t> </a:t>
            </a:r>
            <a:r>
              <a:rPr dirty="0"/>
              <a:t>or</a:t>
            </a:r>
            <a:r>
              <a:rPr spc="-200" dirty="0"/>
              <a:t> </a:t>
            </a:r>
            <a:r>
              <a:rPr spc="-10" dirty="0"/>
              <a:t>actions</a:t>
            </a:r>
          </a:p>
          <a:p>
            <a:pPr marL="12700" marR="5080">
              <a:lnSpc>
                <a:spcPct val="232100"/>
              </a:lnSpc>
            </a:pPr>
            <a:r>
              <a:rPr spc="-114" dirty="0"/>
              <a:t>Clear,</a:t>
            </a:r>
            <a:r>
              <a:rPr spc="-170" dirty="0"/>
              <a:t> </a:t>
            </a:r>
            <a:r>
              <a:rPr spc="-80" dirty="0"/>
              <a:t>voluntary,</a:t>
            </a:r>
            <a:r>
              <a:rPr spc="-165" dirty="0"/>
              <a:t> </a:t>
            </a:r>
            <a:r>
              <a:rPr spc="-80" dirty="0"/>
              <a:t>mutually</a:t>
            </a:r>
            <a:r>
              <a:rPr spc="-165" dirty="0"/>
              <a:t> </a:t>
            </a:r>
            <a:r>
              <a:rPr spc="-85" dirty="0"/>
              <a:t>understood,</a:t>
            </a:r>
            <a:r>
              <a:rPr spc="-165" dirty="0"/>
              <a:t> </a:t>
            </a:r>
            <a:r>
              <a:rPr spc="-50" dirty="0"/>
              <a:t>for</a:t>
            </a:r>
            <a:r>
              <a:rPr spc="-170" dirty="0"/>
              <a:t> </a:t>
            </a:r>
            <a:r>
              <a:rPr spc="-50" dirty="0"/>
              <a:t>each</a:t>
            </a:r>
            <a:r>
              <a:rPr spc="-165" dirty="0"/>
              <a:t> </a:t>
            </a:r>
            <a:r>
              <a:rPr spc="-25" dirty="0"/>
              <a:t>act </a:t>
            </a:r>
            <a:r>
              <a:rPr spc="-120" dirty="0"/>
              <a:t>Active</a:t>
            </a:r>
            <a:r>
              <a:rPr spc="-190" dirty="0"/>
              <a:t> </a:t>
            </a:r>
            <a:r>
              <a:rPr spc="-50" dirty="0"/>
              <a:t>not</a:t>
            </a:r>
            <a:r>
              <a:rPr spc="-185" dirty="0"/>
              <a:t> </a:t>
            </a:r>
            <a:r>
              <a:rPr spc="-10" dirty="0"/>
              <a:t>passive</a:t>
            </a:r>
          </a:p>
          <a:p>
            <a:pPr marL="12700" marR="634365">
              <a:lnSpc>
                <a:spcPct val="232100"/>
              </a:lnSpc>
            </a:pPr>
            <a:r>
              <a:rPr spc="-55" dirty="0"/>
              <a:t>Given</a:t>
            </a:r>
            <a:r>
              <a:rPr spc="-220" dirty="0"/>
              <a:t> </a:t>
            </a:r>
            <a:r>
              <a:rPr spc="-95" dirty="0"/>
              <a:t>freely,</a:t>
            </a:r>
            <a:r>
              <a:rPr spc="-200" dirty="0"/>
              <a:t> </a:t>
            </a:r>
            <a:r>
              <a:rPr spc="-20" dirty="0"/>
              <a:t>no</a:t>
            </a:r>
            <a:r>
              <a:rPr spc="-204" dirty="0"/>
              <a:t> </a:t>
            </a:r>
            <a:r>
              <a:rPr spc="-60" dirty="0"/>
              <a:t>use</a:t>
            </a:r>
            <a:r>
              <a:rPr spc="-204" dirty="0"/>
              <a:t> </a:t>
            </a:r>
            <a:r>
              <a:rPr spc="-80" dirty="0"/>
              <a:t>of</a:t>
            </a:r>
            <a:r>
              <a:rPr spc="-200" dirty="0"/>
              <a:t> </a:t>
            </a:r>
            <a:r>
              <a:rPr spc="-65" dirty="0"/>
              <a:t>force</a:t>
            </a:r>
            <a:r>
              <a:rPr spc="-204" dirty="0"/>
              <a:t> </a:t>
            </a:r>
            <a:r>
              <a:rPr dirty="0"/>
              <a:t>or</a:t>
            </a:r>
            <a:r>
              <a:rPr spc="-204" dirty="0"/>
              <a:t> </a:t>
            </a:r>
            <a:r>
              <a:rPr spc="-10" dirty="0"/>
              <a:t>coercion </a:t>
            </a:r>
            <a:r>
              <a:rPr spc="-120" dirty="0"/>
              <a:t>Knowingly,</a:t>
            </a:r>
            <a:r>
              <a:rPr spc="-200" dirty="0"/>
              <a:t> </a:t>
            </a:r>
            <a:r>
              <a:rPr spc="-60" dirty="0"/>
              <a:t>cannot</a:t>
            </a:r>
            <a:r>
              <a:rPr spc="-220" dirty="0"/>
              <a:t> </a:t>
            </a:r>
            <a:r>
              <a:rPr dirty="0"/>
              <a:t>be</a:t>
            </a:r>
            <a:r>
              <a:rPr spc="-275" dirty="0"/>
              <a:t> </a:t>
            </a:r>
            <a:r>
              <a:rPr spc="-30" dirty="0"/>
              <a:t>under</a:t>
            </a:r>
            <a:r>
              <a:rPr spc="-240" dirty="0"/>
              <a:t> </a:t>
            </a:r>
            <a:r>
              <a:rPr spc="-229" dirty="0"/>
              <a:t>16</a:t>
            </a:r>
            <a:r>
              <a:rPr spc="-200" dirty="0"/>
              <a:t> </a:t>
            </a:r>
            <a:r>
              <a:rPr dirty="0"/>
              <a:t>or</a:t>
            </a:r>
            <a:r>
              <a:rPr spc="-229" dirty="0"/>
              <a:t> </a:t>
            </a:r>
            <a:r>
              <a:rPr spc="-35" dirty="0"/>
              <a:t>incapacitated </a:t>
            </a:r>
            <a:r>
              <a:rPr spc="-85" dirty="0"/>
              <a:t>Specific-</a:t>
            </a:r>
            <a:r>
              <a:rPr spc="-185" dirty="0"/>
              <a:t> </a:t>
            </a:r>
            <a:r>
              <a:rPr spc="-85" dirty="0"/>
              <a:t>permission</a:t>
            </a:r>
            <a:r>
              <a:rPr spc="-180" dirty="0"/>
              <a:t> </a:t>
            </a:r>
            <a:r>
              <a:rPr spc="-50" dirty="0"/>
              <a:t>for</a:t>
            </a:r>
            <a:r>
              <a:rPr spc="-185" dirty="0"/>
              <a:t> </a:t>
            </a:r>
            <a:r>
              <a:rPr spc="-50" dirty="0"/>
              <a:t>each</a:t>
            </a:r>
            <a:r>
              <a:rPr spc="-180" dirty="0"/>
              <a:t> </a:t>
            </a:r>
            <a:r>
              <a:rPr spc="-10" dirty="0"/>
              <a:t>activity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Welcome!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3459487"/>
              <a:ext cx="18288000" cy="6827520"/>
            </a:xfrm>
            <a:custGeom>
              <a:avLst/>
              <a:gdLst/>
              <a:ahLst/>
              <a:cxnLst/>
              <a:rect l="l" t="t" r="r" b="b"/>
              <a:pathLst>
                <a:path w="18288000" h="6827520">
                  <a:moveTo>
                    <a:pt x="0" y="6827512"/>
                  </a:moveTo>
                  <a:lnTo>
                    <a:pt x="18287998" y="6827512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6827512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18288000" cy="3459479"/>
            </a:xfrm>
            <a:custGeom>
              <a:avLst/>
              <a:gdLst/>
              <a:ahLst/>
              <a:cxnLst/>
              <a:rect l="l" t="t" r="r" b="b"/>
              <a:pathLst>
                <a:path w="18288000" h="3459479">
                  <a:moveTo>
                    <a:pt x="0" y="0"/>
                  </a:moveTo>
                  <a:lnTo>
                    <a:pt x="18287999" y="0"/>
                  </a:lnTo>
                  <a:lnTo>
                    <a:pt x="18287999" y="3459486"/>
                  </a:lnTo>
                  <a:lnTo>
                    <a:pt x="0" y="3459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153689" y="9771556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solidFill>
                  <a:srgbClr val="FFFFFF"/>
                </a:solidFill>
                <a:latin typeface="Gill Sans MT"/>
                <a:cs typeface="Gill Sans MT"/>
              </a:rPr>
              <a:t>Howard</a:t>
            </a:r>
            <a:r>
              <a:rPr sz="1800" spc="229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Community</a:t>
            </a:r>
            <a:r>
              <a:rPr sz="1800" spc="2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College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08461" y="2568447"/>
            <a:ext cx="11426825" cy="535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0" spc="-4810" dirty="0">
                <a:solidFill>
                  <a:srgbClr val="FFFFFF"/>
                </a:solidFill>
                <a:latin typeface="Arial Narrow"/>
                <a:cs typeface="Arial Narrow"/>
              </a:rPr>
              <a:t>Welcome!</a:t>
            </a:r>
            <a:endParaRPr sz="35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389" y="1589121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689" y="376644"/>
            <a:ext cx="2919730" cy="838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300" b="1" spc="195" dirty="0">
                <a:solidFill>
                  <a:srgbClr val="FFFFFF"/>
                </a:solidFill>
                <a:latin typeface="Arial Narrow"/>
                <a:cs typeface="Arial Narrow"/>
              </a:rPr>
              <a:t>CONSENT</a:t>
            </a:r>
            <a:endParaRPr sz="5300">
              <a:latin typeface="Arial Narrow"/>
              <a:cs typeface="Arial Narrow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3546" y="2250307"/>
            <a:ext cx="12458657" cy="69976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0"/>
            <a:ext cx="6496049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87389" y="1589116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689" y="376641"/>
            <a:ext cx="7145020" cy="838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300" b="1" spc="145" dirty="0">
                <a:solidFill>
                  <a:srgbClr val="FFFFFF"/>
                </a:solidFill>
                <a:latin typeface="Arial Narrow"/>
                <a:cs typeface="Arial Narrow"/>
              </a:rPr>
              <a:t>SEXUAL</a:t>
            </a:r>
            <a:r>
              <a:rPr sz="5300" b="1" spc="5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300" b="1" spc="275" dirty="0">
                <a:solidFill>
                  <a:srgbClr val="FFFFFF"/>
                </a:solidFill>
                <a:latin typeface="Arial Narrow"/>
                <a:cs typeface="Arial Narrow"/>
              </a:rPr>
              <a:t>EXPLOITATION</a:t>
            </a:r>
            <a:endParaRPr sz="53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89" y="2177245"/>
            <a:ext cx="10107295" cy="3149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</a:pPr>
            <a:r>
              <a:rPr sz="4400" spc="60" dirty="0">
                <a:solidFill>
                  <a:srgbClr val="FFFFFF"/>
                </a:solidFill>
                <a:latin typeface="Tahoma"/>
                <a:cs typeface="Tahoma"/>
              </a:rPr>
              <a:t>Taking</a:t>
            </a:r>
            <a:r>
              <a:rPr sz="440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35" dirty="0">
                <a:solidFill>
                  <a:srgbClr val="FFFFFF"/>
                </a:solidFill>
                <a:latin typeface="Tahoma"/>
                <a:cs typeface="Tahoma"/>
              </a:rPr>
              <a:t>non-</a:t>
            </a:r>
            <a:r>
              <a:rPr sz="4400" spc="160" dirty="0">
                <a:solidFill>
                  <a:srgbClr val="FFFFFF"/>
                </a:solidFill>
                <a:latin typeface="Tahoma"/>
                <a:cs typeface="Tahoma"/>
              </a:rPr>
              <a:t>consensual</a:t>
            </a:r>
            <a:r>
              <a:rPr sz="440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229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440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20" dirty="0">
                <a:solidFill>
                  <a:srgbClr val="FFFFFF"/>
                </a:solidFill>
                <a:latin typeface="Tahoma"/>
                <a:cs typeface="Tahoma"/>
              </a:rPr>
              <a:t>abusive </a:t>
            </a:r>
            <a:r>
              <a:rPr sz="4400" spc="130" dirty="0">
                <a:solidFill>
                  <a:srgbClr val="FFFFFF"/>
                </a:solidFill>
                <a:latin typeface="Tahoma"/>
                <a:cs typeface="Tahoma"/>
              </a:rPr>
              <a:t>sexual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05" dirty="0">
                <a:solidFill>
                  <a:srgbClr val="FFFFFF"/>
                </a:solidFill>
                <a:latin typeface="Tahoma"/>
                <a:cs typeface="Tahoma"/>
              </a:rPr>
              <a:t>advantage</a:t>
            </a:r>
            <a:r>
              <a:rPr sz="4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7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4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75" dirty="0">
                <a:solidFill>
                  <a:srgbClr val="FFFFFF"/>
                </a:solidFill>
                <a:latin typeface="Tahoma"/>
                <a:cs typeface="Tahoma"/>
              </a:rPr>
              <a:t>another</a:t>
            </a:r>
            <a:r>
              <a:rPr sz="4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6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30" dirty="0">
                <a:solidFill>
                  <a:srgbClr val="FFFFFF"/>
                </a:solidFill>
                <a:latin typeface="Tahoma"/>
                <a:cs typeface="Tahoma"/>
              </a:rPr>
              <a:t>benefit </a:t>
            </a:r>
            <a:r>
              <a:rPr sz="4400" spc="165" dirty="0">
                <a:solidFill>
                  <a:srgbClr val="FFFFFF"/>
                </a:solidFill>
                <a:latin typeface="Tahoma"/>
                <a:cs typeface="Tahoma"/>
              </a:rPr>
              <a:t>anyone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80" dirty="0">
                <a:solidFill>
                  <a:srgbClr val="FFFFFF"/>
                </a:solidFill>
                <a:latin typeface="Tahoma"/>
                <a:cs typeface="Tahoma"/>
              </a:rPr>
              <a:t>other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65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4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95" dirty="0">
                <a:solidFill>
                  <a:srgbClr val="FFFFFF"/>
                </a:solidFill>
                <a:latin typeface="Tahoma"/>
                <a:cs typeface="Tahoma"/>
              </a:rPr>
              <a:t>person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25" dirty="0">
                <a:solidFill>
                  <a:srgbClr val="FFFFFF"/>
                </a:solidFill>
                <a:latin typeface="Tahoma"/>
                <a:cs typeface="Tahoma"/>
              </a:rPr>
              <a:t>being </a:t>
            </a:r>
            <a:r>
              <a:rPr sz="4400" spc="140" dirty="0">
                <a:solidFill>
                  <a:srgbClr val="FFFFFF"/>
                </a:solidFill>
                <a:latin typeface="Tahoma"/>
                <a:cs typeface="Tahoma"/>
              </a:rPr>
              <a:t>exploited</a:t>
            </a:r>
            <a:endParaRPr sz="4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29960" cy="10287000"/>
          </a:xfrm>
          <a:custGeom>
            <a:avLst/>
            <a:gdLst/>
            <a:ahLst/>
            <a:cxnLst/>
            <a:rect l="l" t="t" r="r" b="b"/>
            <a:pathLst>
              <a:path w="6029960" h="10287000">
                <a:moveTo>
                  <a:pt x="0" y="10286998"/>
                </a:moveTo>
                <a:lnTo>
                  <a:pt x="0" y="0"/>
                </a:lnTo>
                <a:lnTo>
                  <a:pt x="6029375" y="0"/>
                </a:lnTo>
                <a:lnTo>
                  <a:pt x="6029375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506" y="463331"/>
            <a:ext cx="3286760" cy="122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120" dirty="0">
                <a:latin typeface="Trebuchet MS"/>
                <a:cs typeface="Trebuchet MS"/>
              </a:rPr>
              <a:t>Sexual</a:t>
            </a:r>
            <a:r>
              <a:rPr sz="2900" b="1" spc="195" dirty="0">
                <a:latin typeface="Trebuchet MS"/>
                <a:cs typeface="Trebuchet MS"/>
              </a:rPr>
              <a:t> </a:t>
            </a:r>
            <a:r>
              <a:rPr sz="2900" b="1" spc="90" dirty="0">
                <a:latin typeface="Trebuchet MS"/>
                <a:cs typeface="Trebuchet MS"/>
              </a:rPr>
              <a:t>voyeurism</a:t>
            </a:r>
            <a:endParaRPr sz="2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20"/>
              </a:spcBef>
            </a:pPr>
            <a:r>
              <a:rPr sz="2900" b="1" spc="120" dirty="0">
                <a:latin typeface="Trebuchet MS"/>
                <a:cs typeface="Trebuchet MS"/>
              </a:rPr>
              <a:t>Invading</a:t>
            </a:r>
            <a:r>
              <a:rPr sz="2900" b="1" spc="210" dirty="0">
                <a:latin typeface="Trebuchet MS"/>
                <a:cs typeface="Trebuchet MS"/>
              </a:rPr>
              <a:t> </a:t>
            </a:r>
            <a:r>
              <a:rPr sz="2900" b="1" spc="60" dirty="0">
                <a:latin typeface="Trebuchet MS"/>
                <a:cs typeface="Trebuchet MS"/>
              </a:rPr>
              <a:t>privacy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4506" y="1987331"/>
            <a:ext cx="11505565" cy="808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130" dirty="0">
                <a:solidFill>
                  <a:srgbClr val="6D123F"/>
                </a:solidFill>
                <a:latin typeface="Trebuchet MS"/>
                <a:cs typeface="Trebuchet MS"/>
              </a:rPr>
              <a:t>Going</a:t>
            </a:r>
            <a:r>
              <a:rPr sz="2900" b="1" spc="19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70" dirty="0">
                <a:solidFill>
                  <a:srgbClr val="6D123F"/>
                </a:solidFill>
                <a:latin typeface="Trebuchet MS"/>
                <a:cs typeface="Trebuchet MS"/>
              </a:rPr>
              <a:t>beyond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the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00" dirty="0">
                <a:solidFill>
                  <a:srgbClr val="6D123F"/>
                </a:solidFill>
                <a:latin typeface="Trebuchet MS"/>
                <a:cs typeface="Trebuchet MS"/>
              </a:rPr>
              <a:t>boundaries</a:t>
            </a:r>
            <a:r>
              <a:rPr sz="2900" b="1" spc="19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55" dirty="0">
                <a:solidFill>
                  <a:srgbClr val="6D123F"/>
                </a:solidFill>
                <a:latin typeface="Trebuchet MS"/>
                <a:cs typeface="Trebuchet MS"/>
              </a:rPr>
              <a:t>of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00" dirty="0">
                <a:solidFill>
                  <a:srgbClr val="6D123F"/>
                </a:solidFill>
                <a:latin typeface="Trebuchet MS"/>
                <a:cs typeface="Trebuchet MS"/>
              </a:rPr>
              <a:t>consent</a:t>
            </a:r>
            <a:endParaRPr sz="2900">
              <a:latin typeface="Trebuchet MS"/>
              <a:cs typeface="Trebuchet MS"/>
            </a:endParaRPr>
          </a:p>
          <a:p>
            <a:pPr marL="12700" marR="5080">
              <a:lnSpc>
                <a:spcPct val="172400"/>
              </a:lnSpc>
            </a:pPr>
            <a:r>
              <a:rPr sz="2900" b="1" spc="130" dirty="0">
                <a:solidFill>
                  <a:srgbClr val="6D123F"/>
                </a:solidFill>
                <a:latin typeface="Trebuchet MS"/>
                <a:cs typeface="Trebuchet MS"/>
              </a:rPr>
              <a:t>(such</a:t>
            </a:r>
            <a:r>
              <a:rPr sz="29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as</a:t>
            </a:r>
            <a:r>
              <a:rPr sz="29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65" dirty="0">
                <a:solidFill>
                  <a:srgbClr val="6D123F"/>
                </a:solidFill>
                <a:latin typeface="Trebuchet MS"/>
                <a:cs typeface="Trebuchet MS"/>
              </a:rPr>
              <a:t>letting</a:t>
            </a:r>
            <a:r>
              <a:rPr sz="29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30" dirty="0">
                <a:solidFill>
                  <a:srgbClr val="6D123F"/>
                </a:solidFill>
                <a:latin typeface="Trebuchet MS"/>
                <a:cs typeface="Trebuchet MS"/>
              </a:rPr>
              <a:t>someone</a:t>
            </a:r>
            <a:r>
              <a:rPr sz="29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hide</a:t>
            </a:r>
            <a:r>
              <a:rPr sz="29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in</a:t>
            </a:r>
            <a:r>
              <a:rPr sz="29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29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14" dirty="0">
                <a:solidFill>
                  <a:srgbClr val="6D123F"/>
                </a:solidFill>
                <a:latin typeface="Trebuchet MS"/>
                <a:cs typeface="Trebuchet MS"/>
              </a:rPr>
              <a:t>closet</a:t>
            </a:r>
            <a:r>
              <a:rPr sz="29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29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50" dirty="0">
                <a:solidFill>
                  <a:srgbClr val="6D123F"/>
                </a:solidFill>
                <a:latin typeface="Trebuchet MS"/>
                <a:cs typeface="Trebuchet MS"/>
              </a:rPr>
              <a:t>watch</a:t>
            </a:r>
            <a:r>
              <a:rPr sz="29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you</a:t>
            </a:r>
            <a:r>
              <a:rPr sz="29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95" dirty="0">
                <a:solidFill>
                  <a:srgbClr val="6D123F"/>
                </a:solidFill>
                <a:latin typeface="Trebuchet MS"/>
                <a:cs typeface="Trebuchet MS"/>
              </a:rPr>
              <a:t>having </a:t>
            </a:r>
            <a:r>
              <a:rPr sz="2900" b="1" spc="150" dirty="0">
                <a:solidFill>
                  <a:srgbClr val="6D123F"/>
                </a:solidFill>
                <a:latin typeface="Trebuchet MS"/>
                <a:cs typeface="Trebuchet MS"/>
              </a:rPr>
              <a:t>consensual</a:t>
            </a:r>
            <a:r>
              <a:rPr sz="2900" b="1" spc="19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95" dirty="0">
                <a:solidFill>
                  <a:srgbClr val="6D123F"/>
                </a:solidFill>
                <a:latin typeface="Trebuchet MS"/>
                <a:cs typeface="Trebuchet MS"/>
              </a:rPr>
              <a:t>sex)</a:t>
            </a:r>
            <a:endParaRPr sz="2900">
              <a:latin typeface="Trebuchet MS"/>
              <a:cs typeface="Trebuchet MS"/>
            </a:endParaRPr>
          </a:p>
          <a:p>
            <a:pPr marL="12700" marR="2258060">
              <a:lnSpc>
                <a:spcPct val="172400"/>
              </a:lnSpc>
            </a:pPr>
            <a:r>
              <a:rPr sz="2900" b="1" spc="95" dirty="0">
                <a:solidFill>
                  <a:srgbClr val="6D123F"/>
                </a:solidFill>
                <a:latin typeface="Trebuchet MS"/>
                <a:cs typeface="Trebuchet MS"/>
              </a:rPr>
              <a:t>Video</a:t>
            </a:r>
            <a:r>
              <a:rPr sz="2900" b="1" spc="19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2900" b="1" spc="19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80" dirty="0">
                <a:solidFill>
                  <a:srgbClr val="6D123F"/>
                </a:solidFill>
                <a:latin typeface="Trebuchet MS"/>
                <a:cs typeface="Trebuchet MS"/>
              </a:rPr>
              <a:t>audio</a:t>
            </a:r>
            <a:r>
              <a:rPr sz="2900" b="1" spc="19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90" dirty="0">
                <a:solidFill>
                  <a:srgbClr val="6D123F"/>
                </a:solidFill>
                <a:latin typeface="Trebuchet MS"/>
                <a:cs typeface="Trebuchet MS"/>
              </a:rPr>
              <a:t>recording</a:t>
            </a:r>
            <a:r>
              <a:rPr sz="2900" b="1" spc="19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55" dirty="0">
                <a:solidFill>
                  <a:srgbClr val="6D123F"/>
                </a:solidFill>
                <a:latin typeface="Trebuchet MS"/>
                <a:cs typeface="Trebuchet MS"/>
              </a:rPr>
              <a:t>of</a:t>
            </a:r>
            <a:r>
              <a:rPr sz="2900" b="1" spc="19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10" dirty="0">
                <a:solidFill>
                  <a:srgbClr val="6D123F"/>
                </a:solidFill>
                <a:latin typeface="Trebuchet MS"/>
                <a:cs typeface="Trebuchet MS"/>
              </a:rPr>
              <a:t>sexual</a:t>
            </a:r>
            <a:r>
              <a:rPr sz="2900" b="1" spc="19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45" dirty="0">
                <a:solidFill>
                  <a:srgbClr val="6D123F"/>
                </a:solidFill>
                <a:latin typeface="Trebuchet MS"/>
                <a:cs typeface="Trebuchet MS"/>
              </a:rPr>
              <a:t>acts</a:t>
            </a:r>
            <a:r>
              <a:rPr sz="2900" b="1" spc="19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2900" b="1" spc="19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6D123F"/>
                </a:solidFill>
                <a:latin typeface="Trebuchet MS"/>
                <a:cs typeface="Trebuchet MS"/>
              </a:rPr>
              <a:t>private </a:t>
            </a:r>
            <a:r>
              <a:rPr sz="2900" b="1" spc="90" dirty="0">
                <a:solidFill>
                  <a:srgbClr val="6D123F"/>
                </a:solidFill>
                <a:latin typeface="Trebuchet MS"/>
                <a:cs typeface="Trebuchet MS"/>
              </a:rPr>
              <a:t>activities</a:t>
            </a:r>
            <a:r>
              <a:rPr sz="2900" b="1" spc="31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without</a:t>
            </a:r>
            <a:r>
              <a:rPr sz="2900" b="1" spc="31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00" dirty="0">
                <a:solidFill>
                  <a:srgbClr val="6D123F"/>
                </a:solidFill>
                <a:latin typeface="Trebuchet MS"/>
                <a:cs typeface="Trebuchet MS"/>
              </a:rPr>
              <a:t>consent</a:t>
            </a:r>
            <a:endParaRPr sz="2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20"/>
              </a:spcBef>
            </a:pPr>
            <a:r>
              <a:rPr sz="2900" b="1" spc="140" dirty="0">
                <a:solidFill>
                  <a:srgbClr val="6D123F"/>
                </a:solidFill>
                <a:latin typeface="Trebuchet MS"/>
                <a:cs typeface="Trebuchet MS"/>
              </a:rPr>
              <a:t>Sharing</a:t>
            </a:r>
            <a:r>
              <a:rPr sz="2900" b="1" spc="2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75" dirty="0">
                <a:solidFill>
                  <a:srgbClr val="6D123F"/>
                </a:solidFill>
                <a:latin typeface="Trebuchet MS"/>
                <a:cs typeface="Trebuchet MS"/>
              </a:rPr>
              <a:t>images</a:t>
            </a:r>
            <a:r>
              <a:rPr sz="2900" b="1" spc="2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without</a:t>
            </a:r>
            <a:r>
              <a:rPr sz="2900" b="1" spc="2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00" dirty="0">
                <a:solidFill>
                  <a:srgbClr val="6D123F"/>
                </a:solidFill>
                <a:latin typeface="Trebuchet MS"/>
                <a:cs typeface="Trebuchet MS"/>
              </a:rPr>
              <a:t>consent</a:t>
            </a:r>
            <a:endParaRPr sz="2900">
              <a:latin typeface="Trebuchet MS"/>
              <a:cs typeface="Trebuchet MS"/>
            </a:endParaRPr>
          </a:p>
          <a:p>
            <a:pPr marL="126364" marR="1245870" indent="-114300">
              <a:lnSpc>
                <a:spcPct val="172400"/>
              </a:lnSpc>
            </a:pPr>
            <a:r>
              <a:rPr sz="2900" b="1" spc="100" dirty="0">
                <a:solidFill>
                  <a:srgbClr val="6D123F"/>
                </a:solidFill>
                <a:latin typeface="Trebuchet MS"/>
                <a:cs typeface="Trebuchet MS"/>
              </a:rPr>
              <a:t>Knowingly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35" dirty="0">
                <a:solidFill>
                  <a:srgbClr val="6D123F"/>
                </a:solidFill>
                <a:latin typeface="Trebuchet MS"/>
                <a:cs typeface="Trebuchet MS"/>
              </a:rPr>
              <a:t>exposing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30" dirty="0">
                <a:solidFill>
                  <a:srgbClr val="6D123F"/>
                </a:solidFill>
                <a:latin typeface="Trebuchet MS"/>
                <a:cs typeface="Trebuchet MS"/>
              </a:rPr>
              <a:t>someone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2900" b="1" spc="20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00" dirty="0">
                <a:solidFill>
                  <a:srgbClr val="6D123F"/>
                </a:solidFill>
                <a:latin typeface="Trebuchet MS"/>
                <a:cs typeface="Trebuchet MS"/>
              </a:rPr>
              <a:t>sexually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65" dirty="0">
                <a:solidFill>
                  <a:srgbClr val="6D123F"/>
                </a:solidFill>
                <a:latin typeface="Trebuchet MS"/>
                <a:cs typeface="Trebuchet MS"/>
              </a:rPr>
              <a:t>transmitted </a:t>
            </a:r>
            <a:r>
              <a:rPr sz="2900" b="1" spc="70" dirty="0">
                <a:solidFill>
                  <a:srgbClr val="6D123F"/>
                </a:solidFill>
                <a:latin typeface="Trebuchet MS"/>
                <a:cs typeface="Trebuchet MS"/>
              </a:rPr>
              <a:t>infection</a:t>
            </a:r>
            <a:r>
              <a:rPr sz="2900" b="1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85" dirty="0">
                <a:solidFill>
                  <a:srgbClr val="6D123F"/>
                </a:solidFill>
                <a:latin typeface="Trebuchet MS"/>
                <a:cs typeface="Trebuchet MS"/>
              </a:rPr>
              <a:t>(STI)</a:t>
            </a:r>
            <a:r>
              <a:rPr sz="2900" b="1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without</a:t>
            </a:r>
            <a:r>
              <a:rPr sz="2900" b="1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their</a:t>
            </a:r>
            <a:r>
              <a:rPr sz="2900" b="1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85" dirty="0">
                <a:solidFill>
                  <a:srgbClr val="6D123F"/>
                </a:solidFill>
                <a:latin typeface="Trebuchet MS"/>
                <a:cs typeface="Trebuchet MS"/>
              </a:rPr>
              <a:t>knowledge</a:t>
            </a:r>
            <a:endParaRPr sz="2900">
              <a:latin typeface="Trebuchet MS"/>
              <a:cs typeface="Trebuchet MS"/>
            </a:endParaRPr>
          </a:p>
          <a:p>
            <a:pPr marL="12700" marR="1941830">
              <a:lnSpc>
                <a:spcPct val="172400"/>
              </a:lnSpc>
            </a:pPr>
            <a:r>
              <a:rPr sz="2900" b="1" spc="114" dirty="0">
                <a:solidFill>
                  <a:srgbClr val="6D123F"/>
                </a:solidFill>
                <a:latin typeface="Trebuchet MS"/>
                <a:cs typeface="Trebuchet MS"/>
              </a:rPr>
              <a:t>Administering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50" dirty="0">
                <a:solidFill>
                  <a:srgbClr val="6D123F"/>
                </a:solidFill>
                <a:latin typeface="Trebuchet MS"/>
                <a:cs typeface="Trebuchet MS"/>
              </a:rPr>
              <a:t>drugs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2900" b="1" spc="20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00" dirty="0">
                <a:solidFill>
                  <a:srgbClr val="6D123F"/>
                </a:solidFill>
                <a:latin typeface="Trebuchet MS"/>
                <a:cs typeface="Trebuchet MS"/>
              </a:rPr>
              <a:t>alcohol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2900" b="1" spc="20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30" dirty="0">
                <a:solidFill>
                  <a:srgbClr val="6D123F"/>
                </a:solidFill>
                <a:latin typeface="Trebuchet MS"/>
                <a:cs typeface="Trebuchet MS"/>
              </a:rPr>
              <a:t>someone</a:t>
            </a:r>
            <a:r>
              <a:rPr sz="2900" b="1" spc="2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6D123F"/>
                </a:solidFill>
                <a:latin typeface="Trebuchet MS"/>
                <a:cs typeface="Trebuchet MS"/>
              </a:rPr>
              <a:t>without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their</a:t>
            </a:r>
            <a:r>
              <a:rPr sz="2900" b="1" spc="20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85" dirty="0">
                <a:solidFill>
                  <a:srgbClr val="6D123F"/>
                </a:solidFill>
                <a:latin typeface="Trebuchet MS"/>
                <a:cs typeface="Trebuchet MS"/>
              </a:rPr>
              <a:t>knowledge</a:t>
            </a:r>
            <a:endParaRPr sz="2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20"/>
              </a:spcBef>
            </a:pPr>
            <a:r>
              <a:rPr sz="2900" b="1" spc="145" dirty="0">
                <a:solidFill>
                  <a:srgbClr val="6D123F"/>
                </a:solidFill>
                <a:latin typeface="Trebuchet MS"/>
                <a:cs typeface="Trebuchet MS"/>
              </a:rPr>
              <a:t>Exposing</a:t>
            </a:r>
            <a:r>
              <a:rPr sz="2900" b="1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30" dirty="0">
                <a:solidFill>
                  <a:srgbClr val="6D123F"/>
                </a:solidFill>
                <a:latin typeface="Trebuchet MS"/>
                <a:cs typeface="Trebuchet MS"/>
              </a:rPr>
              <a:t>genitals</a:t>
            </a:r>
            <a:r>
              <a:rPr sz="2900" b="1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6D123F"/>
                </a:solidFill>
                <a:latin typeface="Trebuchet MS"/>
                <a:cs typeface="Trebuchet MS"/>
              </a:rPr>
              <a:t>without</a:t>
            </a:r>
            <a:r>
              <a:rPr sz="2900" b="1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900" b="1" spc="100" dirty="0">
                <a:solidFill>
                  <a:srgbClr val="6D123F"/>
                </a:solidFill>
                <a:latin typeface="Trebuchet MS"/>
                <a:cs typeface="Trebuchet MS"/>
              </a:rPr>
              <a:t>consent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939" y="3690543"/>
            <a:ext cx="512445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130" dirty="0">
                <a:solidFill>
                  <a:srgbClr val="FFFFFF"/>
                </a:solidFill>
                <a:latin typeface="Arial Narrow"/>
                <a:cs typeface="Arial Narrow"/>
              </a:rPr>
              <a:t>SEXUAL</a:t>
            </a:r>
            <a:endParaRPr sz="6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6000" b="1" spc="290" dirty="0">
                <a:solidFill>
                  <a:srgbClr val="FFFFFF"/>
                </a:solidFill>
                <a:latin typeface="Arial Narrow"/>
                <a:cs typeface="Arial Narrow"/>
              </a:rPr>
              <a:t>EXPLOITATION</a:t>
            </a:r>
            <a:endParaRPr sz="60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903" y="9850061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000625" cy="10287000"/>
          </a:xfrm>
          <a:custGeom>
            <a:avLst/>
            <a:gdLst/>
            <a:ahLst/>
            <a:cxnLst/>
            <a:rect l="l" t="t" r="r" b="b"/>
            <a:pathLst>
              <a:path w="5000625" h="10287000">
                <a:moveTo>
                  <a:pt x="0" y="10286998"/>
                </a:moveTo>
                <a:lnTo>
                  <a:pt x="0" y="0"/>
                </a:lnTo>
                <a:lnTo>
                  <a:pt x="5000630" y="0"/>
                </a:lnTo>
                <a:lnTo>
                  <a:pt x="5000630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8779" y="648589"/>
            <a:ext cx="142874" cy="1428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5541" y="1596327"/>
            <a:ext cx="152400" cy="1523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4634" y="397860"/>
            <a:ext cx="11985625" cy="247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20" dirty="0">
                <a:latin typeface="Trebuchet MS"/>
                <a:cs typeface="Trebuchet MS"/>
              </a:rPr>
              <a:t>Violence</a:t>
            </a:r>
            <a:r>
              <a:rPr sz="3600" b="1" spc="32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or</a:t>
            </a:r>
            <a:r>
              <a:rPr sz="3600" b="1" spc="32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threat</a:t>
            </a:r>
            <a:r>
              <a:rPr sz="3600" b="1" spc="320" dirty="0">
                <a:latin typeface="Trebuchet MS"/>
                <a:cs typeface="Trebuchet MS"/>
              </a:rPr>
              <a:t> </a:t>
            </a:r>
            <a:r>
              <a:rPr sz="3600" b="1" spc="70" dirty="0">
                <a:latin typeface="Trebuchet MS"/>
                <a:cs typeface="Trebuchet MS"/>
              </a:rPr>
              <a:t>of</a:t>
            </a:r>
            <a:r>
              <a:rPr sz="3600" b="1" spc="320" dirty="0">
                <a:latin typeface="Trebuchet MS"/>
                <a:cs typeface="Trebuchet MS"/>
              </a:rPr>
              <a:t> </a:t>
            </a:r>
            <a:r>
              <a:rPr sz="3600" b="1" spc="95" dirty="0">
                <a:latin typeface="Trebuchet MS"/>
                <a:cs typeface="Trebuchet MS"/>
              </a:rPr>
              <a:t>violence</a:t>
            </a:r>
            <a:r>
              <a:rPr sz="3600" b="1" spc="32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between</a:t>
            </a:r>
            <a:r>
              <a:rPr sz="3600" b="1" spc="320" dirty="0">
                <a:latin typeface="Trebuchet MS"/>
                <a:cs typeface="Trebuchet MS"/>
              </a:rPr>
              <a:t> </a:t>
            </a:r>
            <a:r>
              <a:rPr sz="3600" b="1" spc="100" dirty="0">
                <a:latin typeface="Trebuchet MS"/>
                <a:cs typeface="Trebuchet MS"/>
              </a:rPr>
              <a:t>individuals:</a:t>
            </a:r>
            <a:endParaRPr sz="3600">
              <a:latin typeface="Trebuchet MS"/>
              <a:cs typeface="Trebuchet MS"/>
            </a:endParaRPr>
          </a:p>
          <a:p>
            <a:pPr marL="789305" marR="5080">
              <a:lnSpc>
                <a:spcPct val="173600"/>
              </a:lnSpc>
            </a:pPr>
            <a:r>
              <a:rPr sz="3600" b="1" spc="60" dirty="0">
                <a:latin typeface="Trebuchet MS"/>
                <a:cs typeface="Trebuchet MS"/>
              </a:rPr>
              <a:t>In</a:t>
            </a:r>
            <a:r>
              <a:rPr sz="3600" b="1" spc="25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a</a:t>
            </a:r>
            <a:r>
              <a:rPr sz="3600" b="1" spc="254" dirty="0">
                <a:latin typeface="Trebuchet MS"/>
                <a:cs typeface="Trebuchet MS"/>
              </a:rPr>
              <a:t> </a:t>
            </a:r>
            <a:r>
              <a:rPr sz="3600" b="1" spc="135" dirty="0">
                <a:latin typeface="Trebuchet MS"/>
                <a:cs typeface="Trebuchet MS"/>
              </a:rPr>
              <a:t>personal</a:t>
            </a:r>
            <a:r>
              <a:rPr sz="3600" b="1" spc="254" dirty="0">
                <a:latin typeface="Trebuchet MS"/>
                <a:cs typeface="Trebuchet MS"/>
              </a:rPr>
              <a:t> </a:t>
            </a:r>
            <a:r>
              <a:rPr sz="3600" b="1" spc="75" dirty="0">
                <a:latin typeface="Trebuchet MS"/>
                <a:cs typeface="Trebuchet MS"/>
              </a:rPr>
              <a:t>and</a:t>
            </a:r>
            <a:r>
              <a:rPr sz="3600" b="1" spc="254" dirty="0">
                <a:latin typeface="Trebuchet MS"/>
                <a:cs typeface="Trebuchet MS"/>
              </a:rPr>
              <a:t> </a:t>
            </a:r>
            <a:r>
              <a:rPr sz="3600" b="1" spc="55" dirty="0">
                <a:latin typeface="Trebuchet MS"/>
                <a:cs typeface="Trebuchet MS"/>
              </a:rPr>
              <a:t>private</a:t>
            </a:r>
            <a:r>
              <a:rPr sz="3600" b="1" spc="254" dirty="0">
                <a:latin typeface="Trebuchet MS"/>
                <a:cs typeface="Trebuchet MS"/>
              </a:rPr>
              <a:t> </a:t>
            </a:r>
            <a:r>
              <a:rPr sz="3600" b="1" spc="185" dirty="0">
                <a:latin typeface="Trebuchet MS"/>
                <a:cs typeface="Trebuchet MS"/>
              </a:rPr>
              <a:t>social</a:t>
            </a:r>
            <a:r>
              <a:rPr sz="3600" b="1" spc="254" dirty="0">
                <a:latin typeface="Trebuchet MS"/>
                <a:cs typeface="Trebuchet MS"/>
              </a:rPr>
              <a:t> </a:t>
            </a:r>
            <a:r>
              <a:rPr sz="3600" b="1" spc="110" dirty="0">
                <a:latin typeface="Trebuchet MS"/>
                <a:cs typeface="Trebuchet MS"/>
              </a:rPr>
              <a:t>relationship</a:t>
            </a:r>
            <a:r>
              <a:rPr sz="3600" b="1" spc="254" dirty="0">
                <a:latin typeface="Trebuchet MS"/>
                <a:cs typeface="Trebuchet MS"/>
              </a:rPr>
              <a:t> </a:t>
            </a:r>
            <a:r>
              <a:rPr sz="3600" b="1" spc="70" dirty="0">
                <a:latin typeface="Trebuchet MS"/>
                <a:cs typeface="Trebuchet MS"/>
              </a:rPr>
              <a:t>of</a:t>
            </a:r>
            <a:r>
              <a:rPr sz="3600" b="1" spc="254" dirty="0">
                <a:latin typeface="Trebuchet MS"/>
                <a:cs typeface="Trebuchet MS"/>
              </a:rPr>
              <a:t> </a:t>
            </a:r>
            <a:r>
              <a:rPr sz="3600" b="1" spc="-50" dirty="0">
                <a:latin typeface="Trebuchet MS"/>
                <a:cs typeface="Trebuchet MS"/>
              </a:rPr>
              <a:t>a </a:t>
            </a:r>
            <a:r>
              <a:rPr sz="3600" b="1" spc="100" dirty="0">
                <a:latin typeface="Trebuchet MS"/>
                <a:cs typeface="Trebuchet MS"/>
              </a:rPr>
              <a:t>romantic</a:t>
            </a:r>
            <a:r>
              <a:rPr sz="3600" b="1" spc="229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or</a:t>
            </a:r>
            <a:r>
              <a:rPr sz="3600" b="1" spc="229" dirty="0">
                <a:latin typeface="Trebuchet MS"/>
                <a:cs typeface="Trebuchet MS"/>
              </a:rPr>
              <a:t> </a:t>
            </a:r>
            <a:r>
              <a:rPr sz="3600" b="1" spc="70" dirty="0">
                <a:latin typeface="Trebuchet MS"/>
                <a:cs typeface="Trebuchet MS"/>
              </a:rPr>
              <a:t>intimate</a:t>
            </a:r>
            <a:r>
              <a:rPr sz="3600" b="1" spc="229" dirty="0">
                <a:latin typeface="Trebuchet MS"/>
                <a:cs typeface="Trebuchet MS"/>
              </a:rPr>
              <a:t> </a:t>
            </a:r>
            <a:r>
              <a:rPr sz="3600" b="1" spc="-10" dirty="0">
                <a:latin typeface="Trebuchet MS"/>
                <a:cs typeface="Trebuchet MS"/>
              </a:rPr>
              <a:t>nature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5541" y="3501327"/>
            <a:ext cx="152400" cy="1523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961815" y="3255360"/>
            <a:ext cx="8187055" cy="247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0" dirty="0">
                <a:solidFill>
                  <a:srgbClr val="6D123F"/>
                </a:solidFill>
                <a:latin typeface="Trebuchet MS"/>
                <a:cs typeface="Trebuchet MS"/>
              </a:rPr>
              <a:t>Current</a:t>
            </a:r>
            <a:r>
              <a:rPr sz="3600" b="1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3600" b="1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65" dirty="0">
                <a:solidFill>
                  <a:srgbClr val="6D123F"/>
                </a:solidFill>
                <a:latin typeface="Trebuchet MS"/>
                <a:cs typeface="Trebuchet MS"/>
              </a:rPr>
              <a:t>former</a:t>
            </a:r>
            <a:r>
              <a:rPr sz="3600" b="1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204" dirty="0">
                <a:solidFill>
                  <a:srgbClr val="6D123F"/>
                </a:solidFill>
                <a:latin typeface="Trebuchet MS"/>
                <a:cs typeface="Trebuchet MS"/>
              </a:rPr>
              <a:t>spouse</a:t>
            </a:r>
            <a:endParaRPr sz="3600">
              <a:latin typeface="Trebuchet MS"/>
              <a:cs typeface="Trebuchet MS"/>
            </a:endParaRPr>
          </a:p>
          <a:p>
            <a:pPr marL="12700" marR="5080">
              <a:lnSpc>
                <a:spcPct val="173600"/>
              </a:lnSpc>
            </a:pPr>
            <a:r>
              <a:rPr sz="3600" b="1" spc="175" dirty="0">
                <a:solidFill>
                  <a:srgbClr val="6D123F"/>
                </a:solidFill>
                <a:latin typeface="Trebuchet MS"/>
                <a:cs typeface="Trebuchet MS"/>
              </a:rPr>
              <a:t>Person</a:t>
            </a:r>
            <a:r>
              <a:rPr sz="3600" b="1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6D123F"/>
                </a:solidFill>
                <a:latin typeface="Trebuchet MS"/>
                <a:cs typeface="Trebuchet MS"/>
              </a:rPr>
              <a:t>with</a:t>
            </a:r>
            <a:r>
              <a:rPr sz="3600" b="1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70" dirty="0">
                <a:solidFill>
                  <a:srgbClr val="6D123F"/>
                </a:solidFill>
                <a:latin typeface="Trebuchet MS"/>
                <a:cs typeface="Trebuchet MS"/>
              </a:rPr>
              <a:t>whom</a:t>
            </a:r>
            <a:r>
              <a:rPr sz="3600" b="1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3600" b="1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85" dirty="0">
                <a:solidFill>
                  <a:srgbClr val="6D123F"/>
                </a:solidFill>
                <a:latin typeface="Trebuchet MS"/>
                <a:cs typeface="Trebuchet MS"/>
              </a:rPr>
              <a:t>child</a:t>
            </a:r>
            <a:r>
              <a:rPr sz="3600" b="1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190" dirty="0">
                <a:solidFill>
                  <a:srgbClr val="6D123F"/>
                </a:solidFill>
                <a:latin typeface="Trebuchet MS"/>
                <a:cs typeface="Trebuchet MS"/>
              </a:rPr>
              <a:t>is</a:t>
            </a:r>
            <a:r>
              <a:rPr sz="3600" b="1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125" dirty="0">
                <a:solidFill>
                  <a:srgbClr val="6D123F"/>
                </a:solidFill>
                <a:latin typeface="Trebuchet MS"/>
                <a:cs typeface="Trebuchet MS"/>
              </a:rPr>
              <a:t>shared </a:t>
            </a:r>
            <a:r>
              <a:rPr sz="3600" b="1" spc="175" dirty="0">
                <a:solidFill>
                  <a:srgbClr val="6D123F"/>
                </a:solidFill>
                <a:latin typeface="Trebuchet MS"/>
                <a:cs typeface="Trebuchet MS"/>
              </a:rPr>
              <a:t>Person</a:t>
            </a:r>
            <a:r>
              <a:rPr sz="3600" b="1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120" dirty="0">
                <a:solidFill>
                  <a:srgbClr val="6D123F"/>
                </a:solidFill>
                <a:latin typeface="Trebuchet MS"/>
                <a:cs typeface="Trebuchet MS"/>
              </a:rPr>
              <a:t>cohabitating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5541" y="4453827"/>
            <a:ext cx="152400" cy="1523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5541" y="5406326"/>
            <a:ext cx="152400" cy="1523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69939" y="3233345"/>
            <a:ext cx="360045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345" dirty="0">
                <a:solidFill>
                  <a:srgbClr val="FFFFFF"/>
                </a:solidFill>
                <a:latin typeface="Arial Narrow"/>
                <a:cs typeface="Arial Narrow"/>
              </a:rPr>
              <a:t>DATING/</a:t>
            </a:r>
            <a:endParaRPr sz="60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sz="6000" b="1" spc="245" dirty="0">
                <a:solidFill>
                  <a:srgbClr val="FFFFFF"/>
                </a:solidFill>
                <a:latin typeface="Arial Narrow"/>
                <a:cs typeface="Arial Narrow"/>
              </a:rPr>
              <a:t>DOMESTIC </a:t>
            </a:r>
            <a:r>
              <a:rPr sz="6000" b="1" spc="160" dirty="0">
                <a:solidFill>
                  <a:srgbClr val="FFFFFF"/>
                </a:solidFill>
                <a:latin typeface="Arial Narrow"/>
                <a:cs typeface="Arial Narrow"/>
              </a:rPr>
              <a:t>VIOLENCE</a:t>
            </a:r>
            <a:endParaRPr sz="60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903" y="9850060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00625" cy="10287000"/>
          </a:xfrm>
          <a:custGeom>
            <a:avLst/>
            <a:gdLst/>
            <a:ahLst/>
            <a:cxnLst/>
            <a:rect l="l" t="t" r="r" b="b"/>
            <a:pathLst>
              <a:path w="5000625" h="10287000">
                <a:moveTo>
                  <a:pt x="0" y="10286999"/>
                </a:moveTo>
                <a:lnTo>
                  <a:pt x="0" y="0"/>
                </a:lnTo>
                <a:lnTo>
                  <a:pt x="5000630" y="0"/>
                </a:lnTo>
                <a:lnTo>
                  <a:pt x="5000630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07454" y="397857"/>
            <a:ext cx="12547600" cy="247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65" dirty="0">
                <a:latin typeface="Trebuchet MS"/>
                <a:cs typeface="Trebuchet MS"/>
              </a:rPr>
              <a:t>Course</a:t>
            </a:r>
            <a:r>
              <a:rPr sz="3600" b="1" spc="250" dirty="0">
                <a:latin typeface="Trebuchet MS"/>
                <a:cs typeface="Trebuchet MS"/>
              </a:rPr>
              <a:t> </a:t>
            </a:r>
            <a:r>
              <a:rPr sz="3600" b="1" spc="70" dirty="0">
                <a:latin typeface="Trebuchet MS"/>
                <a:cs typeface="Trebuchet MS"/>
              </a:rPr>
              <a:t>of</a:t>
            </a:r>
            <a:r>
              <a:rPr sz="3600" b="1" spc="250" dirty="0">
                <a:latin typeface="Trebuchet MS"/>
                <a:cs typeface="Trebuchet MS"/>
              </a:rPr>
              <a:t> </a:t>
            </a:r>
            <a:r>
              <a:rPr sz="3600" b="1" spc="110" dirty="0">
                <a:latin typeface="Trebuchet MS"/>
                <a:cs typeface="Trebuchet MS"/>
              </a:rPr>
              <a:t>conduct</a:t>
            </a:r>
            <a:r>
              <a:rPr sz="3600" b="1" spc="25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that</a:t>
            </a:r>
            <a:r>
              <a:rPr sz="3600" b="1" spc="250" dirty="0">
                <a:latin typeface="Trebuchet MS"/>
                <a:cs typeface="Trebuchet MS"/>
              </a:rPr>
              <a:t> </a:t>
            </a:r>
            <a:r>
              <a:rPr sz="3600" b="1" spc="170" dirty="0">
                <a:latin typeface="Trebuchet MS"/>
                <a:cs typeface="Trebuchet MS"/>
              </a:rPr>
              <a:t>alarms</a:t>
            </a:r>
            <a:r>
              <a:rPr sz="3600" b="1" spc="25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or</a:t>
            </a:r>
            <a:r>
              <a:rPr sz="3600" b="1" spc="250" dirty="0">
                <a:latin typeface="Trebuchet MS"/>
                <a:cs typeface="Trebuchet MS"/>
              </a:rPr>
              <a:t> </a:t>
            </a:r>
            <a:r>
              <a:rPr sz="3600" b="1" spc="160" dirty="0">
                <a:latin typeface="Trebuchet MS"/>
                <a:cs typeface="Trebuchet MS"/>
              </a:rPr>
              <a:t>seriously</a:t>
            </a:r>
            <a:r>
              <a:rPr sz="3600" b="1" spc="250" dirty="0">
                <a:latin typeface="Trebuchet MS"/>
                <a:cs typeface="Trebuchet MS"/>
              </a:rPr>
              <a:t> </a:t>
            </a:r>
            <a:r>
              <a:rPr sz="3600" b="1" spc="150" dirty="0">
                <a:latin typeface="Trebuchet MS"/>
                <a:cs typeface="Trebuchet MS"/>
              </a:rPr>
              <a:t>annoys</a:t>
            </a:r>
            <a:endParaRPr sz="3600">
              <a:latin typeface="Trebuchet MS"/>
              <a:cs typeface="Trebuchet MS"/>
            </a:endParaRPr>
          </a:p>
          <a:p>
            <a:pPr marL="12700" marR="5080" indent="140970">
              <a:lnSpc>
                <a:spcPct val="173600"/>
              </a:lnSpc>
            </a:pPr>
            <a:r>
              <a:rPr sz="3600" b="1" dirty="0">
                <a:latin typeface="Trebuchet MS"/>
                <a:cs typeface="Trebuchet MS"/>
              </a:rPr>
              <a:t>the</a:t>
            </a:r>
            <a:r>
              <a:rPr sz="3600" b="1" spc="265" dirty="0">
                <a:latin typeface="Trebuchet MS"/>
                <a:cs typeface="Trebuchet MS"/>
              </a:rPr>
              <a:t> </a:t>
            </a:r>
            <a:r>
              <a:rPr sz="3600" b="1" spc="130" dirty="0">
                <a:latin typeface="Trebuchet MS"/>
                <a:cs typeface="Trebuchet MS"/>
              </a:rPr>
              <a:t>person</a:t>
            </a:r>
            <a:r>
              <a:rPr sz="3600" b="1" spc="27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or</a:t>
            </a:r>
            <a:r>
              <a:rPr sz="3600" b="1" spc="270" dirty="0">
                <a:latin typeface="Trebuchet MS"/>
                <a:cs typeface="Trebuchet MS"/>
              </a:rPr>
              <a:t> </a:t>
            </a:r>
            <a:r>
              <a:rPr sz="3600" b="1" spc="190" dirty="0">
                <a:latin typeface="Trebuchet MS"/>
                <a:cs typeface="Trebuchet MS"/>
              </a:rPr>
              <a:t>makes</a:t>
            </a:r>
            <a:r>
              <a:rPr sz="3600" b="1" spc="27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them</a:t>
            </a:r>
            <a:r>
              <a:rPr sz="3600" b="1" spc="270" dirty="0">
                <a:latin typeface="Trebuchet MS"/>
                <a:cs typeface="Trebuchet MS"/>
              </a:rPr>
              <a:t> </a:t>
            </a:r>
            <a:r>
              <a:rPr sz="3600" b="1" spc="55" dirty="0">
                <a:latin typeface="Trebuchet MS"/>
                <a:cs typeface="Trebuchet MS"/>
              </a:rPr>
              <a:t>fear</a:t>
            </a:r>
            <a:r>
              <a:rPr sz="3600" b="1" spc="27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for</a:t>
            </a:r>
            <a:r>
              <a:rPr sz="3600" b="1" spc="27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their</a:t>
            </a:r>
            <a:r>
              <a:rPr sz="3600" b="1" spc="270" dirty="0">
                <a:latin typeface="Trebuchet MS"/>
                <a:cs typeface="Trebuchet MS"/>
              </a:rPr>
              <a:t> </a:t>
            </a:r>
            <a:r>
              <a:rPr sz="3600" b="1" spc="140" dirty="0">
                <a:latin typeface="Trebuchet MS"/>
                <a:cs typeface="Trebuchet MS"/>
              </a:rPr>
              <a:t>safety</a:t>
            </a:r>
            <a:r>
              <a:rPr sz="3600" b="1" spc="26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or</a:t>
            </a:r>
            <a:r>
              <a:rPr sz="3600" b="1" spc="270" dirty="0">
                <a:latin typeface="Trebuchet MS"/>
                <a:cs typeface="Trebuchet MS"/>
              </a:rPr>
              <a:t> </a:t>
            </a:r>
            <a:r>
              <a:rPr sz="3600" b="1" spc="-20" dirty="0">
                <a:latin typeface="Trebuchet MS"/>
                <a:cs typeface="Trebuchet MS"/>
              </a:rPr>
              <a:t>that </a:t>
            </a:r>
            <a:r>
              <a:rPr sz="3600" b="1" spc="70" dirty="0">
                <a:latin typeface="Trebuchet MS"/>
                <a:cs typeface="Trebuchet MS"/>
              </a:rPr>
              <a:t>of</a:t>
            </a:r>
            <a:r>
              <a:rPr sz="3600" b="1" spc="225" dirty="0">
                <a:latin typeface="Trebuchet MS"/>
                <a:cs typeface="Trebuchet MS"/>
              </a:rPr>
              <a:t> </a:t>
            </a:r>
            <a:r>
              <a:rPr sz="3600" b="1" spc="110" dirty="0">
                <a:latin typeface="Trebuchet MS"/>
                <a:cs typeface="Trebuchet MS"/>
              </a:rPr>
              <a:t>family</a:t>
            </a:r>
            <a:r>
              <a:rPr sz="3600" b="1" spc="229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or</a:t>
            </a:r>
            <a:r>
              <a:rPr sz="3600" b="1" spc="229" dirty="0">
                <a:latin typeface="Trebuchet MS"/>
                <a:cs typeface="Trebuchet MS"/>
              </a:rPr>
              <a:t> </a:t>
            </a:r>
            <a:r>
              <a:rPr sz="3600" b="1" spc="110" dirty="0">
                <a:latin typeface="Trebuchet MS"/>
                <a:cs typeface="Trebuchet MS"/>
              </a:rPr>
              <a:t>friends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7454" y="4207857"/>
            <a:ext cx="5441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60" dirty="0">
                <a:solidFill>
                  <a:srgbClr val="6D123F"/>
                </a:solidFill>
                <a:latin typeface="Trebuchet MS"/>
                <a:cs typeface="Trebuchet MS"/>
              </a:rPr>
              <a:t>Includes</a:t>
            </a:r>
            <a:r>
              <a:rPr sz="3600" b="1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135" dirty="0">
                <a:solidFill>
                  <a:srgbClr val="6D123F"/>
                </a:solidFill>
                <a:latin typeface="Trebuchet MS"/>
                <a:cs typeface="Trebuchet MS"/>
              </a:rPr>
              <a:t>cyber-</a:t>
            </a:r>
            <a:r>
              <a:rPr sz="3600" b="1" spc="160" dirty="0">
                <a:solidFill>
                  <a:srgbClr val="6D123F"/>
                </a:solidFill>
                <a:latin typeface="Trebuchet MS"/>
                <a:cs typeface="Trebuchet MS"/>
              </a:rPr>
              <a:t>stalking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7454" y="6112857"/>
            <a:ext cx="11929110" cy="1526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90" dirty="0">
                <a:solidFill>
                  <a:srgbClr val="6D123F"/>
                </a:solidFill>
                <a:latin typeface="Trebuchet MS"/>
                <a:cs typeface="Trebuchet MS"/>
              </a:rPr>
              <a:t>Intentionally</a:t>
            </a:r>
            <a:r>
              <a:rPr sz="3600" b="1" spc="3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130" dirty="0">
                <a:solidFill>
                  <a:srgbClr val="6D123F"/>
                </a:solidFill>
                <a:latin typeface="Trebuchet MS"/>
                <a:cs typeface="Trebuchet MS"/>
              </a:rPr>
              <a:t>following</a:t>
            </a:r>
            <a:r>
              <a:rPr sz="3600" b="1" spc="3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60" dirty="0">
                <a:solidFill>
                  <a:srgbClr val="6D123F"/>
                </a:solidFill>
                <a:latin typeface="Trebuchet MS"/>
                <a:cs typeface="Trebuchet MS"/>
              </a:rPr>
              <a:t>another</a:t>
            </a:r>
            <a:r>
              <a:rPr sz="3600" b="1" spc="3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130" dirty="0">
                <a:solidFill>
                  <a:srgbClr val="6D123F"/>
                </a:solidFill>
                <a:latin typeface="Trebuchet MS"/>
                <a:cs typeface="Trebuchet MS"/>
              </a:rPr>
              <a:t>person</a:t>
            </a:r>
            <a:r>
              <a:rPr sz="3600" b="1" spc="30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6D123F"/>
                </a:solidFill>
                <a:latin typeface="Trebuchet MS"/>
                <a:cs typeface="Trebuchet MS"/>
              </a:rPr>
              <a:t>without</a:t>
            </a:r>
            <a:r>
              <a:rPr sz="3600" b="1" spc="3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600" b="1" spc="-10" dirty="0">
                <a:solidFill>
                  <a:srgbClr val="6D123F"/>
                </a:solidFill>
                <a:latin typeface="Trebuchet MS"/>
                <a:cs typeface="Trebuchet MS"/>
              </a:rPr>
              <a:t>their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180"/>
              </a:spcBef>
            </a:pPr>
            <a:r>
              <a:rPr sz="3600" b="1" spc="130" dirty="0">
                <a:solidFill>
                  <a:srgbClr val="6D123F"/>
                </a:solidFill>
                <a:latin typeface="Trebuchet MS"/>
                <a:cs typeface="Trebuchet MS"/>
              </a:rPr>
              <a:t>consent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939" y="4147742"/>
            <a:ext cx="34772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25" dirty="0">
                <a:solidFill>
                  <a:srgbClr val="FFFFFF"/>
                </a:solidFill>
                <a:latin typeface="Arial Narrow"/>
                <a:cs typeface="Arial Narrow"/>
              </a:rPr>
              <a:t>STALKING</a:t>
            </a:r>
            <a:endParaRPr sz="60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903" y="9850059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5000625" cy="10287000"/>
          </a:xfrm>
          <a:custGeom>
            <a:avLst/>
            <a:gdLst/>
            <a:ahLst/>
            <a:cxnLst/>
            <a:rect l="l" t="t" r="r" b="b"/>
            <a:pathLst>
              <a:path w="5000625" h="10287000">
                <a:moveTo>
                  <a:pt x="0" y="10286996"/>
                </a:moveTo>
                <a:lnTo>
                  <a:pt x="0" y="0"/>
                </a:lnTo>
                <a:lnTo>
                  <a:pt x="5000630" y="0"/>
                </a:lnTo>
                <a:lnTo>
                  <a:pt x="5000630" y="10286996"/>
                </a:lnTo>
                <a:lnTo>
                  <a:pt x="0" y="10286996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1154" y="623569"/>
            <a:ext cx="123825" cy="123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2191" y="1466531"/>
            <a:ext cx="133350" cy="1333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8314" y="395032"/>
            <a:ext cx="8284845" cy="1360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60" dirty="0">
                <a:latin typeface="Trebuchet MS"/>
                <a:cs typeface="Trebuchet MS"/>
              </a:rPr>
              <a:t>Repeated,</a:t>
            </a:r>
            <a:r>
              <a:rPr sz="3200" b="1" spc="225" dirty="0">
                <a:latin typeface="Trebuchet MS"/>
                <a:cs typeface="Trebuchet MS"/>
              </a:rPr>
              <a:t> </a:t>
            </a:r>
            <a:r>
              <a:rPr sz="3200" b="1" spc="100" dirty="0">
                <a:latin typeface="Trebuchet MS"/>
                <a:cs typeface="Trebuchet MS"/>
              </a:rPr>
              <a:t>unwanted/unsolicited</a:t>
            </a:r>
            <a:r>
              <a:rPr sz="3200" b="1" spc="229" dirty="0">
                <a:latin typeface="Trebuchet MS"/>
                <a:cs typeface="Trebuchet MS"/>
              </a:rPr>
              <a:t> </a:t>
            </a:r>
            <a:r>
              <a:rPr sz="3200" b="1" spc="80" dirty="0">
                <a:latin typeface="Trebuchet MS"/>
                <a:cs typeface="Trebuchet MS"/>
              </a:rPr>
              <a:t>contact</a:t>
            </a:r>
            <a:endParaRPr sz="3200">
              <a:latin typeface="Trebuchet MS"/>
              <a:cs typeface="Trebuchet MS"/>
            </a:endParaRPr>
          </a:p>
          <a:p>
            <a:pPr marL="702945">
              <a:lnSpc>
                <a:spcPct val="100000"/>
              </a:lnSpc>
              <a:spcBef>
                <a:spcPts val="2835"/>
              </a:spcBef>
            </a:pPr>
            <a:r>
              <a:rPr sz="3200" b="1" spc="155" dirty="0">
                <a:latin typeface="Trebuchet MS"/>
                <a:cs typeface="Trebuchet MS"/>
              </a:rPr>
              <a:t>Face-</a:t>
            </a:r>
            <a:r>
              <a:rPr sz="3200" b="1" spc="140" dirty="0">
                <a:latin typeface="Trebuchet MS"/>
                <a:cs typeface="Trebuchet MS"/>
              </a:rPr>
              <a:t>to-</a:t>
            </a:r>
            <a:r>
              <a:rPr sz="3200" b="1" spc="105" dirty="0">
                <a:latin typeface="Trebuchet MS"/>
                <a:cs typeface="Trebuchet MS"/>
              </a:rPr>
              <a:t>face</a:t>
            </a:r>
            <a:r>
              <a:rPr sz="3200" b="1" spc="229" dirty="0">
                <a:latin typeface="Trebuchet MS"/>
                <a:cs typeface="Trebuchet MS"/>
              </a:rPr>
              <a:t> </a:t>
            </a:r>
            <a:r>
              <a:rPr sz="3200" b="1" spc="80" dirty="0">
                <a:latin typeface="Trebuchet MS"/>
                <a:cs typeface="Trebuchet MS"/>
              </a:rPr>
              <a:t>contact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2191" y="2314256"/>
            <a:ext cx="133350" cy="1333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789174" y="2090482"/>
            <a:ext cx="3500120" cy="475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10" dirty="0">
                <a:solidFill>
                  <a:srgbClr val="6D123F"/>
                </a:solidFill>
                <a:latin typeface="Trebuchet MS"/>
                <a:cs typeface="Trebuchet MS"/>
              </a:rPr>
              <a:t>Phone</a:t>
            </a:r>
            <a:r>
              <a:rPr sz="3200" b="1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155" dirty="0">
                <a:solidFill>
                  <a:srgbClr val="6D123F"/>
                </a:solidFill>
                <a:latin typeface="Trebuchet MS"/>
                <a:cs typeface="Trebuchet MS"/>
              </a:rPr>
              <a:t>calls</a:t>
            </a:r>
            <a:endParaRPr sz="3200">
              <a:latin typeface="Trebuchet MS"/>
              <a:cs typeface="Trebuchet MS"/>
            </a:endParaRPr>
          </a:p>
          <a:p>
            <a:pPr marL="12700" marR="159385">
              <a:lnSpc>
                <a:spcPct val="173800"/>
              </a:lnSpc>
            </a:pPr>
            <a:r>
              <a:rPr sz="3200" b="1" spc="125" dirty="0">
                <a:solidFill>
                  <a:srgbClr val="6D123F"/>
                </a:solidFill>
                <a:latin typeface="Trebuchet MS"/>
                <a:cs typeface="Trebuchet MS"/>
              </a:rPr>
              <a:t>Voice</a:t>
            </a:r>
            <a:r>
              <a:rPr sz="32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250" dirty="0">
                <a:solidFill>
                  <a:srgbClr val="6D123F"/>
                </a:solidFill>
                <a:latin typeface="Trebuchet MS"/>
                <a:cs typeface="Trebuchet MS"/>
              </a:rPr>
              <a:t>messages </a:t>
            </a:r>
            <a:r>
              <a:rPr sz="3200" b="1" dirty="0">
                <a:solidFill>
                  <a:srgbClr val="6D123F"/>
                </a:solidFill>
                <a:latin typeface="Trebuchet MS"/>
                <a:cs typeface="Trebuchet MS"/>
              </a:rPr>
              <a:t>Text</a:t>
            </a:r>
            <a:r>
              <a:rPr sz="3200" b="1" spc="3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250" dirty="0">
                <a:solidFill>
                  <a:srgbClr val="6D123F"/>
                </a:solidFill>
                <a:latin typeface="Trebuchet MS"/>
                <a:cs typeface="Trebuchet MS"/>
              </a:rPr>
              <a:t>messages </a:t>
            </a:r>
            <a:r>
              <a:rPr sz="3200" b="1" spc="90" dirty="0">
                <a:solidFill>
                  <a:srgbClr val="6D123F"/>
                </a:solidFill>
                <a:latin typeface="Trebuchet MS"/>
                <a:cs typeface="Trebuchet MS"/>
              </a:rPr>
              <a:t>Email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ct val="173800"/>
              </a:lnSpc>
            </a:pPr>
            <a:r>
              <a:rPr sz="3200" b="1" spc="175" dirty="0">
                <a:solidFill>
                  <a:srgbClr val="6D123F"/>
                </a:solidFill>
                <a:latin typeface="Trebuchet MS"/>
                <a:cs typeface="Trebuchet MS"/>
              </a:rPr>
              <a:t>Social</a:t>
            </a:r>
            <a:r>
              <a:rPr sz="32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95" dirty="0">
                <a:solidFill>
                  <a:srgbClr val="6D123F"/>
                </a:solidFill>
                <a:latin typeface="Trebuchet MS"/>
                <a:cs typeface="Trebuchet MS"/>
              </a:rPr>
              <a:t>media</a:t>
            </a:r>
            <a:r>
              <a:rPr sz="32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110" dirty="0">
                <a:solidFill>
                  <a:srgbClr val="6D123F"/>
                </a:solidFill>
                <a:latin typeface="Trebuchet MS"/>
                <a:cs typeface="Trebuchet MS"/>
              </a:rPr>
              <a:t>use </a:t>
            </a:r>
            <a:r>
              <a:rPr sz="3200" b="1" spc="60" dirty="0">
                <a:solidFill>
                  <a:srgbClr val="6D123F"/>
                </a:solidFill>
                <a:latin typeface="Trebuchet MS"/>
                <a:cs typeface="Trebuchet MS"/>
              </a:rPr>
              <a:t>Unwanted</a:t>
            </a:r>
            <a:r>
              <a:rPr sz="3200" b="1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155" dirty="0">
                <a:solidFill>
                  <a:srgbClr val="6D123F"/>
                </a:solidFill>
                <a:latin typeface="Trebuchet MS"/>
                <a:cs typeface="Trebuchet MS"/>
              </a:rPr>
              <a:t>gifts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2191" y="3161981"/>
            <a:ext cx="133350" cy="1333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2191" y="4009706"/>
            <a:ext cx="133350" cy="1333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2191" y="4857431"/>
            <a:ext cx="133350" cy="1333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82191" y="5705156"/>
            <a:ext cx="133350" cy="1333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2191" y="6552881"/>
            <a:ext cx="133350" cy="1333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01154" y="7405368"/>
            <a:ext cx="123825" cy="12382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098314" y="7176832"/>
            <a:ext cx="12207875" cy="1360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90" dirty="0">
                <a:solidFill>
                  <a:srgbClr val="6D123F"/>
                </a:solidFill>
                <a:latin typeface="Trebuchet MS"/>
                <a:cs typeface="Trebuchet MS"/>
              </a:rPr>
              <a:t>Repeatedly</a:t>
            </a:r>
            <a:r>
              <a:rPr sz="32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150" dirty="0">
                <a:solidFill>
                  <a:srgbClr val="6D123F"/>
                </a:solidFill>
                <a:latin typeface="Trebuchet MS"/>
                <a:cs typeface="Trebuchet MS"/>
              </a:rPr>
              <a:t>showing</a:t>
            </a:r>
            <a:r>
              <a:rPr sz="32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6D123F"/>
                </a:solidFill>
                <a:latin typeface="Trebuchet MS"/>
                <a:cs typeface="Trebuchet MS"/>
              </a:rPr>
              <a:t>up</a:t>
            </a:r>
            <a:r>
              <a:rPr sz="32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32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90" dirty="0">
                <a:solidFill>
                  <a:srgbClr val="6D123F"/>
                </a:solidFill>
                <a:latin typeface="Trebuchet MS"/>
                <a:cs typeface="Trebuchet MS"/>
              </a:rPr>
              <a:t>waiting</a:t>
            </a:r>
            <a:r>
              <a:rPr sz="32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110" dirty="0">
                <a:solidFill>
                  <a:srgbClr val="6D123F"/>
                </a:solidFill>
                <a:latin typeface="Trebuchet MS"/>
                <a:cs typeface="Trebuchet MS"/>
              </a:rPr>
              <a:t>outside</a:t>
            </a:r>
            <a:r>
              <a:rPr sz="32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3200" b="1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110" dirty="0">
                <a:solidFill>
                  <a:srgbClr val="6D123F"/>
                </a:solidFill>
                <a:latin typeface="Trebuchet MS"/>
                <a:cs typeface="Trebuchet MS"/>
              </a:rPr>
              <a:t>person’s</a:t>
            </a:r>
            <a:r>
              <a:rPr sz="32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6D123F"/>
                </a:solidFill>
                <a:latin typeface="Trebuchet MS"/>
                <a:cs typeface="Trebuchet MS"/>
              </a:rPr>
              <a:t>home,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35"/>
              </a:spcBef>
            </a:pPr>
            <a:r>
              <a:rPr sz="3200" b="1" spc="150" dirty="0">
                <a:solidFill>
                  <a:srgbClr val="6D123F"/>
                </a:solidFill>
                <a:latin typeface="Trebuchet MS"/>
                <a:cs typeface="Trebuchet MS"/>
              </a:rPr>
              <a:t>classroom,</a:t>
            </a:r>
            <a:r>
              <a:rPr sz="3200" b="1" spc="21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95" dirty="0">
                <a:solidFill>
                  <a:srgbClr val="6D123F"/>
                </a:solidFill>
                <a:latin typeface="Trebuchet MS"/>
                <a:cs typeface="Trebuchet MS"/>
              </a:rPr>
              <a:t>place</a:t>
            </a:r>
            <a:r>
              <a:rPr sz="3200" b="1" spc="21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60" dirty="0">
                <a:solidFill>
                  <a:srgbClr val="6D123F"/>
                </a:solidFill>
                <a:latin typeface="Trebuchet MS"/>
                <a:cs typeface="Trebuchet MS"/>
              </a:rPr>
              <a:t>of</a:t>
            </a:r>
            <a:r>
              <a:rPr sz="3200" b="1" spc="21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60" dirty="0">
                <a:solidFill>
                  <a:srgbClr val="6D123F"/>
                </a:solidFill>
                <a:latin typeface="Trebuchet MS"/>
                <a:cs typeface="Trebuchet MS"/>
              </a:rPr>
              <a:t>employment,</a:t>
            </a:r>
            <a:r>
              <a:rPr sz="3200" b="1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3200" b="1" spc="21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200" b="1" spc="60" dirty="0">
                <a:solidFill>
                  <a:srgbClr val="6D123F"/>
                </a:solidFill>
                <a:latin typeface="Trebuchet MS"/>
                <a:cs typeface="Trebuchet MS"/>
              </a:rPr>
              <a:t>vehicle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9939" y="4147745"/>
            <a:ext cx="34772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25" dirty="0">
                <a:solidFill>
                  <a:srgbClr val="FFFFFF"/>
                </a:solidFill>
                <a:latin typeface="Arial Narrow"/>
                <a:cs typeface="Arial Narrow"/>
              </a:rPr>
              <a:t>STALKING</a:t>
            </a:r>
            <a:endParaRPr sz="60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903" y="9850064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371850"/>
          </a:xfrm>
          <a:custGeom>
            <a:avLst/>
            <a:gdLst/>
            <a:ahLst/>
            <a:cxnLst/>
            <a:rect l="l" t="t" r="r" b="b"/>
            <a:pathLst>
              <a:path w="18288000" h="3371850">
                <a:moveTo>
                  <a:pt x="0" y="0"/>
                </a:moveTo>
                <a:lnTo>
                  <a:pt x="18287999" y="0"/>
                </a:lnTo>
                <a:lnTo>
                  <a:pt x="18287999" y="3371849"/>
                </a:lnTo>
                <a:lnTo>
                  <a:pt x="0" y="3371849"/>
                </a:lnTo>
                <a:lnTo>
                  <a:pt x="0" y="0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5751" y="99535"/>
            <a:ext cx="14436725" cy="29457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009650" marR="5080" indent="-997585">
              <a:lnSpc>
                <a:spcPts val="11480"/>
              </a:lnSpc>
              <a:spcBef>
                <a:spcPts val="315"/>
              </a:spcBef>
            </a:pPr>
            <a:r>
              <a:rPr sz="9600" spc="-385" dirty="0">
                <a:solidFill>
                  <a:srgbClr val="FFFFFF"/>
                </a:solidFill>
                <a:latin typeface="Lucida Sans"/>
                <a:cs typeface="Lucida Sans"/>
              </a:rPr>
              <a:t>WHAT</a:t>
            </a:r>
            <a:r>
              <a:rPr sz="9600" spc="-4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600" spc="-285" dirty="0">
                <a:solidFill>
                  <a:srgbClr val="FFFFFF"/>
                </a:solidFill>
                <a:latin typeface="Lucida Sans"/>
                <a:cs typeface="Lucida Sans"/>
              </a:rPr>
              <a:t>HAPPENS</a:t>
            </a:r>
            <a:r>
              <a:rPr sz="9600" spc="-4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600" spc="-495" dirty="0">
                <a:solidFill>
                  <a:srgbClr val="FFFFFF"/>
                </a:solidFill>
                <a:latin typeface="Lucida Sans"/>
                <a:cs typeface="Lucida Sans"/>
              </a:rPr>
              <a:t>IF</a:t>
            </a:r>
            <a:r>
              <a:rPr sz="9600" spc="-4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600" spc="-459" dirty="0">
                <a:solidFill>
                  <a:srgbClr val="FFFFFF"/>
                </a:solidFill>
                <a:latin typeface="Lucida Sans"/>
                <a:cs typeface="Lucida Sans"/>
              </a:rPr>
              <a:t>SEXUAL </a:t>
            </a:r>
            <a:r>
              <a:rPr sz="9600" spc="-620" dirty="0">
                <a:solidFill>
                  <a:srgbClr val="FFFFFF"/>
                </a:solidFill>
                <a:latin typeface="Lucida Sans"/>
                <a:cs typeface="Lucida Sans"/>
              </a:rPr>
              <a:t>MISCONDUCT</a:t>
            </a:r>
            <a:r>
              <a:rPr sz="9600" spc="-40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600" spc="-825" dirty="0">
                <a:solidFill>
                  <a:srgbClr val="FFFFFF"/>
                </a:solidFill>
                <a:latin typeface="Lucida Sans"/>
                <a:cs typeface="Lucida Sans"/>
              </a:rPr>
              <a:t>OCCURS?</a:t>
            </a:r>
            <a:endParaRPr sz="96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86191" y="9678034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B95986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B95986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B95986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B95986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B95986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424" y="4380245"/>
            <a:ext cx="190500" cy="1904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22660" y="4036075"/>
            <a:ext cx="5078730" cy="431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57910">
              <a:lnSpc>
                <a:spcPct val="111600"/>
              </a:lnSpc>
              <a:spcBef>
                <a:spcPts val="100"/>
              </a:spcBef>
            </a:pPr>
            <a:r>
              <a:rPr sz="4200" spc="140" dirty="0">
                <a:latin typeface="Tahoma"/>
                <a:cs typeface="Tahoma"/>
              </a:rPr>
              <a:t>Report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80" dirty="0">
                <a:latin typeface="Tahoma"/>
                <a:cs typeface="Tahoma"/>
              </a:rPr>
              <a:t>it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65" dirty="0">
                <a:latin typeface="Tahoma"/>
                <a:cs typeface="Tahoma"/>
              </a:rPr>
              <a:t>to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30" dirty="0">
                <a:latin typeface="Tahoma"/>
                <a:cs typeface="Tahoma"/>
              </a:rPr>
              <a:t>HCC </a:t>
            </a:r>
            <a:r>
              <a:rPr sz="4200" spc="114" dirty="0">
                <a:latin typeface="Tahoma"/>
                <a:cs typeface="Tahoma"/>
              </a:rPr>
              <a:t>Any</a:t>
            </a:r>
            <a:r>
              <a:rPr sz="4200" spc="-225" dirty="0">
                <a:latin typeface="Tahoma"/>
                <a:cs typeface="Tahoma"/>
              </a:rPr>
              <a:t> </a:t>
            </a:r>
            <a:r>
              <a:rPr sz="4200" spc="165" dirty="0">
                <a:latin typeface="Tahoma"/>
                <a:cs typeface="Tahoma"/>
              </a:rPr>
              <a:t>employee </a:t>
            </a:r>
            <a:r>
              <a:rPr sz="4200" spc="140" dirty="0">
                <a:latin typeface="Tahoma"/>
                <a:cs typeface="Tahoma"/>
              </a:rPr>
              <a:t>Public</a:t>
            </a:r>
            <a:r>
              <a:rPr sz="4200" spc="-200" dirty="0">
                <a:latin typeface="Tahoma"/>
                <a:cs typeface="Tahoma"/>
              </a:rPr>
              <a:t> </a:t>
            </a:r>
            <a:r>
              <a:rPr sz="4200" spc="45" dirty="0">
                <a:latin typeface="Tahoma"/>
                <a:cs typeface="Tahoma"/>
              </a:rPr>
              <a:t>Safety </a:t>
            </a:r>
            <a:r>
              <a:rPr sz="4200" dirty="0">
                <a:latin typeface="Tahoma"/>
                <a:cs typeface="Tahoma"/>
              </a:rPr>
              <a:t>443-518-</a:t>
            </a:r>
            <a:r>
              <a:rPr sz="4200" spc="-20" dirty="0">
                <a:latin typeface="Tahoma"/>
                <a:cs typeface="Tahoma"/>
              </a:rPr>
              <a:t>5555</a:t>
            </a:r>
            <a:endParaRPr sz="4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4200" dirty="0">
                <a:latin typeface="Tahoma"/>
                <a:cs typeface="Tahoma"/>
              </a:rPr>
              <a:t>443-518-</a:t>
            </a:r>
            <a:r>
              <a:rPr sz="4200" spc="-20" dirty="0">
                <a:latin typeface="Tahoma"/>
                <a:cs typeface="Tahoma"/>
              </a:rPr>
              <a:t>5500</a:t>
            </a:r>
            <a:endParaRPr sz="4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4200" dirty="0">
                <a:latin typeface="Tahoma"/>
                <a:cs typeface="Tahoma"/>
              </a:rPr>
              <a:t>Title</a:t>
            </a:r>
            <a:r>
              <a:rPr sz="4200" spc="-100" dirty="0">
                <a:latin typeface="Tahoma"/>
                <a:cs typeface="Tahoma"/>
              </a:rPr>
              <a:t> </a:t>
            </a:r>
            <a:r>
              <a:rPr sz="4200" spc="-229" dirty="0">
                <a:latin typeface="Tahoma"/>
                <a:cs typeface="Tahoma"/>
              </a:rPr>
              <a:t>IX</a:t>
            </a:r>
            <a:r>
              <a:rPr sz="4200" spc="-95" dirty="0">
                <a:latin typeface="Tahoma"/>
                <a:cs typeface="Tahoma"/>
              </a:rPr>
              <a:t> </a:t>
            </a:r>
            <a:r>
              <a:rPr sz="4200" spc="165" dirty="0">
                <a:latin typeface="Tahoma"/>
                <a:cs typeface="Tahoma"/>
              </a:rPr>
              <a:t>Coordinators</a:t>
            </a:r>
            <a:endParaRPr sz="42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424" y="5094619"/>
            <a:ext cx="190500" cy="1904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424" y="5808994"/>
            <a:ext cx="190500" cy="1904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424" y="6523370"/>
            <a:ext cx="190500" cy="1904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424" y="7237744"/>
            <a:ext cx="190500" cy="1904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424" y="7952120"/>
            <a:ext cx="190500" cy="1904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9861" y="4380245"/>
            <a:ext cx="190500" cy="1904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677097" y="4036075"/>
            <a:ext cx="6186805" cy="359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60220">
              <a:lnSpc>
                <a:spcPct val="111600"/>
              </a:lnSpc>
              <a:spcBef>
                <a:spcPts val="100"/>
              </a:spcBef>
            </a:pPr>
            <a:r>
              <a:rPr sz="4200" spc="140" dirty="0">
                <a:latin typeface="Tahoma"/>
                <a:cs typeface="Tahoma"/>
              </a:rPr>
              <a:t>Report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80" dirty="0">
                <a:latin typeface="Tahoma"/>
                <a:cs typeface="Tahoma"/>
              </a:rPr>
              <a:t>it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65" dirty="0">
                <a:latin typeface="Tahoma"/>
                <a:cs typeface="Tahoma"/>
              </a:rPr>
              <a:t>to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30" dirty="0">
                <a:latin typeface="Tahoma"/>
                <a:cs typeface="Tahoma"/>
              </a:rPr>
              <a:t>police </a:t>
            </a:r>
            <a:r>
              <a:rPr sz="4200" spc="140" dirty="0">
                <a:latin typeface="Tahoma"/>
                <a:cs typeface="Tahoma"/>
              </a:rPr>
              <a:t>Report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80" dirty="0">
                <a:latin typeface="Tahoma"/>
                <a:cs typeface="Tahoma"/>
              </a:rPr>
              <a:t>it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65" dirty="0">
                <a:latin typeface="Tahoma"/>
                <a:cs typeface="Tahoma"/>
              </a:rPr>
              <a:t>to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65" dirty="0">
                <a:latin typeface="Tahoma"/>
                <a:cs typeface="Tahoma"/>
              </a:rPr>
              <a:t>both</a:t>
            </a:r>
            <a:endParaRPr sz="4200">
              <a:latin typeface="Tahoma"/>
              <a:cs typeface="Tahoma"/>
            </a:endParaRPr>
          </a:p>
          <a:p>
            <a:pPr marL="12700" marR="5080">
              <a:lnSpc>
                <a:spcPct val="111600"/>
              </a:lnSpc>
            </a:pPr>
            <a:r>
              <a:rPr sz="4200" spc="155" dirty="0">
                <a:latin typeface="Tahoma"/>
                <a:cs typeface="Tahoma"/>
              </a:rPr>
              <a:t>Consult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35" dirty="0">
                <a:latin typeface="Tahoma"/>
                <a:cs typeface="Tahoma"/>
              </a:rPr>
              <a:t>with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30" dirty="0">
                <a:latin typeface="Tahoma"/>
                <a:cs typeface="Tahoma"/>
              </a:rPr>
              <a:t>confidential </a:t>
            </a:r>
            <a:r>
              <a:rPr sz="4200" spc="145" dirty="0">
                <a:latin typeface="Tahoma"/>
                <a:cs typeface="Tahoma"/>
              </a:rPr>
              <a:t>resources</a:t>
            </a:r>
            <a:endParaRPr sz="4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4200" spc="114" dirty="0">
                <a:latin typeface="Tahoma"/>
                <a:cs typeface="Tahoma"/>
              </a:rPr>
              <a:t>Third</a:t>
            </a:r>
            <a:r>
              <a:rPr sz="4200" spc="-220" dirty="0">
                <a:latin typeface="Tahoma"/>
                <a:cs typeface="Tahoma"/>
              </a:rPr>
              <a:t> </a:t>
            </a:r>
            <a:r>
              <a:rPr sz="4200" spc="130" dirty="0">
                <a:latin typeface="Tahoma"/>
                <a:cs typeface="Tahoma"/>
              </a:rPr>
              <a:t>party</a:t>
            </a:r>
            <a:r>
              <a:rPr sz="4200" spc="-215" dirty="0">
                <a:latin typeface="Tahoma"/>
                <a:cs typeface="Tahoma"/>
              </a:rPr>
              <a:t> </a:t>
            </a:r>
            <a:r>
              <a:rPr sz="4200" spc="135" dirty="0">
                <a:latin typeface="Tahoma"/>
                <a:cs typeface="Tahoma"/>
              </a:rPr>
              <a:t>reporting</a:t>
            </a:r>
            <a:endParaRPr sz="42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9861" y="5094619"/>
            <a:ext cx="190500" cy="1904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9861" y="5808994"/>
            <a:ext cx="190500" cy="1904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9861" y="7237744"/>
            <a:ext cx="190500" cy="1904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371850"/>
          </a:xfrm>
          <a:custGeom>
            <a:avLst/>
            <a:gdLst/>
            <a:ahLst/>
            <a:cxnLst/>
            <a:rect l="l" t="t" r="r" b="b"/>
            <a:pathLst>
              <a:path w="18288000" h="3371850">
                <a:moveTo>
                  <a:pt x="18287998" y="3371849"/>
                </a:moveTo>
                <a:lnTo>
                  <a:pt x="0" y="337184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337184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5653" y="344488"/>
            <a:ext cx="1457706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550" dirty="0">
                <a:solidFill>
                  <a:srgbClr val="FFFFFF"/>
                </a:solidFill>
                <a:latin typeface="Lucida Sans"/>
                <a:cs typeface="Lucida Sans"/>
              </a:rPr>
              <a:t>CONFIDENTIAL</a:t>
            </a:r>
            <a:r>
              <a:rPr sz="9600" spc="-3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600" spc="-545" dirty="0">
                <a:solidFill>
                  <a:srgbClr val="FFFFFF"/>
                </a:solidFill>
                <a:latin typeface="Lucida Sans"/>
                <a:cs typeface="Lucida Sans"/>
              </a:rPr>
              <a:t>RESOURCES</a:t>
            </a:r>
            <a:endParaRPr sz="96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86191" y="9678036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B95986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B95986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B95986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B95986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B95986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524" y="5005970"/>
            <a:ext cx="200025" cy="2000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87550" y="4631320"/>
            <a:ext cx="13818235" cy="2339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sz="4500" spc="165" dirty="0">
                <a:latin typeface="Tahoma"/>
                <a:cs typeface="Tahoma"/>
              </a:rPr>
              <a:t>HCC</a:t>
            </a:r>
            <a:r>
              <a:rPr sz="4500" spc="-229" dirty="0">
                <a:latin typeface="Tahoma"/>
                <a:cs typeface="Tahoma"/>
              </a:rPr>
              <a:t> </a:t>
            </a:r>
            <a:r>
              <a:rPr sz="4500" spc="150" dirty="0">
                <a:latin typeface="Tahoma"/>
                <a:cs typeface="Tahoma"/>
              </a:rPr>
              <a:t>Counseling</a:t>
            </a:r>
            <a:r>
              <a:rPr sz="4500" spc="-225" dirty="0">
                <a:latin typeface="Tahoma"/>
                <a:cs typeface="Tahoma"/>
              </a:rPr>
              <a:t> </a:t>
            </a:r>
            <a:r>
              <a:rPr sz="4500" spc="150" dirty="0">
                <a:latin typeface="Tahoma"/>
                <a:cs typeface="Tahoma"/>
              </a:rPr>
              <a:t>Center</a:t>
            </a:r>
            <a:r>
              <a:rPr sz="4500" spc="-229" dirty="0">
                <a:latin typeface="Tahoma"/>
                <a:cs typeface="Tahoma"/>
              </a:rPr>
              <a:t> </a:t>
            </a:r>
            <a:r>
              <a:rPr sz="4500" spc="240" dirty="0">
                <a:latin typeface="Tahoma"/>
                <a:cs typeface="Tahoma"/>
              </a:rPr>
              <a:t>or</a:t>
            </a:r>
            <a:r>
              <a:rPr sz="4500" spc="-225" dirty="0">
                <a:latin typeface="Tahoma"/>
                <a:cs typeface="Tahoma"/>
              </a:rPr>
              <a:t> </a:t>
            </a:r>
            <a:r>
              <a:rPr sz="4500" spc="185" dirty="0">
                <a:latin typeface="Tahoma"/>
                <a:cs typeface="Tahoma"/>
              </a:rPr>
              <a:t>other</a:t>
            </a:r>
            <a:r>
              <a:rPr sz="4500" spc="-225" dirty="0">
                <a:latin typeface="Tahoma"/>
                <a:cs typeface="Tahoma"/>
              </a:rPr>
              <a:t> </a:t>
            </a:r>
            <a:r>
              <a:rPr sz="4500" spc="145" dirty="0">
                <a:latin typeface="Tahoma"/>
                <a:cs typeface="Tahoma"/>
              </a:rPr>
              <a:t>counseling</a:t>
            </a:r>
            <a:r>
              <a:rPr sz="4500" spc="-229" dirty="0">
                <a:latin typeface="Tahoma"/>
                <a:cs typeface="Tahoma"/>
              </a:rPr>
              <a:t> </a:t>
            </a:r>
            <a:r>
              <a:rPr sz="4500" spc="105" dirty="0">
                <a:latin typeface="Tahoma"/>
                <a:cs typeface="Tahoma"/>
              </a:rPr>
              <a:t>services </a:t>
            </a:r>
            <a:r>
              <a:rPr sz="4500" spc="185" dirty="0">
                <a:latin typeface="Tahoma"/>
                <a:cs typeface="Tahoma"/>
              </a:rPr>
              <a:t>Hopeworks</a:t>
            </a:r>
            <a:endParaRPr sz="4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4500" spc="190" dirty="0">
                <a:latin typeface="Tahoma"/>
                <a:cs typeface="Tahoma"/>
              </a:rPr>
              <a:t>Medical</a:t>
            </a:r>
            <a:r>
              <a:rPr sz="4500" spc="-229" dirty="0">
                <a:latin typeface="Tahoma"/>
                <a:cs typeface="Tahoma"/>
              </a:rPr>
              <a:t> </a:t>
            </a:r>
            <a:r>
              <a:rPr sz="4500" spc="100" dirty="0">
                <a:latin typeface="Tahoma"/>
                <a:cs typeface="Tahoma"/>
              </a:rPr>
              <a:t>staff</a:t>
            </a:r>
            <a:r>
              <a:rPr sz="4500" spc="-229" dirty="0">
                <a:latin typeface="Tahoma"/>
                <a:cs typeface="Tahoma"/>
              </a:rPr>
              <a:t> </a:t>
            </a:r>
            <a:r>
              <a:rPr sz="4500" spc="145" dirty="0">
                <a:latin typeface="Tahoma"/>
                <a:cs typeface="Tahoma"/>
              </a:rPr>
              <a:t>operating</a:t>
            </a:r>
            <a:r>
              <a:rPr sz="4500" spc="-229" dirty="0">
                <a:latin typeface="Tahoma"/>
                <a:cs typeface="Tahoma"/>
              </a:rPr>
              <a:t> </a:t>
            </a:r>
            <a:r>
              <a:rPr sz="4500" spc="175" dirty="0">
                <a:latin typeface="Tahoma"/>
                <a:cs typeface="Tahoma"/>
              </a:rPr>
              <a:t>in</a:t>
            </a:r>
            <a:r>
              <a:rPr sz="4500" spc="-229" dirty="0">
                <a:latin typeface="Tahoma"/>
                <a:cs typeface="Tahoma"/>
              </a:rPr>
              <a:t> </a:t>
            </a:r>
            <a:r>
              <a:rPr sz="4500" spc="114" dirty="0">
                <a:latin typeface="Tahoma"/>
                <a:cs typeface="Tahoma"/>
              </a:rPr>
              <a:t>a</a:t>
            </a:r>
            <a:r>
              <a:rPr sz="4500" spc="-225" dirty="0">
                <a:latin typeface="Tahoma"/>
                <a:cs typeface="Tahoma"/>
              </a:rPr>
              <a:t> </a:t>
            </a:r>
            <a:r>
              <a:rPr sz="4500" spc="170" dirty="0">
                <a:latin typeface="Tahoma"/>
                <a:cs typeface="Tahoma"/>
              </a:rPr>
              <a:t>medical</a:t>
            </a:r>
            <a:r>
              <a:rPr sz="4500" spc="-229" dirty="0">
                <a:latin typeface="Tahoma"/>
                <a:cs typeface="Tahoma"/>
              </a:rPr>
              <a:t> </a:t>
            </a:r>
            <a:r>
              <a:rPr sz="4500" spc="90" dirty="0">
                <a:latin typeface="Tahoma"/>
                <a:cs typeface="Tahoma"/>
              </a:rPr>
              <a:t>capacity</a:t>
            </a:r>
            <a:endParaRPr sz="45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524" y="5777495"/>
            <a:ext cx="200025" cy="2000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524" y="6549019"/>
            <a:ext cx="200025" cy="20002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6744334" cy="10287000"/>
          </a:xfrm>
          <a:custGeom>
            <a:avLst/>
            <a:gdLst/>
            <a:ahLst/>
            <a:cxnLst/>
            <a:rect l="l" t="t" r="r" b="b"/>
            <a:pathLst>
              <a:path w="6744334" h="10287000">
                <a:moveTo>
                  <a:pt x="6743739" y="0"/>
                </a:moveTo>
                <a:lnTo>
                  <a:pt x="6743739" y="10286997"/>
                </a:lnTo>
                <a:lnTo>
                  <a:pt x="0" y="10286997"/>
                </a:lnTo>
                <a:lnTo>
                  <a:pt x="0" y="0"/>
                </a:lnTo>
                <a:lnTo>
                  <a:pt x="6743739" y="0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9516" y="2710372"/>
            <a:ext cx="142875" cy="1428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9516" y="3691447"/>
            <a:ext cx="142875" cy="1428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9516" y="5653598"/>
            <a:ext cx="142875" cy="1428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44854" y="6629910"/>
            <a:ext cx="152400" cy="152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44854" y="7610985"/>
            <a:ext cx="152400" cy="1523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487902" y="2446879"/>
            <a:ext cx="7423150" cy="549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110" dirty="0">
                <a:solidFill>
                  <a:srgbClr val="6D123F"/>
                </a:solidFill>
                <a:latin typeface="Trebuchet MS"/>
                <a:cs typeface="Trebuchet MS"/>
              </a:rPr>
              <a:t>Interim</a:t>
            </a:r>
            <a:r>
              <a:rPr sz="3700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spc="325" dirty="0">
                <a:solidFill>
                  <a:srgbClr val="6D123F"/>
                </a:solidFill>
                <a:latin typeface="Trebuchet MS"/>
                <a:cs typeface="Trebuchet MS"/>
              </a:rPr>
              <a:t>Measures</a:t>
            </a:r>
            <a:endParaRPr sz="3700">
              <a:latin typeface="Trebuchet MS"/>
              <a:cs typeface="Trebuchet MS"/>
            </a:endParaRPr>
          </a:p>
          <a:p>
            <a:pPr marL="12700" marR="260985">
              <a:lnSpc>
                <a:spcPct val="174000"/>
              </a:lnSpc>
            </a:pPr>
            <a:r>
              <a:rPr sz="3700" spc="210" dirty="0">
                <a:solidFill>
                  <a:srgbClr val="6D123F"/>
                </a:solidFill>
                <a:latin typeface="Trebuchet MS"/>
                <a:cs typeface="Trebuchet MS"/>
              </a:rPr>
              <a:t>Options</a:t>
            </a:r>
            <a:r>
              <a:rPr sz="3700" spc="2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3700" spc="2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spc="280" dirty="0">
                <a:solidFill>
                  <a:srgbClr val="6D123F"/>
                </a:solidFill>
                <a:latin typeface="Trebuchet MS"/>
                <a:cs typeface="Trebuchet MS"/>
              </a:rPr>
              <a:t>address</a:t>
            </a:r>
            <a:r>
              <a:rPr sz="3700" spc="2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spc="135" dirty="0">
                <a:solidFill>
                  <a:srgbClr val="6D123F"/>
                </a:solidFill>
                <a:latin typeface="Trebuchet MS"/>
                <a:cs typeface="Trebuchet MS"/>
              </a:rPr>
              <a:t>formally</a:t>
            </a:r>
            <a:r>
              <a:rPr sz="3700" spc="2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spc="50" dirty="0">
                <a:solidFill>
                  <a:srgbClr val="6D123F"/>
                </a:solidFill>
                <a:latin typeface="Trebuchet MS"/>
                <a:cs typeface="Trebuchet MS"/>
              </a:rPr>
              <a:t>or </a:t>
            </a:r>
            <a:r>
              <a:rPr sz="3700" spc="125" dirty="0">
                <a:solidFill>
                  <a:srgbClr val="6D123F"/>
                </a:solidFill>
                <a:latin typeface="Trebuchet MS"/>
                <a:cs typeface="Trebuchet MS"/>
              </a:rPr>
              <a:t>informally</a:t>
            </a:r>
            <a:endParaRPr sz="3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284"/>
              </a:spcBef>
            </a:pPr>
            <a:r>
              <a:rPr sz="3700" spc="170" dirty="0">
                <a:solidFill>
                  <a:srgbClr val="6D123F"/>
                </a:solidFill>
                <a:latin typeface="Trebuchet MS"/>
                <a:cs typeface="Trebuchet MS"/>
              </a:rPr>
              <a:t>Informal</a:t>
            </a:r>
            <a:r>
              <a:rPr sz="3700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spc="210" dirty="0">
                <a:solidFill>
                  <a:srgbClr val="6D123F"/>
                </a:solidFill>
                <a:latin typeface="Trebuchet MS"/>
                <a:cs typeface="Trebuchet MS"/>
              </a:rPr>
              <a:t>options</a:t>
            </a:r>
            <a:endParaRPr sz="3700">
              <a:latin typeface="Trebuchet MS"/>
              <a:cs typeface="Trebuchet MS"/>
            </a:endParaRPr>
          </a:p>
          <a:p>
            <a:pPr marL="810895" marR="5080">
              <a:lnSpc>
                <a:spcPct val="174000"/>
              </a:lnSpc>
            </a:pPr>
            <a:r>
              <a:rPr sz="3700" spc="175" dirty="0">
                <a:solidFill>
                  <a:srgbClr val="6D123F"/>
                </a:solidFill>
                <a:latin typeface="Trebuchet MS"/>
                <a:cs typeface="Trebuchet MS"/>
              </a:rPr>
              <a:t>Continued</a:t>
            </a:r>
            <a:r>
              <a:rPr sz="3700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spc="90" dirty="0">
                <a:solidFill>
                  <a:srgbClr val="6D123F"/>
                </a:solidFill>
                <a:latin typeface="Trebuchet MS"/>
                <a:cs typeface="Trebuchet MS"/>
              </a:rPr>
              <a:t>interim</a:t>
            </a:r>
            <a:r>
              <a:rPr sz="3700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spc="270" dirty="0">
                <a:solidFill>
                  <a:srgbClr val="6D123F"/>
                </a:solidFill>
                <a:latin typeface="Trebuchet MS"/>
                <a:cs typeface="Trebuchet MS"/>
              </a:rPr>
              <a:t>measures </a:t>
            </a:r>
            <a:r>
              <a:rPr sz="3700" spc="215" dirty="0">
                <a:solidFill>
                  <a:srgbClr val="6D123F"/>
                </a:solidFill>
                <a:latin typeface="Trebuchet MS"/>
                <a:cs typeface="Trebuchet MS"/>
              </a:rPr>
              <a:t>Conversation</a:t>
            </a:r>
            <a:r>
              <a:rPr sz="3700" spc="25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spc="55" dirty="0">
                <a:solidFill>
                  <a:srgbClr val="6D123F"/>
                </a:solidFill>
                <a:latin typeface="Trebuchet MS"/>
                <a:cs typeface="Trebuchet MS"/>
              </a:rPr>
              <a:t>with</a:t>
            </a:r>
            <a:r>
              <a:rPr sz="3700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700" spc="155" dirty="0">
                <a:solidFill>
                  <a:srgbClr val="6D123F"/>
                </a:solidFill>
                <a:latin typeface="Trebuchet MS"/>
                <a:cs typeface="Trebuchet MS"/>
              </a:rPr>
              <a:t>student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9154" y="1700507"/>
            <a:ext cx="415417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90" dirty="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endParaRPr sz="6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6000" b="1" dirty="0">
                <a:solidFill>
                  <a:srgbClr val="FFFFFF"/>
                </a:solidFill>
                <a:latin typeface="Trebuchet MS"/>
                <a:cs typeface="Trebuchet MS"/>
              </a:rPr>
              <a:t>HAPPENS</a:t>
            </a:r>
            <a:r>
              <a:rPr sz="6000" b="1" spc="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-140" dirty="0">
                <a:solidFill>
                  <a:srgbClr val="FFFFFF"/>
                </a:solidFill>
                <a:latin typeface="Trebuchet MS"/>
                <a:cs typeface="Trebuchet MS"/>
              </a:rPr>
              <a:t>IF </a:t>
            </a: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154" y="4443707"/>
            <a:ext cx="463931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MISCONDUCT OCCURS?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903" y="9850060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4555" y="636558"/>
            <a:ext cx="133349" cy="1333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46301" y="382590"/>
            <a:ext cx="15043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160" dirty="0"/>
              <a:t>Formal</a:t>
            </a:r>
            <a:endParaRPr sz="3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3217" y="1527146"/>
            <a:ext cx="142875" cy="1428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3217" y="2422496"/>
            <a:ext cx="142875" cy="14287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901405" y="3322608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33349" y="133349"/>
                </a:moveTo>
                <a:lnTo>
                  <a:pt x="0" y="133349"/>
                </a:lnTo>
                <a:lnTo>
                  <a:pt x="0" y="0"/>
                </a:lnTo>
                <a:lnTo>
                  <a:pt x="133349" y="0"/>
                </a:lnTo>
                <a:lnTo>
                  <a:pt x="133349" y="13334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01405" y="4217958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33349" y="133349"/>
                </a:moveTo>
                <a:lnTo>
                  <a:pt x="0" y="133349"/>
                </a:lnTo>
                <a:lnTo>
                  <a:pt x="0" y="0"/>
                </a:lnTo>
                <a:lnTo>
                  <a:pt x="133349" y="0"/>
                </a:lnTo>
                <a:lnTo>
                  <a:pt x="133349" y="13334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01405" y="5113308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33349" y="133349"/>
                </a:moveTo>
                <a:lnTo>
                  <a:pt x="0" y="133349"/>
                </a:lnTo>
                <a:lnTo>
                  <a:pt x="0" y="0"/>
                </a:lnTo>
                <a:lnTo>
                  <a:pt x="133349" y="0"/>
                </a:lnTo>
                <a:lnTo>
                  <a:pt x="133349" y="13334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72879" y="1277940"/>
            <a:ext cx="8188959" cy="860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3400" spc="300" dirty="0">
                <a:solidFill>
                  <a:srgbClr val="6D123F"/>
                </a:solidFill>
                <a:latin typeface="Trebuchet MS"/>
                <a:cs typeface="Trebuchet MS"/>
              </a:rPr>
              <a:t>HCC</a:t>
            </a:r>
            <a:r>
              <a:rPr sz="3400" spc="2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75" dirty="0">
                <a:solidFill>
                  <a:srgbClr val="6D123F"/>
                </a:solidFill>
                <a:latin typeface="Trebuchet MS"/>
                <a:cs typeface="Trebuchet MS"/>
              </a:rPr>
              <a:t>investigates</a:t>
            </a:r>
            <a:endParaRPr sz="3400">
              <a:latin typeface="Trebuchet MS"/>
              <a:cs typeface="Trebuchet MS"/>
            </a:endParaRPr>
          </a:p>
          <a:p>
            <a:pPr marL="753745" marR="3243580" indent="-734060">
              <a:lnSpc>
                <a:spcPct val="172800"/>
              </a:lnSpc>
            </a:pPr>
            <a:r>
              <a:rPr sz="3400" spc="114" dirty="0">
                <a:solidFill>
                  <a:srgbClr val="6D123F"/>
                </a:solidFill>
                <a:latin typeface="Trebuchet MS"/>
                <a:cs typeface="Trebuchet MS"/>
              </a:rPr>
              <a:t>Potentially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90" dirty="0">
                <a:solidFill>
                  <a:srgbClr val="6D123F"/>
                </a:solidFill>
                <a:latin typeface="Trebuchet MS"/>
                <a:cs typeface="Trebuchet MS"/>
              </a:rPr>
              <a:t>meets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6D123F"/>
                </a:solidFill>
                <a:latin typeface="Trebuchet MS"/>
                <a:cs typeface="Trebuchet MS"/>
              </a:rPr>
              <a:t>with: </a:t>
            </a:r>
            <a:r>
              <a:rPr sz="3400" spc="165" dirty="0">
                <a:solidFill>
                  <a:srgbClr val="6D123F"/>
                </a:solidFill>
                <a:latin typeface="Trebuchet MS"/>
                <a:cs typeface="Trebuchet MS"/>
              </a:rPr>
              <a:t>Complainant</a:t>
            </a:r>
            <a:endParaRPr sz="3400">
              <a:latin typeface="Trebuchet MS"/>
              <a:cs typeface="Trebuchet MS"/>
            </a:endParaRPr>
          </a:p>
          <a:p>
            <a:pPr marL="753745" marR="4897755">
              <a:lnSpc>
                <a:spcPct val="172800"/>
              </a:lnSpc>
            </a:pPr>
            <a:r>
              <a:rPr sz="3400" spc="190" dirty="0">
                <a:solidFill>
                  <a:srgbClr val="6D123F"/>
                </a:solidFill>
                <a:latin typeface="Trebuchet MS"/>
                <a:cs typeface="Trebuchet MS"/>
              </a:rPr>
              <a:t>Respondent </a:t>
            </a:r>
            <a:r>
              <a:rPr sz="3400" spc="245" dirty="0">
                <a:solidFill>
                  <a:srgbClr val="6D123F"/>
                </a:solidFill>
                <a:latin typeface="Trebuchet MS"/>
                <a:cs typeface="Trebuchet MS"/>
              </a:rPr>
              <a:t>Witnesses</a:t>
            </a:r>
            <a:endParaRPr sz="3400">
              <a:latin typeface="Trebuchet MS"/>
              <a:cs typeface="Trebuchet MS"/>
            </a:endParaRPr>
          </a:p>
          <a:p>
            <a:pPr marL="12700" marR="5080" indent="6985">
              <a:lnSpc>
                <a:spcPct val="172800"/>
              </a:lnSpc>
            </a:pPr>
            <a:r>
              <a:rPr sz="3400" spc="135" dirty="0">
                <a:solidFill>
                  <a:srgbClr val="6D123F"/>
                </a:solidFill>
                <a:latin typeface="Trebuchet MS"/>
                <a:cs typeface="Trebuchet MS"/>
              </a:rPr>
              <a:t>Determination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6D123F"/>
                </a:solidFill>
                <a:latin typeface="Trebuchet MS"/>
                <a:cs typeface="Trebuchet MS"/>
              </a:rPr>
              <a:t>if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10" dirty="0">
                <a:solidFill>
                  <a:srgbClr val="6D123F"/>
                </a:solidFill>
                <a:latin typeface="Trebuchet MS"/>
                <a:cs typeface="Trebuchet MS"/>
              </a:rPr>
              <a:t>incident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215" dirty="0">
                <a:solidFill>
                  <a:srgbClr val="6D123F"/>
                </a:solidFill>
                <a:latin typeface="Trebuchet MS"/>
                <a:cs typeface="Trebuchet MS"/>
              </a:rPr>
              <a:t>should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245" dirty="0">
                <a:solidFill>
                  <a:srgbClr val="6D123F"/>
                </a:solidFill>
                <a:latin typeface="Trebuchet MS"/>
                <a:cs typeface="Trebuchet MS"/>
              </a:rPr>
              <a:t>go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-25" dirty="0">
                <a:solidFill>
                  <a:srgbClr val="6D123F"/>
                </a:solidFill>
                <a:latin typeface="Trebuchet MS"/>
                <a:cs typeface="Trebuchet MS"/>
              </a:rPr>
              <a:t>to </a:t>
            </a:r>
            <a:r>
              <a:rPr sz="3400" spc="150" dirty="0">
                <a:solidFill>
                  <a:srgbClr val="6D123F"/>
                </a:solidFill>
                <a:latin typeface="Trebuchet MS"/>
                <a:cs typeface="Trebuchet MS"/>
              </a:rPr>
              <a:t>hearing</a:t>
            </a:r>
            <a:r>
              <a:rPr sz="34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65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34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50" dirty="0">
                <a:solidFill>
                  <a:srgbClr val="6D123F"/>
                </a:solidFill>
                <a:latin typeface="Trebuchet MS"/>
                <a:cs typeface="Trebuchet MS"/>
              </a:rPr>
              <a:t>employee</a:t>
            </a:r>
            <a:r>
              <a:rPr sz="34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260" dirty="0">
                <a:solidFill>
                  <a:srgbClr val="6D123F"/>
                </a:solidFill>
                <a:latin typeface="Trebuchet MS"/>
                <a:cs typeface="Trebuchet MS"/>
              </a:rPr>
              <a:t>process</a:t>
            </a:r>
            <a:endParaRPr sz="3400">
              <a:latin typeface="Trebuchet MS"/>
              <a:cs typeface="Trebuchet MS"/>
            </a:endParaRPr>
          </a:p>
          <a:p>
            <a:pPr marL="19685">
              <a:lnSpc>
                <a:spcPct val="100000"/>
              </a:lnSpc>
              <a:spcBef>
                <a:spcPts val="2970"/>
              </a:spcBef>
            </a:pPr>
            <a:r>
              <a:rPr sz="3400" spc="180" dirty="0">
                <a:solidFill>
                  <a:srgbClr val="6D123F"/>
                </a:solidFill>
                <a:latin typeface="Trebuchet MS"/>
                <a:cs typeface="Trebuchet MS"/>
              </a:rPr>
              <a:t>Hold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50" dirty="0">
                <a:solidFill>
                  <a:srgbClr val="6D123F"/>
                </a:solidFill>
                <a:latin typeface="Trebuchet MS"/>
                <a:cs typeface="Trebuchet MS"/>
              </a:rPr>
              <a:t>hearing</a:t>
            </a:r>
            <a:r>
              <a:rPr sz="34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65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50" dirty="0">
                <a:solidFill>
                  <a:srgbClr val="6D123F"/>
                </a:solidFill>
                <a:latin typeface="Trebuchet MS"/>
                <a:cs typeface="Trebuchet MS"/>
              </a:rPr>
              <a:t>employee</a:t>
            </a:r>
            <a:r>
              <a:rPr sz="34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260" dirty="0">
                <a:solidFill>
                  <a:srgbClr val="6D123F"/>
                </a:solidFill>
                <a:latin typeface="Trebuchet MS"/>
                <a:cs typeface="Trebuchet MS"/>
              </a:rPr>
              <a:t>process</a:t>
            </a:r>
            <a:endParaRPr sz="3400">
              <a:latin typeface="Trebuchet MS"/>
              <a:cs typeface="Trebuchet MS"/>
            </a:endParaRPr>
          </a:p>
          <a:p>
            <a:pPr marL="19685" marR="334010">
              <a:lnSpc>
                <a:spcPct val="172800"/>
              </a:lnSpc>
            </a:pPr>
            <a:r>
              <a:rPr sz="3400" spc="95" dirty="0">
                <a:solidFill>
                  <a:srgbClr val="6D123F"/>
                </a:solidFill>
                <a:latin typeface="Trebuchet MS"/>
                <a:cs typeface="Trebuchet MS"/>
              </a:rPr>
              <a:t>Deliver</a:t>
            </a:r>
            <a:r>
              <a:rPr sz="34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90" dirty="0">
                <a:solidFill>
                  <a:srgbClr val="6D123F"/>
                </a:solidFill>
                <a:latin typeface="Trebuchet MS"/>
                <a:cs typeface="Trebuchet MS"/>
              </a:rPr>
              <a:t>outcome</a:t>
            </a:r>
            <a:r>
              <a:rPr sz="3400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55" dirty="0">
                <a:solidFill>
                  <a:srgbClr val="6D123F"/>
                </a:solidFill>
                <a:latin typeface="Trebuchet MS"/>
                <a:cs typeface="Trebuchet MS"/>
              </a:rPr>
              <a:t>including</a:t>
            </a:r>
            <a:r>
              <a:rPr sz="3400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229" dirty="0">
                <a:solidFill>
                  <a:srgbClr val="6D123F"/>
                </a:solidFill>
                <a:latin typeface="Trebuchet MS"/>
                <a:cs typeface="Trebuchet MS"/>
              </a:rPr>
              <a:t>sanctions </a:t>
            </a:r>
            <a:r>
              <a:rPr sz="3400" spc="165" dirty="0">
                <a:solidFill>
                  <a:srgbClr val="6D123F"/>
                </a:solidFill>
                <a:latin typeface="Trebuchet MS"/>
                <a:cs typeface="Trebuchet MS"/>
              </a:rPr>
              <a:t>Appeal</a:t>
            </a:r>
            <a:r>
              <a:rPr sz="3400" spc="22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6D123F"/>
                </a:solidFill>
                <a:latin typeface="Trebuchet MS"/>
                <a:cs typeface="Trebuchet MS"/>
              </a:rPr>
              <a:t>if</a:t>
            </a:r>
            <a:r>
              <a:rPr sz="3400" spc="220" dirty="0">
                <a:solidFill>
                  <a:srgbClr val="6D123F"/>
                </a:solidFill>
                <a:latin typeface="Trebuchet MS"/>
                <a:cs typeface="Trebuchet MS"/>
              </a:rPr>
              <a:t> necessary</a:t>
            </a:r>
            <a:endParaRPr sz="34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63217" y="6003895"/>
            <a:ext cx="142875" cy="142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63217" y="7794595"/>
            <a:ext cx="142875" cy="1428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3217" y="8689945"/>
            <a:ext cx="142875" cy="1428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3217" y="9585295"/>
            <a:ext cx="142875" cy="14287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89154" y="1700507"/>
            <a:ext cx="4639310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90" dirty="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endParaRPr sz="6000">
              <a:latin typeface="Trebuchet MS"/>
              <a:cs typeface="Trebuchet MS"/>
            </a:endParaRPr>
          </a:p>
          <a:p>
            <a:pPr marL="12700" marR="489584">
              <a:lnSpc>
                <a:spcPct val="100000"/>
              </a:lnSpc>
            </a:pPr>
            <a:r>
              <a:rPr sz="6000" b="1" dirty="0">
                <a:solidFill>
                  <a:srgbClr val="FFFFFF"/>
                </a:solidFill>
                <a:latin typeface="Trebuchet MS"/>
                <a:cs typeface="Trebuchet MS"/>
              </a:rPr>
              <a:t>HAPPENS</a:t>
            </a:r>
            <a:r>
              <a:rPr sz="6000" b="1" spc="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-140" dirty="0">
                <a:solidFill>
                  <a:srgbClr val="FFFFFF"/>
                </a:solidFill>
                <a:latin typeface="Trebuchet MS"/>
                <a:cs typeface="Trebuchet MS"/>
              </a:rPr>
              <a:t>IF </a:t>
            </a: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endParaRPr sz="6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MISCONDUCT OCCURS?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7903" y="9850059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2" y="103861"/>
            <a:ext cx="37604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45" dirty="0">
                <a:solidFill>
                  <a:srgbClr val="FFFFFF"/>
                </a:solidFill>
                <a:latin typeface="Trebuchet MS"/>
                <a:cs typeface="Trebuchet MS"/>
              </a:rPr>
              <a:t>WHO</a:t>
            </a:r>
            <a:r>
              <a:rPr sz="6000" b="1" spc="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55" dirty="0">
                <a:solidFill>
                  <a:srgbClr val="FFFFFF"/>
                </a:solidFill>
                <a:latin typeface="Trebuchet MS"/>
                <a:cs typeface="Trebuchet MS"/>
              </a:rPr>
              <a:t>AM</a:t>
            </a:r>
            <a:r>
              <a:rPr sz="6000" b="1" spc="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114" dirty="0">
                <a:solidFill>
                  <a:srgbClr val="FFFFFF"/>
                </a:solidFill>
                <a:latin typeface="Trebuchet MS"/>
                <a:cs typeface="Trebuchet MS"/>
              </a:rPr>
              <a:t>I?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802" y="1329443"/>
            <a:ext cx="536575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140" dirty="0">
                <a:solidFill>
                  <a:srgbClr val="B95986"/>
                </a:solidFill>
                <a:latin typeface="Trebuchet MS"/>
                <a:cs typeface="Trebuchet MS"/>
              </a:rPr>
              <a:t>ZAKIA</a:t>
            </a:r>
            <a:r>
              <a:rPr sz="3400" b="1" spc="470" dirty="0">
                <a:solidFill>
                  <a:srgbClr val="B95986"/>
                </a:solidFill>
                <a:latin typeface="Trebuchet MS"/>
                <a:cs typeface="Trebuchet MS"/>
              </a:rPr>
              <a:t> </a:t>
            </a:r>
            <a:r>
              <a:rPr sz="3400" b="1" spc="145" dirty="0">
                <a:solidFill>
                  <a:srgbClr val="B95986"/>
                </a:solidFill>
                <a:latin typeface="Trebuchet MS"/>
                <a:cs typeface="Trebuchet MS"/>
              </a:rPr>
              <a:t>REAVES-</a:t>
            </a:r>
            <a:r>
              <a:rPr sz="3400" b="1" spc="-680" dirty="0">
                <a:solidFill>
                  <a:srgbClr val="B95986"/>
                </a:solidFill>
                <a:latin typeface="Trebuchet MS"/>
                <a:cs typeface="Trebuchet MS"/>
              </a:rPr>
              <a:t> </a:t>
            </a:r>
            <a:r>
              <a:rPr sz="3400" b="1" spc="70" dirty="0">
                <a:solidFill>
                  <a:srgbClr val="B95986"/>
                </a:solidFill>
                <a:latin typeface="Trebuchet MS"/>
                <a:cs typeface="Trebuchet MS"/>
              </a:rPr>
              <a:t>JOHNSON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9802" y="2857398"/>
            <a:ext cx="8971915" cy="61214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Zakia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Reaves-</a:t>
            </a:r>
            <a:r>
              <a:rPr sz="1800" spc="245" dirty="0">
                <a:solidFill>
                  <a:srgbClr val="FFFFFF"/>
                </a:solidFill>
                <a:latin typeface="Gill Sans MT"/>
                <a:cs typeface="Gill Sans MT"/>
              </a:rPr>
              <a:t>Johnson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currently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Director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Student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Conduct,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Deputy</a:t>
            </a:r>
            <a:endParaRPr sz="1800">
              <a:latin typeface="Gill Sans MT"/>
              <a:cs typeface="Gill Sans MT"/>
            </a:endParaRPr>
          </a:p>
          <a:p>
            <a:pPr marL="12700" marR="80645">
              <a:lnSpc>
                <a:spcPct val="138900"/>
              </a:lnSpc>
            </a:pPr>
            <a:r>
              <a:rPr sz="1800" spc="110" dirty="0">
                <a:solidFill>
                  <a:srgbClr val="FFFFFF"/>
                </a:solidFill>
                <a:latin typeface="Gill Sans MT"/>
                <a:cs typeface="Gill Sans MT"/>
              </a:rPr>
              <a:t>Title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IX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Gill Sans MT"/>
                <a:cs typeface="Gill Sans MT"/>
              </a:rPr>
              <a:t>Coordinator,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Executive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Associate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Vice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President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Student </a:t>
            </a:r>
            <a:r>
              <a:rPr sz="1800" spc="254" dirty="0">
                <a:solidFill>
                  <a:srgbClr val="FFFFFF"/>
                </a:solidFill>
                <a:latin typeface="Gill Sans MT"/>
                <a:cs typeface="Gill Sans MT"/>
              </a:rPr>
              <a:t>Success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at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Howard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Community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College.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Gill Sans MT"/>
                <a:cs typeface="Gill Sans MT"/>
              </a:rPr>
              <a:t>Prior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this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Gill Sans MT"/>
                <a:cs typeface="Gill Sans MT"/>
              </a:rPr>
              <a:t>role,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she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served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70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endParaRPr sz="1800">
              <a:latin typeface="Gill Sans MT"/>
              <a:cs typeface="Gill Sans MT"/>
            </a:endParaRPr>
          </a:p>
          <a:p>
            <a:pPr marL="12700" marR="309880">
              <a:lnSpc>
                <a:spcPct val="138900"/>
              </a:lnSpc>
            </a:pPr>
            <a:r>
              <a:rPr sz="1800" spc="130" dirty="0">
                <a:solidFill>
                  <a:srgbClr val="FFFFFF"/>
                </a:solidFill>
                <a:latin typeface="Gill Sans MT"/>
                <a:cs typeface="Gill Sans MT"/>
              </a:rPr>
              <a:t>Interim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Associate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Vice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President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Enrollment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Services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before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Gill Sans MT"/>
                <a:cs typeface="Gill Sans MT"/>
              </a:rPr>
              <a:t>the 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Director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Testing.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She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first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joined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HCC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0" dirty="0">
                <a:solidFill>
                  <a:srgbClr val="FFFFFF"/>
                </a:solidFill>
                <a:latin typeface="Gill Sans MT"/>
                <a:cs typeface="Gill Sans MT"/>
              </a:rPr>
              <a:t>family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2009,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70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Gill Sans MT"/>
                <a:cs typeface="Gill Sans MT"/>
              </a:rPr>
              <a:t>Counselor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Student</a:t>
            </a:r>
            <a:endParaRPr sz="1800">
              <a:latin typeface="Gill Sans MT"/>
              <a:cs typeface="Gill Sans MT"/>
            </a:endParaRPr>
          </a:p>
          <a:p>
            <a:pPr marL="12700" marR="393700">
              <a:lnSpc>
                <a:spcPct val="138900"/>
              </a:lnSpc>
            </a:pPr>
            <a:r>
              <a:rPr sz="1800" spc="155" dirty="0">
                <a:solidFill>
                  <a:srgbClr val="FFFFFF"/>
                </a:solidFill>
                <a:latin typeface="Gill Sans MT"/>
                <a:cs typeface="Gill Sans MT"/>
              </a:rPr>
              <a:t>Support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Service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program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where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she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Gill Sans MT"/>
                <a:cs typeface="Gill Sans MT"/>
              </a:rPr>
              <a:t>provided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transfer,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career,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personal </a:t>
            </a:r>
            <a:r>
              <a:rPr sz="1800" spc="200" dirty="0">
                <a:solidFill>
                  <a:srgbClr val="FFFFFF"/>
                </a:solidFill>
                <a:latin typeface="Gill Sans MT"/>
                <a:cs typeface="Gill Sans MT"/>
              </a:rPr>
              <a:t>counseling</a:t>
            </a: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Gill Sans MT"/>
                <a:cs typeface="Gill Sans MT"/>
              </a:rPr>
              <a:t>first-</a:t>
            </a:r>
            <a:r>
              <a:rPr sz="1800" spc="155" dirty="0">
                <a:solidFill>
                  <a:srgbClr val="FFFFFF"/>
                </a:solidFill>
                <a:latin typeface="Gill Sans MT"/>
                <a:cs typeface="Gill Sans MT"/>
              </a:rPr>
              <a:t>generation,</a:t>
            </a: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 students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disabilities,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economically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spc="220" dirty="0">
                <a:solidFill>
                  <a:srgbClr val="FFFFFF"/>
                </a:solidFill>
                <a:latin typeface="Gill Sans MT"/>
                <a:cs typeface="Gill Sans MT"/>
              </a:rPr>
              <a:t>disadvantaged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Gill Sans MT"/>
                <a:cs typeface="Gill Sans MT"/>
              </a:rPr>
              <a:t>at-</a:t>
            </a:r>
            <a:r>
              <a:rPr sz="1800" spc="130" dirty="0">
                <a:solidFill>
                  <a:srgbClr val="FFFFFF"/>
                </a:solidFill>
                <a:latin typeface="Gill Sans MT"/>
                <a:cs typeface="Gill Sans MT"/>
              </a:rPr>
              <a:t>risk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students.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Gill Sans MT"/>
              <a:cs typeface="Gill Sans MT"/>
            </a:endParaRPr>
          </a:p>
          <a:p>
            <a:pPr marL="12700" marR="168910">
              <a:lnSpc>
                <a:spcPct val="138900"/>
              </a:lnSpc>
            </a:pP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Zakia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45" dirty="0">
                <a:solidFill>
                  <a:srgbClr val="FFFFFF"/>
                </a:solidFill>
                <a:latin typeface="Gill Sans MT"/>
                <a:cs typeface="Gill Sans MT"/>
              </a:rPr>
              <a:t>Johnson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5" dirty="0">
                <a:solidFill>
                  <a:srgbClr val="FFFFFF"/>
                </a:solidFill>
                <a:latin typeface="Gill Sans MT"/>
                <a:cs typeface="Gill Sans MT"/>
              </a:rPr>
              <a:t>received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Bachelor’s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degree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Gill Sans MT"/>
                <a:cs typeface="Gill Sans MT"/>
              </a:rPr>
              <a:t>Criminal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50" dirty="0">
                <a:solidFill>
                  <a:srgbClr val="FFFFFF"/>
                </a:solidFill>
                <a:latin typeface="Gill Sans MT"/>
                <a:cs typeface="Gill Sans MT"/>
              </a:rPr>
              <a:t>Justice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Master’s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degree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Gill Sans MT"/>
                <a:cs typeface="Gill Sans MT"/>
              </a:rPr>
              <a:t>Higher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Education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Administration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&amp;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College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Counseling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endParaRPr sz="1800">
              <a:latin typeface="Gill Sans MT"/>
              <a:cs typeface="Gill Sans MT"/>
            </a:endParaRPr>
          </a:p>
          <a:p>
            <a:pPr marL="12700" marR="5080">
              <a:lnSpc>
                <a:spcPct val="138900"/>
              </a:lnSpc>
            </a:pPr>
            <a:r>
              <a:rPr sz="1800" spc="130" dirty="0">
                <a:solidFill>
                  <a:srgbClr val="FFFFFF"/>
                </a:solidFill>
                <a:latin typeface="Gill Sans MT"/>
                <a:cs typeface="Gill Sans MT"/>
              </a:rPr>
              <a:t>University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Delaware.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She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90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currently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pursuing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Gill Sans MT"/>
                <a:cs typeface="Gill Sans MT"/>
              </a:rPr>
              <a:t>her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doctoral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degree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Higher </a:t>
            </a:r>
            <a:r>
              <a:rPr sz="1800" spc="180" dirty="0">
                <a:solidFill>
                  <a:srgbClr val="FFFFFF"/>
                </a:solidFill>
                <a:latin typeface="Gill Sans MT"/>
                <a:cs typeface="Gill Sans MT"/>
              </a:rPr>
              <a:t>Education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Gill Sans MT"/>
                <a:cs typeface="Gill Sans MT"/>
              </a:rPr>
              <a:t>with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204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concentration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Community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Gill Sans MT"/>
                <a:cs typeface="Gill Sans MT"/>
              </a:rPr>
              <a:t>College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Leadership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Gill Sans MT"/>
                <a:cs typeface="Gill Sans MT"/>
              </a:rPr>
              <a:t>at</a:t>
            </a: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75" dirty="0">
                <a:solidFill>
                  <a:srgbClr val="FFFFFF"/>
                </a:solidFill>
                <a:latin typeface="Gill Sans MT"/>
                <a:cs typeface="Gill Sans MT"/>
              </a:rPr>
              <a:t>Morgan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State</a:t>
            </a:r>
            <a:r>
              <a:rPr sz="1800" spc="1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Gill Sans MT"/>
                <a:cs typeface="Gill Sans MT"/>
              </a:rPr>
              <a:t>University.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502" y="2470259"/>
            <a:ext cx="9610725" cy="66675"/>
          </a:xfrm>
          <a:custGeom>
            <a:avLst/>
            <a:gdLst/>
            <a:ahLst/>
            <a:cxnLst/>
            <a:rect l="l" t="t" r="r" b="b"/>
            <a:pathLst>
              <a:path w="9610725" h="66675">
                <a:moveTo>
                  <a:pt x="9610724" y="66674"/>
                </a:moveTo>
                <a:lnTo>
                  <a:pt x="0" y="66674"/>
                </a:lnTo>
                <a:lnTo>
                  <a:pt x="0" y="0"/>
                </a:lnTo>
                <a:lnTo>
                  <a:pt x="9610724" y="0"/>
                </a:lnTo>
                <a:lnTo>
                  <a:pt x="9610724" y="66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 descr="Zakia Reaves-Johnso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9598" y="885689"/>
            <a:ext cx="5553075" cy="866774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5648960" cy="10287000"/>
          </a:xfrm>
          <a:custGeom>
            <a:avLst/>
            <a:gdLst/>
            <a:ahLst/>
            <a:cxnLst/>
            <a:rect l="l" t="t" r="r" b="b"/>
            <a:pathLst>
              <a:path w="5648960" h="10287000">
                <a:moveTo>
                  <a:pt x="0" y="10286996"/>
                </a:moveTo>
                <a:lnTo>
                  <a:pt x="0" y="0"/>
                </a:lnTo>
                <a:lnTo>
                  <a:pt x="5648368" y="0"/>
                </a:lnTo>
                <a:lnTo>
                  <a:pt x="5648368" y="10286996"/>
                </a:lnTo>
                <a:lnTo>
                  <a:pt x="0" y="10286996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5460" y="2050607"/>
            <a:ext cx="133349" cy="1333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99960" y="1796639"/>
            <a:ext cx="599376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220" dirty="0"/>
              <a:t>Academic</a:t>
            </a:r>
            <a:r>
              <a:rPr sz="3400" spc="245" dirty="0"/>
              <a:t> </a:t>
            </a:r>
            <a:r>
              <a:rPr sz="3400" spc="235" dirty="0"/>
              <a:t>accommodations</a:t>
            </a:r>
            <a:endParaRPr sz="3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5460" y="2945957"/>
            <a:ext cx="133349" cy="1333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97107" y="2691989"/>
            <a:ext cx="11945620" cy="591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3400" spc="280" dirty="0">
                <a:solidFill>
                  <a:srgbClr val="6D123F"/>
                </a:solidFill>
                <a:latin typeface="Trebuchet MS"/>
                <a:cs typeface="Trebuchet MS"/>
              </a:rPr>
              <a:t>Assistance</a:t>
            </a:r>
            <a:r>
              <a:rPr sz="3400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6D123F"/>
                </a:solidFill>
                <a:latin typeface="Trebuchet MS"/>
                <a:cs typeface="Trebuchet MS"/>
              </a:rPr>
              <a:t>in</a:t>
            </a:r>
            <a:r>
              <a:rPr sz="3400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75" dirty="0">
                <a:solidFill>
                  <a:srgbClr val="6D123F"/>
                </a:solidFill>
                <a:latin typeface="Trebuchet MS"/>
                <a:cs typeface="Trebuchet MS"/>
              </a:rPr>
              <a:t>arranging</a:t>
            </a:r>
            <a:r>
              <a:rPr sz="3400" spc="25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80" dirty="0">
                <a:solidFill>
                  <a:srgbClr val="6D123F"/>
                </a:solidFill>
                <a:latin typeface="Trebuchet MS"/>
                <a:cs typeface="Trebuchet MS"/>
              </a:rPr>
              <a:t>for</a:t>
            </a:r>
            <a:r>
              <a:rPr sz="3400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85" dirty="0">
                <a:solidFill>
                  <a:srgbClr val="6D123F"/>
                </a:solidFill>
                <a:latin typeface="Trebuchet MS"/>
                <a:cs typeface="Trebuchet MS"/>
              </a:rPr>
              <a:t>alternative</a:t>
            </a:r>
            <a:r>
              <a:rPr sz="3400" spc="25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45" dirty="0">
                <a:solidFill>
                  <a:srgbClr val="6D123F"/>
                </a:solidFill>
                <a:latin typeface="Trebuchet MS"/>
                <a:cs typeface="Trebuchet MS"/>
              </a:rPr>
              <a:t>college</a:t>
            </a:r>
            <a:endParaRPr sz="3400">
              <a:latin typeface="Trebuchet MS"/>
              <a:cs typeface="Trebuchet MS"/>
            </a:endParaRPr>
          </a:p>
          <a:p>
            <a:pPr marL="82550" marR="5080" indent="-70485">
              <a:lnSpc>
                <a:spcPct val="172800"/>
              </a:lnSpc>
            </a:pPr>
            <a:r>
              <a:rPr sz="3400" spc="155" dirty="0">
                <a:solidFill>
                  <a:srgbClr val="6D123F"/>
                </a:solidFill>
                <a:latin typeface="Trebuchet MS"/>
                <a:cs typeface="Trebuchet MS"/>
              </a:rPr>
              <a:t>employment</a:t>
            </a:r>
            <a:r>
              <a:rPr sz="34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90" dirty="0">
                <a:solidFill>
                  <a:srgbClr val="6D123F"/>
                </a:solidFill>
                <a:latin typeface="Trebuchet MS"/>
                <a:cs typeface="Trebuchet MS"/>
              </a:rPr>
              <a:t>arrangements</a:t>
            </a:r>
            <a:r>
              <a:rPr sz="34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65" dirty="0">
                <a:solidFill>
                  <a:srgbClr val="6D123F"/>
                </a:solidFill>
                <a:latin typeface="Trebuchet MS"/>
                <a:cs typeface="Trebuchet MS"/>
              </a:rPr>
              <a:t>or</a:t>
            </a:r>
            <a:r>
              <a:rPr sz="3400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220" dirty="0">
                <a:solidFill>
                  <a:srgbClr val="6D123F"/>
                </a:solidFill>
                <a:latin typeface="Trebuchet MS"/>
                <a:cs typeface="Trebuchet MS"/>
              </a:rPr>
              <a:t>changing</a:t>
            </a:r>
            <a:r>
              <a:rPr sz="34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30" dirty="0">
                <a:solidFill>
                  <a:srgbClr val="6D123F"/>
                </a:solidFill>
                <a:latin typeface="Trebuchet MS"/>
                <a:cs typeface="Trebuchet MS"/>
              </a:rPr>
              <a:t>work</a:t>
            </a:r>
            <a:r>
              <a:rPr sz="3400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225" dirty="0">
                <a:solidFill>
                  <a:srgbClr val="6D123F"/>
                </a:solidFill>
                <a:latin typeface="Trebuchet MS"/>
                <a:cs typeface="Trebuchet MS"/>
              </a:rPr>
              <a:t>schedules </a:t>
            </a:r>
            <a:r>
              <a:rPr sz="3400" spc="200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3400" spc="21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6D123F"/>
                </a:solidFill>
                <a:latin typeface="Trebuchet MS"/>
                <a:cs typeface="Trebuchet MS"/>
              </a:rPr>
              <a:t>“no</a:t>
            </a:r>
            <a:r>
              <a:rPr sz="3400" spc="21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80" dirty="0">
                <a:solidFill>
                  <a:srgbClr val="6D123F"/>
                </a:solidFill>
                <a:latin typeface="Trebuchet MS"/>
                <a:cs typeface="Trebuchet MS"/>
              </a:rPr>
              <a:t>contact”</a:t>
            </a:r>
            <a:r>
              <a:rPr sz="3400" spc="21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95" dirty="0">
                <a:solidFill>
                  <a:srgbClr val="6D123F"/>
                </a:solidFill>
                <a:latin typeface="Trebuchet MS"/>
                <a:cs typeface="Trebuchet MS"/>
              </a:rPr>
              <a:t>order</a:t>
            </a:r>
            <a:endParaRPr sz="3400">
              <a:latin typeface="Trebuchet MS"/>
              <a:cs typeface="Trebuchet MS"/>
            </a:endParaRPr>
          </a:p>
          <a:p>
            <a:pPr marL="82550">
              <a:lnSpc>
                <a:spcPct val="100000"/>
              </a:lnSpc>
              <a:spcBef>
                <a:spcPts val="2970"/>
              </a:spcBef>
            </a:pPr>
            <a:r>
              <a:rPr sz="3400" spc="185" dirty="0">
                <a:solidFill>
                  <a:srgbClr val="6D123F"/>
                </a:solidFill>
                <a:latin typeface="Trebuchet MS"/>
                <a:cs typeface="Trebuchet MS"/>
              </a:rPr>
              <a:t>Providing</a:t>
            </a:r>
            <a:r>
              <a:rPr sz="3400" spc="229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50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25" dirty="0">
                <a:solidFill>
                  <a:srgbClr val="6D123F"/>
                </a:solidFill>
                <a:latin typeface="Trebuchet MS"/>
                <a:cs typeface="Trebuchet MS"/>
              </a:rPr>
              <a:t>public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55" dirty="0">
                <a:solidFill>
                  <a:srgbClr val="6D123F"/>
                </a:solidFill>
                <a:latin typeface="Trebuchet MS"/>
                <a:cs typeface="Trebuchet MS"/>
              </a:rPr>
              <a:t>safety</a:t>
            </a:r>
            <a:r>
              <a:rPr sz="34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70" dirty="0">
                <a:solidFill>
                  <a:srgbClr val="6D123F"/>
                </a:solidFill>
                <a:latin typeface="Trebuchet MS"/>
                <a:cs typeface="Trebuchet MS"/>
              </a:rPr>
              <a:t>escort</a:t>
            </a:r>
            <a:endParaRPr sz="3400">
              <a:latin typeface="Trebuchet MS"/>
              <a:cs typeface="Trebuchet MS"/>
            </a:endParaRPr>
          </a:p>
          <a:p>
            <a:pPr marL="82550" marR="1118235">
              <a:lnSpc>
                <a:spcPct val="172800"/>
              </a:lnSpc>
            </a:pPr>
            <a:r>
              <a:rPr sz="3400" spc="280" dirty="0">
                <a:solidFill>
                  <a:srgbClr val="6D123F"/>
                </a:solidFill>
                <a:latin typeface="Trebuchet MS"/>
                <a:cs typeface="Trebuchet MS"/>
              </a:rPr>
              <a:t>Assistance</a:t>
            </a:r>
            <a:r>
              <a:rPr sz="3400" spc="24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14" dirty="0">
                <a:solidFill>
                  <a:srgbClr val="6D123F"/>
                </a:solidFill>
                <a:latin typeface="Trebuchet MS"/>
                <a:cs typeface="Trebuchet MS"/>
              </a:rPr>
              <a:t>identifying</a:t>
            </a:r>
            <a:r>
              <a:rPr sz="3400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25" dirty="0">
                <a:solidFill>
                  <a:srgbClr val="6D123F"/>
                </a:solidFill>
                <a:latin typeface="Trebuchet MS"/>
                <a:cs typeface="Trebuchet MS"/>
              </a:rPr>
              <a:t>an</a:t>
            </a:r>
            <a:r>
              <a:rPr sz="3400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70" dirty="0">
                <a:solidFill>
                  <a:srgbClr val="6D123F"/>
                </a:solidFill>
                <a:latin typeface="Trebuchet MS"/>
                <a:cs typeface="Trebuchet MS"/>
              </a:rPr>
              <a:t>advocate</a:t>
            </a:r>
            <a:r>
              <a:rPr sz="3400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3400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90" dirty="0">
                <a:solidFill>
                  <a:srgbClr val="6D123F"/>
                </a:solidFill>
                <a:latin typeface="Trebuchet MS"/>
                <a:cs typeface="Trebuchet MS"/>
              </a:rPr>
              <a:t>help</a:t>
            </a:r>
            <a:r>
              <a:rPr sz="3400" spc="2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85" dirty="0">
                <a:solidFill>
                  <a:srgbClr val="6D123F"/>
                </a:solidFill>
                <a:latin typeface="Trebuchet MS"/>
                <a:cs typeface="Trebuchet MS"/>
              </a:rPr>
              <a:t>secure </a:t>
            </a:r>
            <a:r>
              <a:rPr sz="3400" spc="130" dirty="0">
                <a:solidFill>
                  <a:srgbClr val="6D123F"/>
                </a:solidFill>
                <a:latin typeface="Trebuchet MS"/>
                <a:cs typeface="Trebuchet MS"/>
              </a:rPr>
              <a:t>additional</a:t>
            </a:r>
            <a:r>
              <a:rPr sz="3400" spc="26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220" dirty="0">
                <a:solidFill>
                  <a:srgbClr val="6D123F"/>
                </a:solidFill>
                <a:latin typeface="Trebuchet MS"/>
                <a:cs typeface="Trebuchet MS"/>
              </a:rPr>
              <a:t>resources</a:t>
            </a:r>
            <a:endParaRPr sz="3400">
              <a:latin typeface="Trebuchet MS"/>
              <a:cs typeface="Trebuchet MS"/>
            </a:endParaRPr>
          </a:p>
          <a:p>
            <a:pPr marL="82550">
              <a:lnSpc>
                <a:spcPct val="100000"/>
              </a:lnSpc>
              <a:spcBef>
                <a:spcPts val="2970"/>
              </a:spcBef>
            </a:pPr>
            <a:r>
              <a:rPr sz="3400" spc="75" dirty="0">
                <a:solidFill>
                  <a:srgbClr val="6D123F"/>
                </a:solidFill>
                <a:latin typeface="Trebuchet MS"/>
                <a:cs typeface="Trebuchet MS"/>
              </a:rPr>
              <a:t>Other</a:t>
            </a:r>
            <a:r>
              <a:rPr sz="3400" spc="254" dirty="0">
                <a:solidFill>
                  <a:srgbClr val="6D123F"/>
                </a:solidFill>
                <a:latin typeface="Trebuchet MS"/>
                <a:cs typeface="Trebuchet MS"/>
              </a:rPr>
              <a:t> measures</a:t>
            </a:r>
            <a:r>
              <a:rPr sz="3400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6D123F"/>
                </a:solidFill>
                <a:latin typeface="Trebuchet MS"/>
                <a:cs typeface="Trebuchet MS"/>
              </a:rPr>
              <a:t>the</a:t>
            </a:r>
            <a:r>
              <a:rPr sz="3400" spc="25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70" dirty="0">
                <a:solidFill>
                  <a:srgbClr val="6D123F"/>
                </a:solidFill>
                <a:latin typeface="Trebuchet MS"/>
                <a:cs typeface="Trebuchet MS"/>
              </a:rPr>
              <a:t>complainant</a:t>
            </a:r>
            <a:r>
              <a:rPr sz="3400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45" dirty="0">
                <a:solidFill>
                  <a:srgbClr val="6D123F"/>
                </a:solidFill>
                <a:latin typeface="Trebuchet MS"/>
                <a:cs typeface="Trebuchet MS"/>
              </a:rPr>
              <a:t>would</a:t>
            </a:r>
            <a:r>
              <a:rPr sz="3400" spc="25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50" dirty="0">
                <a:solidFill>
                  <a:srgbClr val="6D123F"/>
                </a:solidFill>
                <a:latin typeface="Trebuchet MS"/>
                <a:cs typeface="Trebuchet MS"/>
              </a:rPr>
              <a:t>like</a:t>
            </a:r>
            <a:r>
              <a:rPr sz="3400" spc="2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3400" spc="254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3400" spc="140" dirty="0">
                <a:solidFill>
                  <a:srgbClr val="6D123F"/>
                </a:solidFill>
                <a:latin typeface="Trebuchet MS"/>
                <a:cs typeface="Trebuchet MS"/>
              </a:rPr>
              <a:t>request</a:t>
            </a:r>
            <a:endParaRPr sz="34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5460" y="4736657"/>
            <a:ext cx="133349" cy="1333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5460" y="5632007"/>
            <a:ext cx="133349" cy="1333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5460" y="6527356"/>
            <a:ext cx="133349" cy="1333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5460" y="8318057"/>
            <a:ext cx="133349" cy="1333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89154" y="3072110"/>
            <a:ext cx="375348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INTERIM</a:t>
            </a:r>
            <a:endParaRPr sz="6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MEASURES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903" y="9850064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94354" y="4361059"/>
            <a:ext cx="8699500" cy="129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300" b="1" spc="-114" dirty="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r>
              <a:rPr sz="8300" b="1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00" b="1" spc="229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8300" b="1" spc="-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00" b="1" spc="-185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8300" b="1" spc="-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300" b="1" spc="-10" dirty="0">
                <a:solidFill>
                  <a:srgbClr val="FFFFFF"/>
                </a:solidFill>
                <a:latin typeface="Trebuchet MS"/>
                <a:cs typeface="Trebuchet MS"/>
              </a:rPr>
              <a:t>role?</a:t>
            </a:r>
            <a:endParaRPr sz="8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48960" cy="10287000"/>
          </a:xfrm>
          <a:custGeom>
            <a:avLst/>
            <a:gdLst/>
            <a:ahLst/>
            <a:cxnLst/>
            <a:rect l="l" t="t" r="r" b="b"/>
            <a:pathLst>
              <a:path w="5648960" h="10287000">
                <a:moveTo>
                  <a:pt x="0" y="10286998"/>
                </a:moveTo>
                <a:lnTo>
                  <a:pt x="0" y="0"/>
                </a:lnTo>
                <a:lnTo>
                  <a:pt x="5648368" y="0"/>
                </a:lnTo>
                <a:lnTo>
                  <a:pt x="5648368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0380" y="3807454"/>
            <a:ext cx="11223625" cy="164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185" dirty="0">
                <a:latin typeface="Trebuchet MS"/>
                <a:cs typeface="Trebuchet MS"/>
              </a:rPr>
              <a:t>Someone</a:t>
            </a:r>
            <a:r>
              <a:rPr sz="3900" b="1" spc="305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who</a:t>
            </a:r>
            <a:r>
              <a:rPr sz="3900" b="1" spc="310" dirty="0">
                <a:latin typeface="Trebuchet MS"/>
                <a:cs typeface="Trebuchet MS"/>
              </a:rPr>
              <a:t> </a:t>
            </a:r>
            <a:r>
              <a:rPr sz="3900" b="1" spc="200" dirty="0">
                <a:latin typeface="Trebuchet MS"/>
                <a:cs typeface="Trebuchet MS"/>
              </a:rPr>
              <a:t>is</a:t>
            </a:r>
            <a:r>
              <a:rPr sz="3900" b="1" spc="305" dirty="0">
                <a:latin typeface="Trebuchet MS"/>
                <a:cs typeface="Trebuchet MS"/>
              </a:rPr>
              <a:t> </a:t>
            </a:r>
            <a:r>
              <a:rPr sz="3900" b="1" spc="100" dirty="0">
                <a:latin typeface="Trebuchet MS"/>
                <a:cs typeface="Trebuchet MS"/>
              </a:rPr>
              <a:t>present</a:t>
            </a:r>
            <a:r>
              <a:rPr sz="3900" b="1" spc="310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at</a:t>
            </a:r>
            <a:r>
              <a:rPr sz="3900" b="1" spc="305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an</a:t>
            </a:r>
            <a:r>
              <a:rPr sz="3900" b="1" spc="310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event</a:t>
            </a:r>
            <a:r>
              <a:rPr sz="3900" b="1" spc="305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with</a:t>
            </a:r>
            <a:r>
              <a:rPr sz="3900" b="1" spc="310" dirty="0">
                <a:latin typeface="Trebuchet MS"/>
                <a:cs typeface="Trebuchet MS"/>
              </a:rPr>
              <a:t> </a:t>
            </a:r>
            <a:r>
              <a:rPr sz="3900" b="1" spc="-25" dirty="0">
                <a:latin typeface="Trebuchet MS"/>
                <a:cs typeface="Trebuchet MS"/>
              </a:rPr>
              <a:t>the</a:t>
            </a:r>
            <a:endParaRPr sz="3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419"/>
              </a:spcBef>
            </a:pPr>
            <a:r>
              <a:rPr sz="3900" b="1" spc="70" dirty="0">
                <a:latin typeface="Trebuchet MS"/>
                <a:cs typeface="Trebuchet MS"/>
              </a:rPr>
              <a:t>opportunity</a:t>
            </a:r>
            <a:r>
              <a:rPr sz="3900" b="1" spc="260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to</a:t>
            </a:r>
            <a:r>
              <a:rPr sz="3900" b="1" spc="260" dirty="0">
                <a:latin typeface="Trebuchet MS"/>
                <a:cs typeface="Trebuchet MS"/>
              </a:rPr>
              <a:t> </a:t>
            </a:r>
            <a:r>
              <a:rPr sz="3900" b="1" spc="90" dirty="0">
                <a:latin typeface="Trebuchet MS"/>
                <a:cs typeface="Trebuchet MS"/>
              </a:rPr>
              <a:t>participate</a:t>
            </a:r>
            <a:r>
              <a:rPr sz="3900" b="1" spc="260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or</a:t>
            </a:r>
            <a:r>
              <a:rPr sz="3900" b="1" spc="260" dirty="0">
                <a:latin typeface="Trebuchet MS"/>
                <a:cs typeface="Trebuchet MS"/>
              </a:rPr>
              <a:t> </a:t>
            </a:r>
            <a:r>
              <a:rPr sz="3900" b="1" spc="-10" dirty="0">
                <a:latin typeface="Trebuchet MS"/>
                <a:cs typeface="Trebuchet MS"/>
              </a:rPr>
              <a:t>intervene.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0165" y="4247827"/>
            <a:ext cx="4213225" cy="95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100" b="1" spc="-35" dirty="0">
                <a:solidFill>
                  <a:srgbClr val="FFFFFF"/>
                </a:solidFill>
                <a:latin typeface="Trebuchet MS"/>
                <a:cs typeface="Trebuchet MS"/>
              </a:rPr>
              <a:t>BYSTANDER</a:t>
            </a:r>
            <a:endParaRPr sz="6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903" y="9850061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648960" cy="10287000"/>
          </a:xfrm>
          <a:custGeom>
            <a:avLst/>
            <a:gdLst/>
            <a:ahLst/>
            <a:cxnLst/>
            <a:rect l="l" t="t" r="r" b="b"/>
            <a:pathLst>
              <a:path w="5648960" h="10287000">
                <a:moveTo>
                  <a:pt x="0" y="10286998"/>
                </a:moveTo>
                <a:lnTo>
                  <a:pt x="0" y="0"/>
                </a:lnTo>
                <a:lnTo>
                  <a:pt x="5648368" y="0"/>
                </a:lnTo>
                <a:lnTo>
                  <a:pt x="5648368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0380" y="3807455"/>
            <a:ext cx="10121900" cy="164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185" dirty="0">
                <a:latin typeface="Trebuchet MS"/>
                <a:cs typeface="Trebuchet MS"/>
              </a:rPr>
              <a:t>Someone</a:t>
            </a:r>
            <a:r>
              <a:rPr sz="3900" b="1" spc="315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who</a:t>
            </a:r>
            <a:r>
              <a:rPr sz="3900" b="1" spc="320" dirty="0">
                <a:latin typeface="Trebuchet MS"/>
                <a:cs typeface="Trebuchet MS"/>
              </a:rPr>
              <a:t> </a:t>
            </a:r>
            <a:r>
              <a:rPr sz="3900" b="1" spc="200" dirty="0">
                <a:latin typeface="Trebuchet MS"/>
                <a:cs typeface="Trebuchet MS"/>
              </a:rPr>
              <a:t>is</a:t>
            </a:r>
            <a:r>
              <a:rPr sz="3900" b="1" spc="320" dirty="0">
                <a:latin typeface="Trebuchet MS"/>
                <a:cs typeface="Trebuchet MS"/>
              </a:rPr>
              <a:t> </a:t>
            </a:r>
            <a:r>
              <a:rPr sz="3900" b="1" spc="100" dirty="0">
                <a:latin typeface="Trebuchet MS"/>
                <a:cs typeface="Trebuchet MS"/>
              </a:rPr>
              <a:t>present</a:t>
            </a:r>
            <a:r>
              <a:rPr sz="3900" b="1" spc="320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at</a:t>
            </a:r>
            <a:r>
              <a:rPr sz="3900" b="1" spc="320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an</a:t>
            </a:r>
            <a:r>
              <a:rPr sz="3900" b="1" spc="320" dirty="0">
                <a:latin typeface="Trebuchet MS"/>
                <a:cs typeface="Trebuchet MS"/>
              </a:rPr>
              <a:t> </a:t>
            </a:r>
            <a:r>
              <a:rPr sz="3900" b="1" dirty="0">
                <a:latin typeface="Trebuchet MS"/>
                <a:cs typeface="Trebuchet MS"/>
              </a:rPr>
              <a:t>event</a:t>
            </a:r>
            <a:r>
              <a:rPr sz="3900" b="1" spc="315" dirty="0">
                <a:latin typeface="Trebuchet MS"/>
                <a:cs typeface="Trebuchet MS"/>
              </a:rPr>
              <a:t> </a:t>
            </a:r>
            <a:r>
              <a:rPr sz="3900" b="1" spc="55" dirty="0">
                <a:latin typeface="Trebuchet MS"/>
                <a:cs typeface="Trebuchet MS"/>
              </a:rPr>
              <a:t>and</a:t>
            </a:r>
            <a:endParaRPr sz="3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419"/>
              </a:spcBef>
            </a:pPr>
            <a:r>
              <a:rPr sz="3900" b="1" spc="85" dirty="0">
                <a:latin typeface="Trebuchet MS"/>
                <a:cs typeface="Trebuchet MS"/>
              </a:rPr>
              <a:t>intervenes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0165" y="3785865"/>
            <a:ext cx="4213225" cy="1878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300"/>
              </a:lnSpc>
              <a:spcBef>
                <a:spcPts val="100"/>
              </a:spcBef>
            </a:pPr>
            <a:r>
              <a:rPr sz="6100" b="1" spc="-10" dirty="0">
                <a:solidFill>
                  <a:srgbClr val="FFFFFF"/>
                </a:solidFill>
                <a:latin typeface="Trebuchet MS"/>
                <a:cs typeface="Trebuchet MS"/>
              </a:rPr>
              <a:t>ACTIVE</a:t>
            </a:r>
            <a:endParaRPr sz="6100">
              <a:latin typeface="Trebuchet MS"/>
              <a:cs typeface="Trebuchet MS"/>
            </a:endParaRPr>
          </a:p>
          <a:p>
            <a:pPr marL="12700">
              <a:lnSpc>
                <a:spcPts val="7295"/>
              </a:lnSpc>
            </a:pPr>
            <a:r>
              <a:rPr sz="6100" b="1" spc="-35" dirty="0">
                <a:solidFill>
                  <a:srgbClr val="FFFFFF"/>
                </a:solidFill>
                <a:latin typeface="Trebuchet MS"/>
                <a:cs typeface="Trebuchet MS"/>
              </a:rPr>
              <a:t>BYSTANDER</a:t>
            </a:r>
            <a:endParaRPr sz="6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903" y="9850060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3459485"/>
              <a:ext cx="18288000" cy="6827520"/>
            </a:xfrm>
            <a:custGeom>
              <a:avLst/>
              <a:gdLst/>
              <a:ahLst/>
              <a:cxnLst/>
              <a:rect l="l" t="t" r="r" b="b"/>
              <a:pathLst>
                <a:path w="18288000" h="6827520">
                  <a:moveTo>
                    <a:pt x="0" y="6827513"/>
                  </a:moveTo>
                  <a:lnTo>
                    <a:pt x="18287998" y="6827513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6827513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8288000" cy="3459479"/>
            </a:xfrm>
            <a:custGeom>
              <a:avLst/>
              <a:gdLst/>
              <a:ahLst/>
              <a:cxnLst/>
              <a:rect l="l" t="t" r="r" b="b"/>
              <a:pathLst>
                <a:path w="18288000" h="3459479">
                  <a:moveTo>
                    <a:pt x="0" y="0"/>
                  </a:moveTo>
                  <a:lnTo>
                    <a:pt x="18287999" y="0"/>
                  </a:lnTo>
                  <a:lnTo>
                    <a:pt x="18287999" y="3459485"/>
                  </a:lnTo>
                  <a:lnTo>
                    <a:pt x="0" y="3459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2429" y="0"/>
              <a:ext cx="6476999" cy="59340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2230" y="363694"/>
              <a:ext cx="6858000" cy="59150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986191" y="9678034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88992" y="6490811"/>
            <a:ext cx="987361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-210" dirty="0">
                <a:solidFill>
                  <a:srgbClr val="FFFFFF"/>
                </a:solidFill>
                <a:latin typeface="Arial Black"/>
                <a:cs typeface="Arial Black"/>
              </a:rPr>
              <a:t>Bystander</a:t>
            </a:r>
            <a:r>
              <a:rPr sz="6400" spc="-4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400" spc="-40" dirty="0">
                <a:solidFill>
                  <a:srgbClr val="FFFFFF"/>
                </a:solidFill>
                <a:latin typeface="Arial Black"/>
                <a:cs typeface="Arial Black"/>
              </a:rPr>
              <a:t>Intervention</a:t>
            </a:r>
            <a:endParaRPr sz="6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185" y="2117282"/>
            <a:ext cx="152400" cy="1523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96686" y="1825214"/>
            <a:ext cx="8983980" cy="486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95" dirty="0">
                <a:solidFill>
                  <a:srgbClr val="6D123F"/>
                </a:solidFill>
                <a:latin typeface="Trebuchet MS"/>
                <a:cs typeface="Trebuchet MS"/>
              </a:rPr>
              <a:t>Notice</a:t>
            </a:r>
            <a:r>
              <a:rPr sz="4000" spc="32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6D123F"/>
                </a:solidFill>
                <a:latin typeface="Trebuchet MS"/>
                <a:cs typeface="Trebuchet MS"/>
              </a:rPr>
              <a:t>the</a:t>
            </a:r>
            <a:r>
              <a:rPr sz="4000" spc="33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75" dirty="0">
                <a:solidFill>
                  <a:srgbClr val="6D123F"/>
                </a:solidFill>
                <a:latin typeface="Trebuchet MS"/>
                <a:cs typeface="Trebuchet MS"/>
              </a:rPr>
              <a:t>event</a:t>
            </a:r>
            <a:endParaRPr sz="4000">
              <a:latin typeface="Trebuchet MS"/>
              <a:cs typeface="Trebuchet MS"/>
            </a:endParaRPr>
          </a:p>
          <a:p>
            <a:pPr marL="12700" marR="5080">
              <a:lnSpc>
                <a:spcPct val="173400"/>
              </a:lnSpc>
            </a:pPr>
            <a:r>
              <a:rPr sz="4000" spc="80" dirty="0">
                <a:solidFill>
                  <a:srgbClr val="6D123F"/>
                </a:solidFill>
                <a:latin typeface="Trebuchet MS"/>
                <a:cs typeface="Trebuchet MS"/>
              </a:rPr>
              <a:t>Interpret</a:t>
            </a:r>
            <a:r>
              <a:rPr sz="40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6D123F"/>
                </a:solidFill>
                <a:latin typeface="Trebuchet MS"/>
                <a:cs typeface="Trebuchet MS"/>
              </a:rPr>
              <a:t>it</a:t>
            </a:r>
            <a:r>
              <a:rPr sz="40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365" dirty="0">
                <a:solidFill>
                  <a:srgbClr val="6D123F"/>
                </a:solidFill>
                <a:latin typeface="Trebuchet MS"/>
                <a:cs typeface="Trebuchet MS"/>
              </a:rPr>
              <a:t>as</a:t>
            </a:r>
            <a:r>
              <a:rPr sz="4000" spc="2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110" dirty="0">
                <a:solidFill>
                  <a:srgbClr val="6D123F"/>
                </a:solidFill>
                <a:latin typeface="Trebuchet MS"/>
                <a:cs typeface="Trebuchet MS"/>
              </a:rPr>
              <a:t>potentially</a:t>
            </a:r>
            <a:r>
              <a:rPr sz="40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60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4000" spc="2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165" dirty="0">
                <a:solidFill>
                  <a:srgbClr val="6D123F"/>
                </a:solidFill>
                <a:latin typeface="Trebuchet MS"/>
                <a:cs typeface="Trebuchet MS"/>
              </a:rPr>
              <a:t>problem </a:t>
            </a:r>
            <a:r>
              <a:rPr sz="4000" spc="395" dirty="0">
                <a:solidFill>
                  <a:srgbClr val="6D123F"/>
                </a:solidFill>
                <a:latin typeface="Trebuchet MS"/>
                <a:cs typeface="Trebuchet MS"/>
              </a:rPr>
              <a:t>Assume</a:t>
            </a:r>
            <a:r>
              <a:rPr sz="4000" spc="28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180" dirty="0">
                <a:solidFill>
                  <a:srgbClr val="6D123F"/>
                </a:solidFill>
                <a:latin typeface="Trebuchet MS"/>
                <a:cs typeface="Trebuchet MS"/>
              </a:rPr>
              <a:t>responsibility</a:t>
            </a:r>
            <a:endParaRPr sz="4000">
              <a:latin typeface="Trebuchet MS"/>
              <a:cs typeface="Trebuchet MS"/>
            </a:endParaRPr>
          </a:p>
          <a:p>
            <a:pPr marL="12700" marR="4494530">
              <a:lnSpc>
                <a:spcPct val="173400"/>
              </a:lnSpc>
            </a:pPr>
            <a:r>
              <a:rPr sz="4000" spc="250" dirty="0">
                <a:solidFill>
                  <a:srgbClr val="6D123F"/>
                </a:solidFill>
                <a:latin typeface="Trebuchet MS"/>
                <a:cs typeface="Trebuchet MS"/>
              </a:rPr>
              <a:t>Know</a:t>
            </a:r>
            <a:r>
              <a:rPr sz="4000" spc="30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195" dirty="0">
                <a:solidFill>
                  <a:srgbClr val="6D123F"/>
                </a:solidFill>
                <a:latin typeface="Trebuchet MS"/>
                <a:cs typeface="Trebuchet MS"/>
              </a:rPr>
              <a:t>how</a:t>
            </a:r>
            <a:r>
              <a:rPr sz="4000" spc="30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4000" spc="30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85" dirty="0">
                <a:solidFill>
                  <a:srgbClr val="6D123F"/>
                </a:solidFill>
                <a:latin typeface="Trebuchet MS"/>
                <a:cs typeface="Trebuchet MS"/>
              </a:rPr>
              <a:t>help </a:t>
            </a:r>
            <a:r>
              <a:rPr sz="4000" spc="200" dirty="0">
                <a:solidFill>
                  <a:srgbClr val="6D123F"/>
                </a:solidFill>
                <a:latin typeface="Trebuchet MS"/>
                <a:cs typeface="Trebuchet MS"/>
              </a:rPr>
              <a:t>Step</a:t>
            </a:r>
            <a:r>
              <a:rPr sz="4000" spc="26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114" dirty="0">
                <a:solidFill>
                  <a:srgbClr val="6D123F"/>
                </a:solidFill>
                <a:latin typeface="Trebuchet MS"/>
                <a:cs typeface="Trebuchet MS"/>
              </a:rPr>
              <a:t>up</a:t>
            </a:r>
            <a:r>
              <a:rPr sz="4000" spc="26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185" dirty="0">
                <a:solidFill>
                  <a:srgbClr val="6D123F"/>
                </a:solidFill>
                <a:latin typeface="Trebuchet MS"/>
                <a:cs typeface="Trebuchet MS"/>
              </a:rPr>
              <a:t>and</a:t>
            </a:r>
            <a:r>
              <a:rPr sz="4000" spc="2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6D123F"/>
                </a:solidFill>
                <a:latin typeface="Trebuchet MS"/>
                <a:cs typeface="Trebuchet MS"/>
              </a:rPr>
              <a:t>help!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185" y="3174557"/>
            <a:ext cx="152400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185" y="4231832"/>
            <a:ext cx="152400" cy="152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185" y="5289107"/>
            <a:ext cx="152400" cy="152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185" y="6346382"/>
            <a:ext cx="152400" cy="1523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33185" y="8140289"/>
            <a:ext cx="54552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i="1" spc="395" dirty="0">
                <a:solidFill>
                  <a:srgbClr val="6D123F"/>
                </a:solidFill>
                <a:latin typeface="Gill Sans MT"/>
                <a:cs typeface="Gill Sans MT"/>
              </a:rPr>
              <a:t>(Latane</a:t>
            </a:r>
            <a:r>
              <a:rPr sz="3400" i="1" spc="305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400" i="1" spc="370" dirty="0">
                <a:solidFill>
                  <a:srgbClr val="6D123F"/>
                </a:solidFill>
                <a:latin typeface="Gill Sans MT"/>
                <a:cs typeface="Gill Sans MT"/>
              </a:rPr>
              <a:t>and</a:t>
            </a:r>
            <a:r>
              <a:rPr sz="3400" i="1" spc="31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400" i="1" spc="300" dirty="0">
                <a:solidFill>
                  <a:srgbClr val="6D123F"/>
                </a:solidFill>
                <a:latin typeface="Gill Sans MT"/>
                <a:cs typeface="Gill Sans MT"/>
              </a:rPr>
              <a:t>Darley,</a:t>
            </a:r>
            <a:r>
              <a:rPr sz="3400" i="1" spc="310" dirty="0">
                <a:solidFill>
                  <a:srgbClr val="6D123F"/>
                </a:solidFill>
                <a:latin typeface="Gill Sans MT"/>
                <a:cs typeface="Gill Sans MT"/>
              </a:rPr>
              <a:t> </a:t>
            </a:r>
            <a:r>
              <a:rPr sz="3400" i="1" spc="250" dirty="0">
                <a:solidFill>
                  <a:srgbClr val="6D123F"/>
                </a:solidFill>
                <a:latin typeface="Gill Sans MT"/>
                <a:cs typeface="Gill Sans MT"/>
              </a:rPr>
              <a:t>1968)</a:t>
            </a:r>
            <a:endParaRPr sz="34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2412" y="1733964"/>
            <a:ext cx="543877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90" dirty="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endParaRPr sz="6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6000" b="1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6000" b="1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-37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6000" b="1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-420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6000" b="1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-41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PREVENT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412" y="4477164"/>
            <a:ext cx="50190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endParaRPr sz="6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6000" b="1" spc="-10" dirty="0">
                <a:solidFill>
                  <a:srgbClr val="FFFFFF"/>
                </a:solidFill>
                <a:latin typeface="Trebuchet MS"/>
                <a:cs typeface="Trebuchet MS"/>
              </a:rPr>
              <a:t>MISCONDUCT?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903" y="9850064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69693" y="0"/>
            <a:ext cx="5618480" cy="10287000"/>
          </a:xfrm>
          <a:custGeom>
            <a:avLst/>
            <a:gdLst/>
            <a:ahLst/>
            <a:cxnLst/>
            <a:rect l="l" t="t" r="r" b="b"/>
            <a:pathLst>
              <a:path w="5618480" h="10287000">
                <a:moveTo>
                  <a:pt x="5618305" y="0"/>
                </a:moveTo>
                <a:lnTo>
                  <a:pt x="5618305" y="10286999"/>
                </a:lnTo>
                <a:lnTo>
                  <a:pt x="0" y="10286999"/>
                </a:lnTo>
                <a:lnTo>
                  <a:pt x="0" y="0"/>
                </a:lnTo>
                <a:lnTo>
                  <a:pt x="5618305" y="0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33319" y="566494"/>
            <a:ext cx="1934845" cy="1934845"/>
            <a:chOff x="1133319" y="566494"/>
            <a:chExt cx="1934845" cy="1934845"/>
          </a:xfrm>
        </p:grpSpPr>
        <p:sp>
          <p:nvSpPr>
            <p:cNvPr id="4" name="object 4"/>
            <p:cNvSpPr/>
            <p:nvPr/>
          </p:nvSpPr>
          <p:spPr>
            <a:xfrm>
              <a:off x="1133953" y="567128"/>
              <a:ext cx="1933575" cy="1930400"/>
            </a:xfrm>
            <a:custGeom>
              <a:avLst/>
              <a:gdLst/>
              <a:ahLst/>
              <a:cxnLst/>
              <a:rect l="l" t="t" r="r" b="b"/>
              <a:pathLst>
                <a:path w="1933575" h="1930400">
                  <a:moveTo>
                    <a:pt x="1108984" y="1917699"/>
                  </a:moveTo>
                  <a:lnTo>
                    <a:pt x="823999" y="1917699"/>
                  </a:lnTo>
                  <a:lnTo>
                    <a:pt x="687889" y="1879599"/>
                  </a:lnTo>
                  <a:lnTo>
                    <a:pt x="559674" y="1841499"/>
                  </a:lnTo>
                  <a:lnTo>
                    <a:pt x="518953" y="1816099"/>
                  </a:lnTo>
                  <a:lnTo>
                    <a:pt x="479333" y="1790699"/>
                  </a:lnTo>
                  <a:lnTo>
                    <a:pt x="440871" y="1765299"/>
                  </a:lnTo>
                  <a:lnTo>
                    <a:pt x="403623" y="1739899"/>
                  </a:lnTo>
                  <a:lnTo>
                    <a:pt x="367645" y="1714499"/>
                  </a:lnTo>
                  <a:lnTo>
                    <a:pt x="332994" y="1689099"/>
                  </a:lnTo>
                  <a:lnTo>
                    <a:pt x="299725" y="1663699"/>
                  </a:lnTo>
                  <a:lnTo>
                    <a:pt x="267894" y="1625599"/>
                  </a:lnTo>
                  <a:lnTo>
                    <a:pt x="237557" y="1587499"/>
                  </a:lnTo>
                  <a:lnTo>
                    <a:pt x="208771" y="1562099"/>
                  </a:lnTo>
                  <a:lnTo>
                    <a:pt x="181592" y="1523999"/>
                  </a:lnTo>
                  <a:lnTo>
                    <a:pt x="156076" y="1485899"/>
                  </a:lnTo>
                  <a:lnTo>
                    <a:pt x="132278" y="1447799"/>
                  </a:lnTo>
                  <a:lnTo>
                    <a:pt x="110256" y="1409699"/>
                  </a:lnTo>
                  <a:lnTo>
                    <a:pt x="90065" y="1371599"/>
                  </a:lnTo>
                  <a:lnTo>
                    <a:pt x="71760" y="1320799"/>
                  </a:lnTo>
                  <a:lnTo>
                    <a:pt x="55400" y="1282699"/>
                  </a:lnTo>
                  <a:lnTo>
                    <a:pt x="41038" y="1244599"/>
                  </a:lnTo>
                  <a:lnTo>
                    <a:pt x="28732" y="1193799"/>
                  </a:lnTo>
                  <a:lnTo>
                    <a:pt x="18538" y="1142999"/>
                  </a:lnTo>
                  <a:lnTo>
                    <a:pt x="10512" y="1104899"/>
                  </a:lnTo>
                  <a:lnTo>
                    <a:pt x="4709" y="1054099"/>
                  </a:lnTo>
                  <a:lnTo>
                    <a:pt x="1186" y="1003299"/>
                  </a:lnTo>
                  <a:lnTo>
                    <a:pt x="0" y="965199"/>
                  </a:lnTo>
                  <a:lnTo>
                    <a:pt x="1186" y="914399"/>
                  </a:lnTo>
                  <a:lnTo>
                    <a:pt x="4709" y="863599"/>
                  </a:lnTo>
                  <a:lnTo>
                    <a:pt x="10512" y="812799"/>
                  </a:lnTo>
                  <a:lnTo>
                    <a:pt x="18538" y="774699"/>
                  </a:lnTo>
                  <a:lnTo>
                    <a:pt x="28732" y="723899"/>
                  </a:lnTo>
                  <a:lnTo>
                    <a:pt x="41038" y="685799"/>
                  </a:lnTo>
                  <a:lnTo>
                    <a:pt x="55400" y="634999"/>
                  </a:lnTo>
                  <a:lnTo>
                    <a:pt x="71760" y="596899"/>
                  </a:lnTo>
                  <a:lnTo>
                    <a:pt x="90065" y="558799"/>
                  </a:lnTo>
                  <a:lnTo>
                    <a:pt x="110256" y="507999"/>
                  </a:lnTo>
                  <a:lnTo>
                    <a:pt x="132278" y="469899"/>
                  </a:lnTo>
                  <a:lnTo>
                    <a:pt x="156076" y="431799"/>
                  </a:lnTo>
                  <a:lnTo>
                    <a:pt x="181592" y="393699"/>
                  </a:lnTo>
                  <a:lnTo>
                    <a:pt x="208771" y="355599"/>
                  </a:lnTo>
                  <a:lnTo>
                    <a:pt x="237557" y="330199"/>
                  </a:lnTo>
                  <a:lnTo>
                    <a:pt x="267894" y="292099"/>
                  </a:lnTo>
                  <a:lnTo>
                    <a:pt x="299724" y="266699"/>
                  </a:lnTo>
                  <a:lnTo>
                    <a:pt x="332994" y="228599"/>
                  </a:lnTo>
                  <a:lnTo>
                    <a:pt x="367645" y="203199"/>
                  </a:lnTo>
                  <a:lnTo>
                    <a:pt x="403623" y="177799"/>
                  </a:lnTo>
                  <a:lnTo>
                    <a:pt x="440871" y="152399"/>
                  </a:lnTo>
                  <a:lnTo>
                    <a:pt x="479333" y="126999"/>
                  </a:lnTo>
                  <a:lnTo>
                    <a:pt x="518953" y="101599"/>
                  </a:lnTo>
                  <a:lnTo>
                    <a:pt x="559674" y="88899"/>
                  </a:lnTo>
                  <a:lnTo>
                    <a:pt x="601442" y="63499"/>
                  </a:lnTo>
                  <a:lnTo>
                    <a:pt x="687889" y="38099"/>
                  </a:lnTo>
                  <a:lnTo>
                    <a:pt x="823999" y="0"/>
                  </a:lnTo>
                  <a:lnTo>
                    <a:pt x="1108983" y="0"/>
                  </a:lnTo>
                  <a:lnTo>
                    <a:pt x="1245094" y="38099"/>
                  </a:lnTo>
                  <a:lnTo>
                    <a:pt x="1331541" y="63499"/>
                  </a:lnTo>
                  <a:lnTo>
                    <a:pt x="1373308" y="88899"/>
                  </a:lnTo>
                  <a:lnTo>
                    <a:pt x="1414030" y="101599"/>
                  </a:lnTo>
                  <a:lnTo>
                    <a:pt x="1453650" y="126999"/>
                  </a:lnTo>
                  <a:lnTo>
                    <a:pt x="872349" y="126999"/>
                  </a:lnTo>
                  <a:lnTo>
                    <a:pt x="826367" y="139699"/>
                  </a:lnTo>
                  <a:lnTo>
                    <a:pt x="781207" y="139699"/>
                  </a:lnTo>
                  <a:lnTo>
                    <a:pt x="693640" y="165099"/>
                  </a:lnTo>
                  <a:lnTo>
                    <a:pt x="651375" y="190499"/>
                  </a:lnTo>
                  <a:lnTo>
                    <a:pt x="610219" y="203199"/>
                  </a:lnTo>
                  <a:lnTo>
                    <a:pt x="570243" y="228599"/>
                  </a:lnTo>
                  <a:lnTo>
                    <a:pt x="531519" y="241299"/>
                  </a:lnTo>
                  <a:lnTo>
                    <a:pt x="494118" y="266699"/>
                  </a:lnTo>
                  <a:lnTo>
                    <a:pt x="458112" y="292099"/>
                  </a:lnTo>
                  <a:lnTo>
                    <a:pt x="423573" y="317499"/>
                  </a:lnTo>
                  <a:lnTo>
                    <a:pt x="390572" y="355599"/>
                  </a:lnTo>
                  <a:lnTo>
                    <a:pt x="359181" y="380999"/>
                  </a:lnTo>
                  <a:lnTo>
                    <a:pt x="329472" y="419099"/>
                  </a:lnTo>
                  <a:lnTo>
                    <a:pt x="301515" y="457199"/>
                  </a:lnTo>
                  <a:lnTo>
                    <a:pt x="275384" y="482599"/>
                  </a:lnTo>
                  <a:lnTo>
                    <a:pt x="251149" y="520699"/>
                  </a:lnTo>
                  <a:lnTo>
                    <a:pt x="228882" y="558799"/>
                  </a:lnTo>
                  <a:lnTo>
                    <a:pt x="208654" y="609599"/>
                  </a:lnTo>
                  <a:lnTo>
                    <a:pt x="190539" y="647699"/>
                  </a:lnTo>
                  <a:lnTo>
                    <a:pt x="174606" y="685799"/>
                  </a:lnTo>
                  <a:lnTo>
                    <a:pt x="160928" y="736599"/>
                  </a:lnTo>
                  <a:lnTo>
                    <a:pt x="149576" y="774699"/>
                  </a:lnTo>
                  <a:lnTo>
                    <a:pt x="140622" y="825499"/>
                  </a:lnTo>
                  <a:lnTo>
                    <a:pt x="134137" y="863599"/>
                  </a:lnTo>
                  <a:lnTo>
                    <a:pt x="130194" y="914399"/>
                  </a:lnTo>
                  <a:lnTo>
                    <a:pt x="128864" y="965199"/>
                  </a:lnTo>
                  <a:lnTo>
                    <a:pt x="130194" y="1003299"/>
                  </a:lnTo>
                  <a:lnTo>
                    <a:pt x="134137" y="1054099"/>
                  </a:lnTo>
                  <a:lnTo>
                    <a:pt x="140622" y="1104899"/>
                  </a:lnTo>
                  <a:lnTo>
                    <a:pt x="149576" y="1142999"/>
                  </a:lnTo>
                  <a:lnTo>
                    <a:pt x="160928" y="1193799"/>
                  </a:lnTo>
                  <a:lnTo>
                    <a:pt x="174606" y="1231899"/>
                  </a:lnTo>
                  <a:lnTo>
                    <a:pt x="190539" y="1269999"/>
                  </a:lnTo>
                  <a:lnTo>
                    <a:pt x="208654" y="1320799"/>
                  </a:lnTo>
                  <a:lnTo>
                    <a:pt x="228882" y="1358899"/>
                  </a:lnTo>
                  <a:lnTo>
                    <a:pt x="251149" y="1396999"/>
                  </a:lnTo>
                  <a:lnTo>
                    <a:pt x="275384" y="1435099"/>
                  </a:lnTo>
                  <a:lnTo>
                    <a:pt x="301515" y="1473199"/>
                  </a:lnTo>
                  <a:lnTo>
                    <a:pt x="329472" y="1498599"/>
                  </a:lnTo>
                  <a:lnTo>
                    <a:pt x="359181" y="1536699"/>
                  </a:lnTo>
                  <a:lnTo>
                    <a:pt x="390572" y="1562099"/>
                  </a:lnTo>
                  <a:lnTo>
                    <a:pt x="423573" y="1600199"/>
                  </a:lnTo>
                  <a:lnTo>
                    <a:pt x="458112" y="1625599"/>
                  </a:lnTo>
                  <a:lnTo>
                    <a:pt x="494118" y="1650999"/>
                  </a:lnTo>
                  <a:lnTo>
                    <a:pt x="531519" y="1676399"/>
                  </a:lnTo>
                  <a:lnTo>
                    <a:pt x="570243" y="1701799"/>
                  </a:lnTo>
                  <a:lnTo>
                    <a:pt x="610219" y="1714499"/>
                  </a:lnTo>
                  <a:lnTo>
                    <a:pt x="651375" y="1739899"/>
                  </a:lnTo>
                  <a:lnTo>
                    <a:pt x="781207" y="1777999"/>
                  </a:lnTo>
                  <a:lnTo>
                    <a:pt x="826367" y="1790699"/>
                  </a:lnTo>
                  <a:lnTo>
                    <a:pt x="919081" y="1790699"/>
                  </a:lnTo>
                  <a:lnTo>
                    <a:pt x="966491" y="1803399"/>
                  </a:lnTo>
                  <a:lnTo>
                    <a:pt x="1433840" y="1803399"/>
                  </a:lnTo>
                  <a:lnTo>
                    <a:pt x="1414030" y="1816099"/>
                  </a:lnTo>
                  <a:lnTo>
                    <a:pt x="1373308" y="1841499"/>
                  </a:lnTo>
                  <a:lnTo>
                    <a:pt x="1245094" y="1879599"/>
                  </a:lnTo>
                  <a:lnTo>
                    <a:pt x="1108984" y="1917699"/>
                  </a:lnTo>
                  <a:close/>
                </a:path>
                <a:path w="1933575" h="1930400">
                  <a:moveTo>
                    <a:pt x="1433840" y="1803399"/>
                  </a:moveTo>
                  <a:lnTo>
                    <a:pt x="966491" y="1803399"/>
                  </a:lnTo>
                  <a:lnTo>
                    <a:pt x="1013902" y="1790699"/>
                  </a:lnTo>
                  <a:lnTo>
                    <a:pt x="1106616" y="1790699"/>
                  </a:lnTo>
                  <a:lnTo>
                    <a:pt x="1151775" y="1777999"/>
                  </a:lnTo>
                  <a:lnTo>
                    <a:pt x="1281607" y="1739899"/>
                  </a:lnTo>
                  <a:lnTo>
                    <a:pt x="1322763" y="1714499"/>
                  </a:lnTo>
                  <a:lnTo>
                    <a:pt x="1362739" y="1701799"/>
                  </a:lnTo>
                  <a:lnTo>
                    <a:pt x="1401463" y="1676399"/>
                  </a:lnTo>
                  <a:lnTo>
                    <a:pt x="1438864" y="1650999"/>
                  </a:lnTo>
                  <a:lnTo>
                    <a:pt x="1474870" y="1625599"/>
                  </a:lnTo>
                  <a:lnTo>
                    <a:pt x="1509409" y="1600199"/>
                  </a:lnTo>
                  <a:lnTo>
                    <a:pt x="1542410" y="1562099"/>
                  </a:lnTo>
                  <a:lnTo>
                    <a:pt x="1573801" y="1536699"/>
                  </a:lnTo>
                  <a:lnTo>
                    <a:pt x="1603511" y="1498599"/>
                  </a:lnTo>
                  <a:lnTo>
                    <a:pt x="1631467" y="1473199"/>
                  </a:lnTo>
                  <a:lnTo>
                    <a:pt x="1657599" y="1435099"/>
                  </a:lnTo>
                  <a:lnTo>
                    <a:pt x="1681834" y="1396999"/>
                  </a:lnTo>
                  <a:lnTo>
                    <a:pt x="1704101" y="1358899"/>
                  </a:lnTo>
                  <a:lnTo>
                    <a:pt x="1724328" y="1320799"/>
                  </a:lnTo>
                  <a:lnTo>
                    <a:pt x="1742444" y="1269999"/>
                  </a:lnTo>
                  <a:lnTo>
                    <a:pt x="1758377" y="1231899"/>
                  </a:lnTo>
                  <a:lnTo>
                    <a:pt x="1772055" y="1193799"/>
                  </a:lnTo>
                  <a:lnTo>
                    <a:pt x="1783407" y="1142999"/>
                  </a:lnTo>
                  <a:lnTo>
                    <a:pt x="1792361" y="1104899"/>
                  </a:lnTo>
                  <a:lnTo>
                    <a:pt x="1798845" y="1054099"/>
                  </a:lnTo>
                  <a:lnTo>
                    <a:pt x="1802788" y="1003299"/>
                  </a:lnTo>
                  <a:lnTo>
                    <a:pt x="1804119" y="965199"/>
                  </a:lnTo>
                  <a:lnTo>
                    <a:pt x="1802788" y="914399"/>
                  </a:lnTo>
                  <a:lnTo>
                    <a:pt x="1798845" y="863599"/>
                  </a:lnTo>
                  <a:lnTo>
                    <a:pt x="1792361" y="825499"/>
                  </a:lnTo>
                  <a:lnTo>
                    <a:pt x="1783407" y="774699"/>
                  </a:lnTo>
                  <a:lnTo>
                    <a:pt x="1772055" y="736599"/>
                  </a:lnTo>
                  <a:lnTo>
                    <a:pt x="1758377" y="685799"/>
                  </a:lnTo>
                  <a:lnTo>
                    <a:pt x="1742444" y="647699"/>
                  </a:lnTo>
                  <a:lnTo>
                    <a:pt x="1724328" y="609599"/>
                  </a:lnTo>
                  <a:lnTo>
                    <a:pt x="1704101" y="558799"/>
                  </a:lnTo>
                  <a:lnTo>
                    <a:pt x="1681834" y="520699"/>
                  </a:lnTo>
                  <a:lnTo>
                    <a:pt x="1657599" y="482599"/>
                  </a:lnTo>
                  <a:lnTo>
                    <a:pt x="1631467" y="457199"/>
                  </a:lnTo>
                  <a:lnTo>
                    <a:pt x="1603511" y="419099"/>
                  </a:lnTo>
                  <a:lnTo>
                    <a:pt x="1573801" y="380999"/>
                  </a:lnTo>
                  <a:lnTo>
                    <a:pt x="1542410" y="355599"/>
                  </a:lnTo>
                  <a:lnTo>
                    <a:pt x="1509409" y="317499"/>
                  </a:lnTo>
                  <a:lnTo>
                    <a:pt x="1474870" y="292099"/>
                  </a:lnTo>
                  <a:lnTo>
                    <a:pt x="1438864" y="266699"/>
                  </a:lnTo>
                  <a:lnTo>
                    <a:pt x="1401463" y="241299"/>
                  </a:lnTo>
                  <a:lnTo>
                    <a:pt x="1362739" y="228599"/>
                  </a:lnTo>
                  <a:lnTo>
                    <a:pt x="1322763" y="203199"/>
                  </a:lnTo>
                  <a:lnTo>
                    <a:pt x="1281607" y="190499"/>
                  </a:lnTo>
                  <a:lnTo>
                    <a:pt x="1239343" y="165099"/>
                  </a:lnTo>
                  <a:lnTo>
                    <a:pt x="1151775" y="139699"/>
                  </a:lnTo>
                  <a:lnTo>
                    <a:pt x="1106616" y="139699"/>
                  </a:lnTo>
                  <a:lnTo>
                    <a:pt x="1060634" y="126999"/>
                  </a:lnTo>
                  <a:lnTo>
                    <a:pt x="1453650" y="126999"/>
                  </a:lnTo>
                  <a:lnTo>
                    <a:pt x="1492112" y="152399"/>
                  </a:lnTo>
                  <a:lnTo>
                    <a:pt x="1529359" y="177799"/>
                  </a:lnTo>
                  <a:lnTo>
                    <a:pt x="1565337" y="203199"/>
                  </a:lnTo>
                  <a:lnTo>
                    <a:pt x="1599989" y="228599"/>
                  </a:lnTo>
                  <a:lnTo>
                    <a:pt x="1633258" y="266699"/>
                  </a:lnTo>
                  <a:lnTo>
                    <a:pt x="1665089" y="292099"/>
                  </a:lnTo>
                  <a:lnTo>
                    <a:pt x="1695426" y="330199"/>
                  </a:lnTo>
                  <a:lnTo>
                    <a:pt x="1724211" y="355599"/>
                  </a:lnTo>
                  <a:lnTo>
                    <a:pt x="1751391" y="393699"/>
                  </a:lnTo>
                  <a:lnTo>
                    <a:pt x="1776907" y="431799"/>
                  </a:lnTo>
                  <a:lnTo>
                    <a:pt x="1800704" y="469899"/>
                  </a:lnTo>
                  <a:lnTo>
                    <a:pt x="1822727" y="507999"/>
                  </a:lnTo>
                  <a:lnTo>
                    <a:pt x="1842918" y="558799"/>
                  </a:lnTo>
                  <a:lnTo>
                    <a:pt x="1861222" y="596899"/>
                  </a:lnTo>
                  <a:lnTo>
                    <a:pt x="1877583" y="634999"/>
                  </a:lnTo>
                  <a:lnTo>
                    <a:pt x="1891944" y="685799"/>
                  </a:lnTo>
                  <a:lnTo>
                    <a:pt x="1904250" y="723899"/>
                  </a:lnTo>
                  <a:lnTo>
                    <a:pt x="1914445" y="774699"/>
                  </a:lnTo>
                  <a:lnTo>
                    <a:pt x="1922471" y="812799"/>
                  </a:lnTo>
                  <a:lnTo>
                    <a:pt x="1928274" y="863599"/>
                  </a:lnTo>
                  <a:lnTo>
                    <a:pt x="1931797" y="914399"/>
                  </a:lnTo>
                  <a:lnTo>
                    <a:pt x="1932983" y="965199"/>
                  </a:lnTo>
                  <a:lnTo>
                    <a:pt x="1931797" y="1003299"/>
                  </a:lnTo>
                  <a:lnTo>
                    <a:pt x="1928274" y="1054099"/>
                  </a:lnTo>
                  <a:lnTo>
                    <a:pt x="1922471" y="1104899"/>
                  </a:lnTo>
                  <a:lnTo>
                    <a:pt x="1914445" y="1142999"/>
                  </a:lnTo>
                  <a:lnTo>
                    <a:pt x="1904250" y="1193799"/>
                  </a:lnTo>
                  <a:lnTo>
                    <a:pt x="1891944" y="1244599"/>
                  </a:lnTo>
                  <a:lnTo>
                    <a:pt x="1877583" y="1282699"/>
                  </a:lnTo>
                  <a:lnTo>
                    <a:pt x="1861222" y="1320799"/>
                  </a:lnTo>
                  <a:lnTo>
                    <a:pt x="1842918" y="1371599"/>
                  </a:lnTo>
                  <a:lnTo>
                    <a:pt x="1822727" y="1409699"/>
                  </a:lnTo>
                  <a:lnTo>
                    <a:pt x="1800704" y="1447799"/>
                  </a:lnTo>
                  <a:lnTo>
                    <a:pt x="1776907" y="1485899"/>
                  </a:lnTo>
                  <a:lnTo>
                    <a:pt x="1751391" y="1523999"/>
                  </a:lnTo>
                  <a:lnTo>
                    <a:pt x="1724211" y="1562099"/>
                  </a:lnTo>
                  <a:lnTo>
                    <a:pt x="1695426" y="1587499"/>
                  </a:lnTo>
                  <a:lnTo>
                    <a:pt x="1665089" y="1625599"/>
                  </a:lnTo>
                  <a:lnTo>
                    <a:pt x="1633258" y="1663699"/>
                  </a:lnTo>
                  <a:lnTo>
                    <a:pt x="1599989" y="1689099"/>
                  </a:lnTo>
                  <a:lnTo>
                    <a:pt x="1565337" y="1714499"/>
                  </a:lnTo>
                  <a:lnTo>
                    <a:pt x="1529359" y="1739899"/>
                  </a:lnTo>
                  <a:lnTo>
                    <a:pt x="1492112" y="1765299"/>
                  </a:lnTo>
                  <a:lnTo>
                    <a:pt x="1453650" y="1790699"/>
                  </a:lnTo>
                  <a:lnTo>
                    <a:pt x="1433840" y="1803399"/>
                  </a:lnTo>
                  <a:close/>
                </a:path>
                <a:path w="1933575" h="1930400">
                  <a:moveTo>
                    <a:pt x="1014604" y="1930399"/>
                  </a:moveTo>
                  <a:lnTo>
                    <a:pt x="918378" y="1930399"/>
                  </a:lnTo>
                  <a:lnTo>
                    <a:pt x="870862" y="1917699"/>
                  </a:lnTo>
                  <a:lnTo>
                    <a:pt x="1062120" y="1917699"/>
                  </a:lnTo>
                  <a:lnTo>
                    <a:pt x="1014604" y="1930399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3953" y="567128"/>
              <a:ext cx="1933575" cy="1933575"/>
            </a:xfrm>
            <a:custGeom>
              <a:avLst/>
              <a:gdLst/>
              <a:ahLst/>
              <a:cxnLst/>
              <a:rect l="l" t="t" r="r" b="b"/>
              <a:pathLst>
                <a:path w="1933575" h="1933575">
                  <a:moveTo>
                    <a:pt x="966491" y="0"/>
                  </a:moveTo>
                  <a:lnTo>
                    <a:pt x="1014604" y="1186"/>
                  </a:lnTo>
                  <a:lnTo>
                    <a:pt x="1062120" y="4709"/>
                  </a:lnTo>
                  <a:lnTo>
                    <a:pt x="1108983" y="10512"/>
                  </a:lnTo>
                  <a:lnTo>
                    <a:pt x="1155138" y="18538"/>
                  </a:lnTo>
                  <a:lnTo>
                    <a:pt x="1200526" y="28732"/>
                  </a:lnTo>
                  <a:lnTo>
                    <a:pt x="1245094" y="41038"/>
                  </a:lnTo>
                  <a:lnTo>
                    <a:pt x="1288784" y="55400"/>
                  </a:lnTo>
                  <a:lnTo>
                    <a:pt x="1331541" y="71760"/>
                  </a:lnTo>
                  <a:lnTo>
                    <a:pt x="1373308" y="90065"/>
                  </a:lnTo>
                  <a:lnTo>
                    <a:pt x="1414030" y="110256"/>
                  </a:lnTo>
                  <a:lnTo>
                    <a:pt x="1453650" y="132278"/>
                  </a:lnTo>
                  <a:lnTo>
                    <a:pt x="1492112" y="156076"/>
                  </a:lnTo>
                  <a:lnTo>
                    <a:pt x="1529359" y="181592"/>
                  </a:lnTo>
                  <a:lnTo>
                    <a:pt x="1565337" y="208771"/>
                  </a:lnTo>
                  <a:lnTo>
                    <a:pt x="1599989" y="237557"/>
                  </a:lnTo>
                  <a:lnTo>
                    <a:pt x="1633258" y="267894"/>
                  </a:lnTo>
                  <a:lnTo>
                    <a:pt x="1665089" y="299724"/>
                  </a:lnTo>
                  <a:lnTo>
                    <a:pt x="1695426" y="332994"/>
                  </a:lnTo>
                  <a:lnTo>
                    <a:pt x="1724211" y="367645"/>
                  </a:lnTo>
                  <a:lnTo>
                    <a:pt x="1751391" y="403623"/>
                  </a:lnTo>
                  <a:lnTo>
                    <a:pt x="1776907" y="440871"/>
                  </a:lnTo>
                  <a:lnTo>
                    <a:pt x="1800704" y="479333"/>
                  </a:lnTo>
                  <a:lnTo>
                    <a:pt x="1822727" y="518953"/>
                  </a:lnTo>
                  <a:lnTo>
                    <a:pt x="1842918" y="559674"/>
                  </a:lnTo>
                  <a:lnTo>
                    <a:pt x="1861222" y="601442"/>
                  </a:lnTo>
                  <a:lnTo>
                    <a:pt x="1877583" y="644198"/>
                  </a:lnTo>
                  <a:lnTo>
                    <a:pt x="1891944" y="687889"/>
                  </a:lnTo>
                  <a:lnTo>
                    <a:pt x="1904250" y="732456"/>
                  </a:lnTo>
                  <a:lnTo>
                    <a:pt x="1914445" y="777845"/>
                  </a:lnTo>
                  <a:lnTo>
                    <a:pt x="1922471" y="823999"/>
                  </a:lnTo>
                  <a:lnTo>
                    <a:pt x="1928274" y="870862"/>
                  </a:lnTo>
                  <a:lnTo>
                    <a:pt x="1931797" y="918378"/>
                  </a:lnTo>
                  <a:lnTo>
                    <a:pt x="1932983" y="966491"/>
                  </a:lnTo>
                  <a:lnTo>
                    <a:pt x="1931797" y="1014604"/>
                  </a:lnTo>
                  <a:lnTo>
                    <a:pt x="1928274" y="1062120"/>
                  </a:lnTo>
                  <a:lnTo>
                    <a:pt x="1922471" y="1108984"/>
                  </a:lnTo>
                  <a:lnTo>
                    <a:pt x="1914445" y="1155138"/>
                  </a:lnTo>
                  <a:lnTo>
                    <a:pt x="1904250" y="1200527"/>
                  </a:lnTo>
                  <a:lnTo>
                    <a:pt x="1891944" y="1245094"/>
                  </a:lnTo>
                  <a:lnTo>
                    <a:pt x="1877583" y="1288784"/>
                  </a:lnTo>
                  <a:lnTo>
                    <a:pt x="1861222" y="1331541"/>
                  </a:lnTo>
                  <a:lnTo>
                    <a:pt x="1842918" y="1373308"/>
                  </a:lnTo>
                  <a:lnTo>
                    <a:pt x="1822727" y="1414030"/>
                  </a:lnTo>
                  <a:lnTo>
                    <a:pt x="1800704" y="1453650"/>
                  </a:lnTo>
                  <a:lnTo>
                    <a:pt x="1776907" y="1492112"/>
                  </a:lnTo>
                  <a:lnTo>
                    <a:pt x="1751391" y="1529360"/>
                  </a:lnTo>
                  <a:lnTo>
                    <a:pt x="1724211" y="1565337"/>
                  </a:lnTo>
                  <a:lnTo>
                    <a:pt x="1695426" y="1599989"/>
                  </a:lnTo>
                  <a:lnTo>
                    <a:pt x="1665089" y="1633258"/>
                  </a:lnTo>
                  <a:lnTo>
                    <a:pt x="1633258" y="1665089"/>
                  </a:lnTo>
                  <a:lnTo>
                    <a:pt x="1599989" y="1695426"/>
                  </a:lnTo>
                  <a:lnTo>
                    <a:pt x="1565337" y="1724212"/>
                  </a:lnTo>
                  <a:lnTo>
                    <a:pt x="1529359" y="1751391"/>
                  </a:lnTo>
                  <a:lnTo>
                    <a:pt x="1492112" y="1776907"/>
                  </a:lnTo>
                  <a:lnTo>
                    <a:pt x="1453650" y="1800704"/>
                  </a:lnTo>
                  <a:lnTo>
                    <a:pt x="1414030" y="1822727"/>
                  </a:lnTo>
                  <a:lnTo>
                    <a:pt x="1373308" y="1842918"/>
                  </a:lnTo>
                  <a:lnTo>
                    <a:pt x="1331541" y="1861222"/>
                  </a:lnTo>
                  <a:lnTo>
                    <a:pt x="1288784" y="1877583"/>
                  </a:lnTo>
                  <a:lnTo>
                    <a:pt x="1245094" y="1891945"/>
                  </a:lnTo>
                  <a:lnTo>
                    <a:pt x="1200526" y="1904250"/>
                  </a:lnTo>
                  <a:lnTo>
                    <a:pt x="1155138" y="1914445"/>
                  </a:lnTo>
                  <a:lnTo>
                    <a:pt x="1108984" y="1922471"/>
                  </a:lnTo>
                  <a:lnTo>
                    <a:pt x="1062120" y="1928274"/>
                  </a:lnTo>
                  <a:lnTo>
                    <a:pt x="1014604" y="1931797"/>
                  </a:lnTo>
                  <a:lnTo>
                    <a:pt x="966491" y="1932983"/>
                  </a:lnTo>
                  <a:lnTo>
                    <a:pt x="918378" y="1931797"/>
                  </a:lnTo>
                  <a:lnTo>
                    <a:pt x="870862" y="1928274"/>
                  </a:lnTo>
                  <a:lnTo>
                    <a:pt x="823999" y="1922471"/>
                  </a:lnTo>
                  <a:lnTo>
                    <a:pt x="777845" y="1914445"/>
                  </a:lnTo>
                  <a:lnTo>
                    <a:pt x="732456" y="1904250"/>
                  </a:lnTo>
                  <a:lnTo>
                    <a:pt x="687889" y="1891945"/>
                  </a:lnTo>
                  <a:lnTo>
                    <a:pt x="644198" y="1877583"/>
                  </a:lnTo>
                  <a:lnTo>
                    <a:pt x="601442" y="1861222"/>
                  </a:lnTo>
                  <a:lnTo>
                    <a:pt x="559674" y="1842918"/>
                  </a:lnTo>
                  <a:lnTo>
                    <a:pt x="518953" y="1822727"/>
                  </a:lnTo>
                  <a:lnTo>
                    <a:pt x="479333" y="1800704"/>
                  </a:lnTo>
                  <a:lnTo>
                    <a:pt x="440871" y="1776907"/>
                  </a:lnTo>
                  <a:lnTo>
                    <a:pt x="403623" y="1751391"/>
                  </a:lnTo>
                  <a:lnTo>
                    <a:pt x="367645" y="1724212"/>
                  </a:lnTo>
                  <a:lnTo>
                    <a:pt x="332994" y="1695426"/>
                  </a:lnTo>
                  <a:lnTo>
                    <a:pt x="299725" y="1665089"/>
                  </a:lnTo>
                  <a:lnTo>
                    <a:pt x="267894" y="1633258"/>
                  </a:lnTo>
                  <a:lnTo>
                    <a:pt x="237557" y="1599989"/>
                  </a:lnTo>
                  <a:lnTo>
                    <a:pt x="208771" y="1565337"/>
                  </a:lnTo>
                  <a:lnTo>
                    <a:pt x="181592" y="1529360"/>
                  </a:lnTo>
                  <a:lnTo>
                    <a:pt x="156076" y="1492112"/>
                  </a:lnTo>
                  <a:lnTo>
                    <a:pt x="132278" y="1453650"/>
                  </a:lnTo>
                  <a:lnTo>
                    <a:pt x="110256" y="1414030"/>
                  </a:lnTo>
                  <a:lnTo>
                    <a:pt x="90065" y="1373308"/>
                  </a:lnTo>
                  <a:lnTo>
                    <a:pt x="71760" y="1331541"/>
                  </a:lnTo>
                  <a:lnTo>
                    <a:pt x="55400" y="1288784"/>
                  </a:lnTo>
                  <a:lnTo>
                    <a:pt x="41038" y="1245094"/>
                  </a:lnTo>
                  <a:lnTo>
                    <a:pt x="28732" y="1200527"/>
                  </a:lnTo>
                  <a:lnTo>
                    <a:pt x="18538" y="1155138"/>
                  </a:lnTo>
                  <a:lnTo>
                    <a:pt x="10512" y="1108984"/>
                  </a:lnTo>
                  <a:lnTo>
                    <a:pt x="4709" y="1062120"/>
                  </a:lnTo>
                  <a:lnTo>
                    <a:pt x="1186" y="1014604"/>
                  </a:lnTo>
                  <a:lnTo>
                    <a:pt x="0" y="966491"/>
                  </a:lnTo>
                  <a:lnTo>
                    <a:pt x="1186" y="918378"/>
                  </a:lnTo>
                  <a:lnTo>
                    <a:pt x="4709" y="870862"/>
                  </a:lnTo>
                  <a:lnTo>
                    <a:pt x="10512" y="823999"/>
                  </a:lnTo>
                  <a:lnTo>
                    <a:pt x="18538" y="777845"/>
                  </a:lnTo>
                  <a:lnTo>
                    <a:pt x="28732" y="732456"/>
                  </a:lnTo>
                  <a:lnTo>
                    <a:pt x="41038" y="687889"/>
                  </a:lnTo>
                  <a:lnTo>
                    <a:pt x="55400" y="644198"/>
                  </a:lnTo>
                  <a:lnTo>
                    <a:pt x="71760" y="601442"/>
                  </a:lnTo>
                  <a:lnTo>
                    <a:pt x="90065" y="559674"/>
                  </a:lnTo>
                  <a:lnTo>
                    <a:pt x="110256" y="518953"/>
                  </a:lnTo>
                  <a:lnTo>
                    <a:pt x="132278" y="479333"/>
                  </a:lnTo>
                  <a:lnTo>
                    <a:pt x="156076" y="440871"/>
                  </a:lnTo>
                  <a:lnTo>
                    <a:pt x="181592" y="403623"/>
                  </a:lnTo>
                  <a:lnTo>
                    <a:pt x="208771" y="367645"/>
                  </a:lnTo>
                  <a:lnTo>
                    <a:pt x="237557" y="332994"/>
                  </a:lnTo>
                  <a:lnTo>
                    <a:pt x="267894" y="299724"/>
                  </a:lnTo>
                  <a:lnTo>
                    <a:pt x="299724" y="267894"/>
                  </a:lnTo>
                  <a:lnTo>
                    <a:pt x="332994" y="237557"/>
                  </a:lnTo>
                  <a:lnTo>
                    <a:pt x="367645" y="208771"/>
                  </a:lnTo>
                  <a:lnTo>
                    <a:pt x="403623" y="181592"/>
                  </a:lnTo>
                  <a:lnTo>
                    <a:pt x="440871" y="156076"/>
                  </a:lnTo>
                  <a:lnTo>
                    <a:pt x="479333" y="132278"/>
                  </a:lnTo>
                  <a:lnTo>
                    <a:pt x="518953" y="110256"/>
                  </a:lnTo>
                  <a:lnTo>
                    <a:pt x="559674" y="90065"/>
                  </a:lnTo>
                  <a:lnTo>
                    <a:pt x="601442" y="71760"/>
                  </a:lnTo>
                  <a:lnTo>
                    <a:pt x="644198" y="55400"/>
                  </a:lnTo>
                  <a:lnTo>
                    <a:pt x="687889" y="41038"/>
                  </a:lnTo>
                  <a:lnTo>
                    <a:pt x="732456" y="28732"/>
                  </a:lnTo>
                  <a:lnTo>
                    <a:pt x="777845" y="18538"/>
                  </a:lnTo>
                  <a:lnTo>
                    <a:pt x="823999" y="10512"/>
                  </a:lnTo>
                  <a:lnTo>
                    <a:pt x="870862" y="4709"/>
                  </a:lnTo>
                  <a:lnTo>
                    <a:pt x="918378" y="1186"/>
                  </a:lnTo>
                  <a:lnTo>
                    <a:pt x="966491" y="0"/>
                  </a:lnTo>
                  <a:close/>
                </a:path>
                <a:path w="1933575" h="1933575">
                  <a:moveTo>
                    <a:pt x="966491" y="128866"/>
                  </a:moveTo>
                  <a:lnTo>
                    <a:pt x="1013902" y="130196"/>
                  </a:lnTo>
                  <a:lnTo>
                    <a:pt x="1060634" y="134139"/>
                  </a:lnTo>
                  <a:lnTo>
                    <a:pt x="1106616" y="140623"/>
                  </a:lnTo>
                  <a:lnTo>
                    <a:pt x="1151775" y="149577"/>
                  </a:lnTo>
                  <a:lnTo>
                    <a:pt x="1196042" y="160929"/>
                  </a:lnTo>
                  <a:lnTo>
                    <a:pt x="1239343" y="174607"/>
                  </a:lnTo>
                  <a:lnTo>
                    <a:pt x="1281607" y="190540"/>
                  </a:lnTo>
                  <a:lnTo>
                    <a:pt x="1322763" y="208656"/>
                  </a:lnTo>
                  <a:lnTo>
                    <a:pt x="1362739" y="228883"/>
                  </a:lnTo>
                  <a:lnTo>
                    <a:pt x="1401463" y="251150"/>
                  </a:lnTo>
                  <a:lnTo>
                    <a:pt x="1438864" y="275385"/>
                  </a:lnTo>
                  <a:lnTo>
                    <a:pt x="1474870" y="301517"/>
                  </a:lnTo>
                  <a:lnTo>
                    <a:pt x="1509409" y="329473"/>
                  </a:lnTo>
                  <a:lnTo>
                    <a:pt x="1542410" y="359183"/>
                  </a:lnTo>
                  <a:lnTo>
                    <a:pt x="1573801" y="390574"/>
                  </a:lnTo>
                  <a:lnTo>
                    <a:pt x="1603511" y="423575"/>
                  </a:lnTo>
                  <a:lnTo>
                    <a:pt x="1631467" y="458114"/>
                  </a:lnTo>
                  <a:lnTo>
                    <a:pt x="1657599" y="494120"/>
                  </a:lnTo>
                  <a:lnTo>
                    <a:pt x="1681834" y="531521"/>
                  </a:lnTo>
                  <a:lnTo>
                    <a:pt x="1704101" y="570245"/>
                  </a:lnTo>
                  <a:lnTo>
                    <a:pt x="1724328" y="610221"/>
                  </a:lnTo>
                  <a:lnTo>
                    <a:pt x="1742444" y="651377"/>
                  </a:lnTo>
                  <a:lnTo>
                    <a:pt x="1758377" y="693641"/>
                  </a:lnTo>
                  <a:lnTo>
                    <a:pt x="1772055" y="736943"/>
                  </a:lnTo>
                  <a:lnTo>
                    <a:pt x="1783407" y="781209"/>
                  </a:lnTo>
                  <a:lnTo>
                    <a:pt x="1792361" y="826369"/>
                  </a:lnTo>
                  <a:lnTo>
                    <a:pt x="1798845" y="872350"/>
                  </a:lnTo>
                  <a:lnTo>
                    <a:pt x="1802788" y="919082"/>
                  </a:lnTo>
                  <a:lnTo>
                    <a:pt x="1804119" y="966493"/>
                  </a:lnTo>
                  <a:lnTo>
                    <a:pt x="1802788" y="1013904"/>
                  </a:lnTo>
                  <a:lnTo>
                    <a:pt x="1798845" y="1060636"/>
                  </a:lnTo>
                  <a:lnTo>
                    <a:pt x="1792361" y="1106617"/>
                  </a:lnTo>
                  <a:lnTo>
                    <a:pt x="1783407" y="1151777"/>
                  </a:lnTo>
                  <a:lnTo>
                    <a:pt x="1772055" y="1196043"/>
                  </a:lnTo>
                  <a:lnTo>
                    <a:pt x="1758377" y="1239345"/>
                  </a:lnTo>
                  <a:lnTo>
                    <a:pt x="1742444" y="1281609"/>
                  </a:lnTo>
                  <a:lnTo>
                    <a:pt x="1724328" y="1322765"/>
                  </a:lnTo>
                  <a:lnTo>
                    <a:pt x="1704101" y="1362741"/>
                  </a:lnTo>
                  <a:lnTo>
                    <a:pt x="1681834" y="1401465"/>
                  </a:lnTo>
                  <a:lnTo>
                    <a:pt x="1657599" y="1438866"/>
                  </a:lnTo>
                  <a:lnTo>
                    <a:pt x="1631467" y="1474872"/>
                  </a:lnTo>
                  <a:lnTo>
                    <a:pt x="1603511" y="1509411"/>
                  </a:lnTo>
                  <a:lnTo>
                    <a:pt x="1573801" y="1542412"/>
                  </a:lnTo>
                  <a:lnTo>
                    <a:pt x="1542410" y="1573803"/>
                  </a:lnTo>
                  <a:lnTo>
                    <a:pt x="1509409" y="1603513"/>
                  </a:lnTo>
                  <a:lnTo>
                    <a:pt x="1474870" y="1631469"/>
                  </a:lnTo>
                  <a:lnTo>
                    <a:pt x="1438864" y="1657601"/>
                  </a:lnTo>
                  <a:lnTo>
                    <a:pt x="1401463" y="1681836"/>
                  </a:lnTo>
                  <a:lnTo>
                    <a:pt x="1362739" y="1704103"/>
                  </a:lnTo>
                  <a:lnTo>
                    <a:pt x="1322763" y="1724330"/>
                  </a:lnTo>
                  <a:lnTo>
                    <a:pt x="1281607" y="1742446"/>
                  </a:lnTo>
                  <a:lnTo>
                    <a:pt x="1239343" y="1758378"/>
                  </a:lnTo>
                  <a:lnTo>
                    <a:pt x="1196042" y="1772057"/>
                  </a:lnTo>
                  <a:lnTo>
                    <a:pt x="1151775" y="1783409"/>
                  </a:lnTo>
                  <a:lnTo>
                    <a:pt x="1106616" y="1792362"/>
                  </a:lnTo>
                  <a:lnTo>
                    <a:pt x="1060634" y="1798847"/>
                  </a:lnTo>
                  <a:lnTo>
                    <a:pt x="1013902" y="1802790"/>
                  </a:lnTo>
                  <a:lnTo>
                    <a:pt x="966491" y="1804120"/>
                  </a:lnTo>
                  <a:lnTo>
                    <a:pt x="919081" y="1802790"/>
                  </a:lnTo>
                  <a:lnTo>
                    <a:pt x="872349" y="1798847"/>
                  </a:lnTo>
                  <a:lnTo>
                    <a:pt x="826367" y="1792362"/>
                  </a:lnTo>
                  <a:lnTo>
                    <a:pt x="781207" y="1783409"/>
                  </a:lnTo>
                  <a:lnTo>
                    <a:pt x="736941" y="1772057"/>
                  </a:lnTo>
                  <a:lnTo>
                    <a:pt x="693640" y="1758378"/>
                  </a:lnTo>
                  <a:lnTo>
                    <a:pt x="651375" y="1742446"/>
                  </a:lnTo>
                  <a:lnTo>
                    <a:pt x="610219" y="1724330"/>
                  </a:lnTo>
                  <a:lnTo>
                    <a:pt x="570243" y="1704103"/>
                  </a:lnTo>
                  <a:lnTo>
                    <a:pt x="531519" y="1681836"/>
                  </a:lnTo>
                  <a:lnTo>
                    <a:pt x="494118" y="1657601"/>
                  </a:lnTo>
                  <a:lnTo>
                    <a:pt x="458112" y="1631469"/>
                  </a:lnTo>
                  <a:lnTo>
                    <a:pt x="423573" y="1603513"/>
                  </a:lnTo>
                  <a:lnTo>
                    <a:pt x="390572" y="1573803"/>
                  </a:lnTo>
                  <a:lnTo>
                    <a:pt x="359181" y="1542412"/>
                  </a:lnTo>
                  <a:lnTo>
                    <a:pt x="329472" y="1509411"/>
                  </a:lnTo>
                  <a:lnTo>
                    <a:pt x="301515" y="1474872"/>
                  </a:lnTo>
                  <a:lnTo>
                    <a:pt x="275384" y="1438866"/>
                  </a:lnTo>
                  <a:lnTo>
                    <a:pt x="251149" y="1401465"/>
                  </a:lnTo>
                  <a:lnTo>
                    <a:pt x="228882" y="1362741"/>
                  </a:lnTo>
                  <a:lnTo>
                    <a:pt x="208654" y="1322765"/>
                  </a:lnTo>
                  <a:lnTo>
                    <a:pt x="190539" y="1281609"/>
                  </a:lnTo>
                  <a:lnTo>
                    <a:pt x="174606" y="1239345"/>
                  </a:lnTo>
                  <a:lnTo>
                    <a:pt x="160928" y="1196043"/>
                  </a:lnTo>
                  <a:lnTo>
                    <a:pt x="149576" y="1151777"/>
                  </a:lnTo>
                  <a:lnTo>
                    <a:pt x="140622" y="1106617"/>
                  </a:lnTo>
                  <a:lnTo>
                    <a:pt x="134137" y="1060635"/>
                  </a:lnTo>
                  <a:lnTo>
                    <a:pt x="130194" y="1013903"/>
                  </a:lnTo>
                  <a:lnTo>
                    <a:pt x="128864" y="966493"/>
                  </a:lnTo>
                  <a:lnTo>
                    <a:pt x="130194" y="919082"/>
                  </a:lnTo>
                  <a:lnTo>
                    <a:pt x="134137" y="872350"/>
                  </a:lnTo>
                  <a:lnTo>
                    <a:pt x="140622" y="826369"/>
                  </a:lnTo>
                  <a:lnTo>
                    <a:pt x="149576" y="781209"/>
                  </a:lnTo>
                  <a:lnTo>
                    <a:pt x="160928" y="736942"/>
                  </a:lnTo>
                  <a:lnTo>
                    <a:pt x="174606" y="693641"/>
                  </a:lnTo>
                  <a:lnTo>
                    <a:pt x="190539" y="651377"/>
                  </a:lnTo>
                  <a:lnTo>
                    <a:pt x="208654" y="610221"/>
                  </a:lnTo>
                  <a:lnTo>
                    <a:pt x="228882" y="570245"/>
                  </a:lnTo>
                  <a:lnTo>
                    <a:pt x="251149" y="531521"/>
                  </a:lnTo>
                  <a:lnTo>
                    <a:pt x="275384" y="494120"/>
                  </a:lnTo>
                  <a:lnTo>
                    <a:pt x="301515" y="458114"/>
                  </a:lnTo>
                  <a:lnTo>
                    <a:pt x="329472" y="423575"/>
                  </a:lnTo>
                  <a:lnTo>
                    <a:pt x="359181" y="390574"/>
                  </a:lnTo>
                  <a:lnTo>
                    <a:pt x="390572" y="359183"/>
                  </a:lnTo>
                  <a:lnTo>
                    <a:pt x="423573" y="329473"/>
                  </a:lnTo>
                  <a:lnTo>
                    <a:pt x="458112" y="301517"/>
                  </a:lnTo>
                  <a:lnTo>
                    <a:pt x="494118" y="275385"/>
                  </a:lnTo>
                  <a:lnTo>
                    <a:pt x="531519" y="251150"/>
                  </a:lnTo>
                  <a:lnTo>
                    <a:pt x="570243" y="228883"/>
                  </a:lnTo>
                  <a:lnTo>
                    <a:pt x="610219" y="208656"/>
                  </a:lnTo>
                  <a:lnTo>
                    <a:pt x="651375" y="190540"/>
                  </a:lnTo>
                  <a:lnTo>
                    <a:pt x="693640" y="174607"/>
                  </a:lnTo>
                  <a:lnTo>
                    <a:pt x="736941" y="160929"/>
                  </a:lnTo>
                  <a:lnTo>
                    <a:pt x="781207" y="149577"/>
                  </a:lnTo>
                  <a:lnTo>
                    <a:pt x="826367" y="140623"/>
                  </a:lnTo>
                  <a:lnTo>
                    <a:pt x="872349" y="134139"/>
                  </a:lnTo>
                  <a:lnTo>
                    <a:pt x="919081" y="130196"/>
                  </a:lnTo>
                  <a:lnTo>
                    <a:pt x="966491" y="1288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5257" y="877697"/>
              <a:ext cx="999490" cy="1212850"/>
            </a:xfrm>
            <a:custGeom>
              <a:avLst/>
              <a:gdLst/>
              <a:ahLst/>
              <a:cxnLst/>
              <a:rect l="l" t="t" r="r" b="b"/>
              <a:pathLst>
                <a:path w="999489" h="1212850">
                  <a:moveTo>
                    <a:pt x="699556" y="675166"/>
                  </a:moveTo>
                  <a:lnTo>
                    <a:pt x="555195" y="675166"/>
                  </a:lnTo>
                  <a:lnTo>
                    <a:pt x="561888" y="666950"/>
                  </a:lnTo>
                  <a:lnTo>
                    <a:pt x="562006" y="65792"/>
                  </a:lnTo>
                  <a:lnTo>
                    <a:pt x="567198" y="40246"/>
                  </a:lnTo>
                  <a:lnTo>
                    <a:pt x="581333" y="19326"/>
                  </a:lnTo>
                  <a:lnTo>
                    <a:pt x="602254" y="5191"/>
                  </a:lnTo>
                  <a:lnTo>
                    <a:pt x="627801" y="0"/>
                  </a:lnTo>
                  <a:lnTo>
                    <a:pt x="653348" y="5191"/>
                  </a:lnTo>
                  <a:lnTo>
                    <a:pt x="674268" y="19326"/>
                  </a:lnTo>
                  <a:lnTo>
                    <a:pt x="688403" y="40246"/>
                  </a:lnTo>
                  <a:lnTo>
                    <a:pt x="693594" y="65792"/>
                  </a:lnTo>
                  <a:lnTo>
                    <a:pt x="693673" y="666829"/>
                  </a:lnTo>
                  <a:lnTo>
                    <a:pt x="699556" y="675166"/>
                  </a:lnTo>
                  <a:close/>
                </a:path>
                <a:path w="999489" h="1212850">
                  <a:moveTo>
                    <a:pt x="865135" y="675173"/>
                  </a:moveTo>
                  <a:lnTo>
                    <a:pt x="720101" y="675173"/>
                  </a:lnTo>
                  <a:lnTo>
                    <a:pt x="726624" y="666475"/>
                  </a:lnTo>
                  <a:lnTo>
                    <a:pt x="726624" y="107682"/>
                  </a:lnTo>
                  <a:lnTo>
                    <a:pt x="731815" y="82135"/>
                  </a:lnTo>
                  <a:lnTo>
                    <a:pt x="745950" y="61214"/>
                  </a:lnTo>
                  <a:lnTo>
                    <a:pt x="766870" y="47079"/>
                  </a:lnTo>
                  <a:lnTo>
                    <a:pt x="792417" y="41888"/>
                  </a:lnTo>
                  <a:lnTo>
                    <a:pt x="817964" y="47079"/>
                  </a:lnTo>
                  <a:lnTo>
                    <a:pt x="838884" y="61214"/>
                  </a:lnTo>
                  <a:lnTo>
                    <a:pt x="853018" y="82135"/>
                  </a:lnTo>
                  <a:lnTo>
                    <a:pt x="858210" y="107682"/>
                  </a:lnTo>
                  <a:lnTo>
                    <a:pt x="858210" y="666950"/>
                  </a:lnTo>
                  <a:lnTo>
                    <a:pt x="865135" y="675173"/>
                  </a:lnTo>
                  <a:close/>
                </a:path>
                <a:path w="999489" h="1212850">
                  <a:moveTo>
                    <a:pt x="998929" y="902133"/>
                  </a:moveTo>
                  <a:lnTo>
                    <a:pt x="364226" y="902133"/>
                  </a:lnTo>
                  <a:lnTo>
                    <a:pt x="387618" y="881364"/>
                  </a:lnTo>
                  <a:lnTo>
                    <a:pt x="397120" y="834258"/>
                  </a:lnTo>
                  <a:lnTo>
                    <a:pt x="397120" y="658766"/>
                  </a:lnTo>
                  <a:lnTo>
                    <a:pt x="397396" y="658766"/>
                  </a:lnTo>
                  <a:lnTo>
                    <a:pt x="397401" y="160446"/>
                  </a:lnTo>
                  <a:lnTo>
                    <a:pt x="402603" y="134900"/>
                  </a:lnTo>
                  <a:lnTo>
                    <a:pt x="416722" y="114004"/>
                  </a:lnTo>
                  <a:lnTo>
                    <a:pt x="437643" y="99869"/>
                  </a:lnTo>
                  <a:lnTo>
                    <a:pt x="463190" y="94677"/>
                  </a:lnTo>
                  <a:lnTo>
                    <a:pt x="509667" y="114004"/>
                  </a:lnTo>
                  <a:lnTo>
                    <a:pt x="528976" y="160446"/>
                  </a:lnTo>
                  <a:lnTo>
                    <a:pt x="529075" y="666950"/>
                  </a:lnTo>
                  <a:lnTo>
                    <a:pt x="535799" y="675166"/>
                  </a:lnTo>
                  <a:lnTo>
                    <a:pt x="865141" y="675180"/>
                  </a:lnTo>
                  <a:lnTo>
                    <a:pt x="998929" y="675180"/>
                  </a:lnTo>
                  <a:lnTo>
                    <a:pt x="998929" y="902133"/>
                  </a:lnTo>
                  <a:close/>
                </a:path>
                <a:path w="999489" h="1212850">
                  <a:moveTo>
                    <a:pt x="998929" y="675180"/>
                  </a:moveTo>
                  <a:lnTo>
                    <a:pt x="884343" y="675180"/>
                  </a:lnTo>
                  <a:lnTo>
                    <a:pt x="891165" y="666829"/>
                  </a:lnTo>
                  <a:lnTo>
                    <a:pt x="891241" y="257643"/>
                  </a:lnTo>
                  <a:lnTo>
                    <a:pt x="895489" y="235139"/>
                  </a:lnTo>
                  <a:lnTo>
                    <a:pt x="907057" y="216710"/>
                  </a:lnTo>
                  <a:lnTo>
                    <a:pt x="924178" y="204257"/>
                  </a:lnTo>
                  <a:lnTo>
                    <a:pt x="945086" y="199684"/>
                  </a:lnTo>
                  <a:lnTo>
                    <a:pt x="965994" y="204257"/>
                  </a:lnTo>
                  <a:lnTo>
                    <a:pt x="983114" y="216710"/>
                  </a:lnTo>
                  <a:lnTo>
                    <a:pt x="994681" y="235139"/>
                  </a:lnTo>
                  <a:lnTo>
                    <a:pt x="998929" y="257643"/>
                  </a:lnTo>
                  <a:lnTo>
                    <a:pt x="998929" y="675180"/>
                  </a:lnTo>
                  <a:close/>
                </a:path>
                <a:path w="999489" h="1212850">
                  <a:moveTo>
                    <a:pt x="818378" y="1212716"/>
                  </a:moveTo>
                  <a:lnTo>
                    <a:pt x="396176" y="1212716"/>
                  </a:lnTo>
                  <a:lnTo>
                    <a:pt x="354162" y="1208497"/>
                  </a:lnTo>
                  <a:lnTo>
                    <a:pt x="313792" y="1195108"/>
                  </a:lnTo>
                  <a:lnTo>
                    <a:pt x="276460" y="1171454"/>
                  </a:lnTo>
                  <a:lnTo>
                    <a:pt x="243562" y="1136440"/>
                  </a:lnTo>
                  <a:lnTo>
                    <a:pt x="216493" y="1088970"/>
                  </a:lnTo>
                  <a:lnTo>
                    <a:pt x="0" y="594881"/>
                  </a:lnTo>
                  <a:lnTo>
                    <a:pt x="4310" y="592077"/>
                  </a:lnTo>
                  <a:lnTo>
                    <a:pt x="21191" y="583242"/>
                  </a:lnTo>
                  <a:lnTo>
                    <a:pt x="66322" y="567441"/>
                  </a:lnTo>
                  <a:lnTo>
                    <a:pt x="110107" y="567368"/>
                  </a:lnTo>
                  <a:lnTo>
                    <a:pt x="148607" y="584169"/>
                  </a:lnTo>
                  <a:lnTo>
                    <a:pt x="177886" y="618995"/>
                  </a:lnTo>
                  <a:lnTo>
                    <a:pt x="306465" y="862450"/>
                  </a:lnTo>
                  <a:lnTo>
                    <a:pt x="334618" y="896013"/>
                  </a:lnTo>
                  <a:lnTo>
                    <a:pt x="364226" y="902133"/>
                  </a:lnTo>
                  <a:lnTo>
                    <a:pt x="998929" y="902133"/>
                  </a:lnTo>
                  <a:lnTo>
                    <a:pt x="998929" y="1031798"/>
                  </a:lnTo>
                  <a:lnTo>
                    <a:pt x="992450" y="1079750"/>
                  </a:lnTo>
                  <a:lnTo>
                    <a:pt x="974186" y="1122927"/>
                  </a:lnTo>
                  <a:lnTo>
                    <a:pt x="945891" y="1159571"/>
                  </a:lnTo>
                  <a:lnTo>
                    <a:pt x="909321" y="1187924"/>
                  </a:lnTo>
                  <a:lnTo>
                    <a:pt x="866232" y="1206225"/>
                  </a:lnTo>
                  <a:lnTo>
                    <a:pt x="818378" y="1212716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5257" y="877697"/>
              <a:ext cx="999490" cy="1212850"/>
            </a:xfrm>
            <a:custGeom>
              <a:avLst/>
              <a:gdLst/>
              <a:ahLst/>
              <a:cxnLst/>
              <a:rect l="l" t="t" r="r" b="b"/>
              <a:pathLst>
                <a:path w="999489" h="1212850">
                  <a:moveTo>
                    <a:pt x="463185" y="94654"/>
                  </a:moveTo>
                  <a:lnTo>
                    <a:pt x="488732" y="99845"/>
                  </a:lnTo>
                  <a:lnTo>
                    <a:pt x="509651" y="113980"/>
                  </a:lnTo>
                  <a:lnTo>
                    <a:pt x="523785" y="134900"/>
                  </a:lnTo>
                  <a:lnTo>
                    <a:pt x="528976" y="160446"/>
                  </a:lnTo>
                  <a:lnTo>
                    <a:pt x="528976" y="657240"/>
                  </a:lnTo>
                  <a:lnTo>
                    <a:pt x="528976" y="666829"/>
                  </a:lnTo>
                  <a:lnTo>
                    <a:pt x="535799" y="675166"/>
                  </a:lnTo>
                  <a:lnTo>
                    <a:pt x="545497" y="675166"/>
                  </a:lnTo>
                  <a:lnTo>
                    <a:pt x="555195" y="675166"/>
                  </a:lnTo>
                  <a:lnTo>
                    <a:pt x="562006" y="666804"/>
                  </a:lnTo>
                  <a:lnTo>
                    <a:pt x="562006" y="657210"/>
                  </a:lnTo>
                  <a:lnTo>
                    <a:pt x="562006" y="65792"/>
                  </a:lnTo>
                  <a:lnTo>
                    <a:pt x="567198" y="40246"/>
                  </a:lnTo>
                  <a:lnTo>
                    <a:pt x="581333" y="19326"/>
                  </a:lnTo>
                  <a:lnTo>
                    <a:pt x="602254" y="5191"/>
                  </a:lnTo>
                  <a:lnTo>
                    <a:pt x="627801" y="0"/>
                  </a:lnTo>
                  <a:lnTo>
                    <a:pt x="653348" y="5191"/>
                  </a:lnTo>
                  <a:lnTo>
                    <a:pt x="674268" y="19326"/>
                  </a:lnTo>
                  <a:lnTo>
                    <a:pt x="688403" y="40246"/>
                  </a:lnTo>
                  <a:lnTo>
                    <a:pt x="693594" y="65792"/>
                  </a:lnTo>
                  <a:lnTo>
                    <a:pt x="693594" y="656943"/>
                  </a:lnTo>
                  <a:lnTo>
                    <a:pt x="693594" y="666717"/>
                  </a:lnTo>
                  <a:lnTo>
                    <a:pt x="699560" y="675173"/>
                  </a:lnTo>
                  <a:lnTo>
                    <a:pt x="710170" y="675173"/>
                  </a:lnTo>
                  <a:lnTo>
                    <a:pt x="720101" y="675173"/>
                  </a:lnTo>
                  <a:lnTo>
                    <a:pt x="726624" y="666475"/>
                  </a:lnTo>
                  <a:lnTo>
                    <a:pt x="726624" y="656662"/>
                  </a:lnTo>
                  <a:lnTo>
                    <a:pt x="726624" y="107682"/>
                  </a:lnTo>
                  <a:lnTo>
                    <a:pt x="731815" y="82135"/>
                  </a:lnTo>
                  <a:lnTo>
                    <a:pt x="745950" y="61214"/>
                  </a:lnTo>
                  <a:lnTo>
                    <a:pt x="766869" y="47079"/>
                  </a:lnTo>
                  <a:lnTo>
                    <a:pt x="792417" y="41888"/>
                  </a:lnTo>
                  <a:lnTo>
                    <a:pt x="817964" y="47079"/>
                  </a:lnTo>
                  <a:lnTo>
                    <a:pt x="838884" y="61214"/>
                  </a:lnTo>
                  <a:lnTo>
                    <a:pt x="853018" y="82135"/>
                  </a:lnTo>
                  <a:lnTo>
                    <a:pt x="858210" y="107682"/>
                  </a:lnTo>
                  <a:lnTo>
                    <a:pt x="858210" y="657430"/>
                  </a:lnTo>
                  <a:lnTo>
                    <a:pt x="858210" y="666950"/>
                  </a:lnTo>
                  <a:lnTo>
                    <a:pt x="865141" y="675180"/>
                  </a:lnTo>
                  <a:lnTo>
                    <a:pt x="874742" y="675180"/>
                  </a:lnTo>
                  <a:lnTo>
                    <a:pt x="884343" y="675180"/>
                  </a:lnTo>
                  <a:lnTo>
                    <a:pt x="891241" y="666736"/>
                  </a:lnTo>
                  <a:lnTo>
                    <a:pt x="891241" y="657091"/>
                  </a:lnTo>
                  <a:lnTo>
                    <a:pt x="891241" y="257643"/>
                  </a:lnTo>
                  <a:lnTo>
                    <a:pt x="895489" y="235139"/>
                  </a:lnTo>
                  <a:lnTo>
                    <a:pt x="907057" y="216710"/>
                  </a:lnTo>
                  <a:lnTo>
                    <a:pt x="924178" y="204257"/>
                  </a:lnTo>
                  <a:lnTo>
                    <a:pt x="945086" y="199684"/>
                  </a:lnTo>
                  <a:lnTo>
                    <a:pt x="965994" y="204257"/>
                  </a:lnTo>
                  <a:lnTo>
                    <a:pt x="983114" y="216710"/>
                  </a:lnTo>
                  <a:lnTo>
                    <a:pt x="994681" y="235139"/>
                  </a:lnTo>
                  <a:lnTo>
                    <a:pt x="998929" y="257643"/>
                  </a:lnTo>
                  <a:lnTo>
                    <a:pt x="998929" y="1031798"/>
                  </a:lnTo>
                  <a:lnTo>
                    <a:pt x="992450" y="1079750"/>
                  </a:lnTo>
                  <a:lnTo>
                    <a:pt x="974186" y="1122927"/>
                  </a:lnTo>
                  <a:lnTo>
                    <a:pt x="945891" y="1159571"/>
                  </a:lnTo>
                  <a:lnTo>
                    <a:pt x="909321" y="1187924"/>
                  </a:lnTo>
                  <a:lnTo>
                    <a:pt x="866232" y="1206225"/>
                  </a:lnTo>
                  <a:lnTo>
                    <a:pt x="818378" y="1212716"/>
                  </a:lnTo>
                  <a:lnTo>
                    <a:pt x="396176" y="1212716"/>
                  </a:lnTo>
                  <a:lnTo>
                    <a:pt x="354162" y="1208497"/>
                  </a:lnTo>
                  <a:lnTo>
                    <a:pt x="313792" y="1195108"/>
                  </a:lnTo>
                  <a:lnTo>
                    <a:pt x="276460" y="1171454"/>
                  </a:lnTo>
                  <a:lnTo>
                    <a:pt x="243562" y="1136440"/>
                  </a:lnTo>
                  <a:lnTo>
                    <a:pt x="216493" y="1088970"/>
                  </a:lnTo>
                  <a:lnTo>
                    <a:pt x="0" y="594881"/>
                  </a:lnTo>
                  <a:lnTo>
                    <a:pt x="4310" y="592077"/>
                  </a:lnTo>
                  <a:lnTo>
                    <a:pt x="21191" y="583242"/>
                  </a:lnTo>
                  <a:lnTo>
                    <a:pt x="66322" y="567441"/>
                  </a:lnTo>
                  <a:lnTo>
                    <a:pt x="110107" y="567368"/>
                  </a:lnTo>
                  <a:lnTo>
                    <a:pt x="148607" y="584169"/>
                  </a:lnTo>
                  <a:lnTo>
                    <a:pt x="177886" y="618995"/>
                  </a:lnTo>
                  <a:lnTo>
                    <a:pt x="306465" y="862450"/>
                  </a:lnTo>
                  <a:lnTo>
                    <a:pt x="334618" y="896013"/>
                  </a:lnTo>
                  <a:lnTo>
                    <a:pt x="364226" y="902133"/>
                  </a:lnTo>
                  <a:lnTo>
                    <a:pt x="387618" y="881364"/>
                  </a:lnTo>
                  <a:lnTo>
                    <a:pt x="397120" y="834258"/>
                  </a:lnTo>
                  <a:lnTo>
                    <a:pt x="397120" y="658766"/>
                  </a:lnTo>
                  <a:lnTo>
                    <a:pt x="397396" y="658766"/>
                  </a:lnTo>
                  <a:lnTo>
                    <a:pt x="397396" y="160470"/>
                  </a:lnTo>
                  <a:lnTo>
                    <a:pt x="402587" y="134924"/>
                  </a:lnTo>
                  <a:lnTo>
                    <a:pt x="416722" y="114004"/>
                  </a:lnTo>
                  <a:lnTo>
                    <a:pt x="437643" y="99869"/>
                  </a:lnTo>
                  <a:lnTo>
                    <a:pt x="463190" y="946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047441" y="3194348"/>
            <a:ext cx="3225165" cy="365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5190">
              <a:lnSpc>
                <a:spcPct val="110200"/>
              </a:lnSpc>
              <a:spcBef>
                <a:spcPts val="100"/>
              </a:spcBef>
            </a:pPr>
            <a:r>
              <a:rPr sz="7200" spc="170" dirty="0">
                <a:solidFill>
                  <a:srgbClr val="FFFFFF"/>
                </a:solidFill>
                <a:latin typeface="Trebuchet MS"/>
                <a:cs typeface="Trebuchet MS"/>
              </a:rPr>
              <a:t>Know </a:t>
            </a:r>
            <a:r>
              <a:rPr sz="7200" spc="245" dirty="0">
                <a:solidFill>
                  <a:srgbClr val="FFFFFF"/>
                </a:solidFill>
                <a:latin typeface="Trebuchet MS"/>
                <a:cs typeface="Trebuchet MS"/>
              </a:rPr>
              <a:t>How</a:t>
            </a:r>
            <a:r>
              <a:rPr sz="72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200" spc="15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endParaRPr sz="7200">
              <a:latin typeface="Trebuchet MS"/>
              <a:cs typeface="Trebuchet MS"/>
            </a:endParaRPr>
          </a:p>
          <a:p>
            <a:pPr marL="1300480" algn="ctr">
              <a:lnSpc>
                <a:spcPct val="100000"/>
              </a:lnSpc>
              <a:spcBef>
                <a:spcPts val="885"/>
              </a:spcBef>
            </a:pPr>
            <a:r>
              <a:rPr sz="7200" spc="-20" dirty="0">
                <a:solidFill>
                  <a:srgbClr val="FFFFFF"/>
                </a:solidFill>
                <a:latin typeface="Trebuchet MS"/>
                <a:cs typeface="Trebuchet MS"/>
              </a:rPr>
              <a:t>Help</a:t>
            </a:r>
            <a:endParaRPr sz="7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311" rIns="0" bIns="0" rtlCol="0">
            <a:spAutoFit/>
          </a:bodyPr>
          <a:lstStyle/>
          <a:p>
            <a:pPr marL="2998470">
              <a:lnSpc>
                <a:spcPct val="100000"/>
              </a:lnSpc>
              <a:spcBef>
                <a:spcPts val="100"/>
              </a:spcBef>
            </a:pPr>
            <a:r>
              <a:rPr spc="310" dirty="0"/>
              <a:t>DIRECT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47011" y="1522778"/>
            <a:ext cx="7616825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8400"/>
              </a:lnSpc>
              <a:spcBef>
                <a:spcPts val="100"/>
              </a:spcBef>
            </a:pPr>
            <a:r>
              <a:rPr sz="2400" spc="90" dirty="0">
                <a:solidFill>
                  <a:srgbClr val="6D123F"/>
                </a:solidFill>
                <a:latin typeface="Trebuchet MS"/>
                <a:cs typeface="Trebuchet MS"/>
              </a:rPr>
              <a:t>Confront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65" dirty="0">
                <a:solidFill>
                  <a:srgbClr val="6D123F"/>
                </a:solidFill>
                <a:latin typeface="Trebuchet MS"/>
                <a:cs typeface="Trebuchet MS"/>
              </a:rPr>
              <a:t>situation.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00" dirty="0">
                <a:solidFill>
                  <a:srgbClr val="6D123F"/>
                </a:solidFill>
                <a:latin typeface="Trebuchet MS"/>
                <a:cs typeface="Trebuchet MS"/>
              </a:rPr>
              <a:t>When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50" dirty="0">
                <a:solidFill>
                  <a:srgbClr val="6D123F"/>
                </a:solidFill>
                <a:latin typeface="Trebuchet MS"/>
                <a:cs typeface="Trebuchet MS"/>
              </a:rPr>
              <a:t>safe,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6D123F"/>
                </a:solidFill>
                <a:latin typeface="Trebuchet MS"/>
                <a:cs typeface="Trebuchet MS"/>
              </a:rPr>
              <a:t>being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direct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is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6D123F"/>
                </a:solidFill>
                <a:latin typeface="Trebuchet MS"/>
                <a:cs typeface="Trebuchet MS"/>
              </a:rPr>
              <a:t>the 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most</a:t>
            </a:r>
            <a:r>
              <a:rPr sz="2400" spc="13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80" dirty="0">
                <a:solidFill>
                  <a:srgbClr val="6D123F"/>
                </a:solidFill>
                <a:latin typeface="Trebuchet MS"/>
                <a:cs typeface="Trebuchet MS"/>
              </a:rPr>
              <a:t>immediate</a:t>
            </a:r>
            <a:r>
              <a:rPr sz="2400" spc="13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70" dirty="0">
                <a:solidFill>
                  <a:srgbClr val="6D123F"/>
                </a:solidFill>
                <a:latin typeface="Trebuchet MS"/>
                <a:cs typeface="Trebuchet MS"/>
              </a:rPr>
              <a:t>way</a:t>
            </a:r>
            <a:r>
              <a:rPr sz="2400" spc="13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6D123F"/>
                </a:solidFill>
                <a:latin typeface="Trebuchet MS"/>
                <a:cs typeface="Trebuchet MS"/>
              </a:rPr>
              <a:t>intervene</a:t>
            </a:r>
            <a:r>
              <a:rPr sz="2400" spc="13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in</a:t>
            </a:r>
            <a:r>
              <a:rPr sz="2400" spc="13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55" dirty="0">
                <a:solidFill>
                  <a:srgbClr val="6D123F"/>
                </a:solidFill>
                <a:latin typeface="Trebuchet MS"/>
                <a:cs typeface="Trebuchet MS"/>
              </a:rPr>
              <a:t>situation.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7011" y="3043368"/>
            <a:ext cx="2057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60" dirty="0">
                <a:solidFill>
                  <a:srgbClr val="6D123F"/>
                </a:solidFill>
                <a:latin typeface="Trebuchet MS"/>
                <a:cs typeface="Trebuchet MS"/>
              </a:rPr>
              <a:t>DISTRACT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7011" y="4041424"/>
            <a:ext cx="7260590" cy="219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7155">
              <a:lnSpc>
                <a:spcPct val="148400"/>
              </a:lnSpc>
              <a:spcBef>
                <a:spcPts val="100"/>
              </a:spcBef>
              <a:tabLst>
                <a:tab pos="3900804" algn="l"/>
              </a:tabLst>
            </a:pPr>
            <a:r>
              <a:rPr sz="2400" spc="145" dirty="0">
                <a:solidFill>
                  <a:srgbClr val="6D123F"/>
                </a:solidFill>
                <a:latin typeface="Trebuchet MS"/>
                <a:cs typeface="Trebuchet MS"/>
              </a:rPr>
              <a:t>Perhaps</a:t>
            </a:r>
            <a:r>
              <a:rPr sz="2400" spc="1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6D123F"/>
                </a:solidFill>
                <a:latin typeface="Trebuchet MS"/>
                <a:cs typeface="Trebuchet MS"/>
              </a:rPr>
              <a:t>you</a:t>
            </a:r>
            <a:r>
              <a:rPr sz="2400" spc="1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05" dirty="0">
                <a:solidFill>
                  <a:srgbClr val="6D123F"/>
                </a:solidFill>
                <a:latin typeface="Trebuchet MS"/>
                <a:cs typeface="Trebuchet MS"/>
              </a:rPr>
              <a:t>do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not</a:t>
            </a:r>
            <a:r>
              <a:rPr sz="2400" spc="1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35" dirty="0">
                <a:solidFill>
                  <a:srgbClr val="6D123F"/>
                </a:solidFill>
                <a:latin typeface="Trebuchet MS"/>
                <a:cs typeface="Trebuchet MS"/>
              </a:rPr>
              <a:t>want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	to</a:t>
            </a:r>
            <a:r>
              <a:rPr sz="2400" spc="1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60" dirty="0">
                <a:solidFill>
                  <a:srgbClr val="6D123F"/>
                </a:solidFill>
                <a:latin typeface="Trebuchet MS"/>
                <a:cs typeface="Trebuchet MS"/>
              </a:rPr>
              <a:t>address</a:t>
            </a:r>
            <a:r>
              <a:rPr sz="2400" spc="1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2400" spc="14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75" dirty="0">
                <a:solidFill>
                  <a:srgbClr val="6D123F"/>
                </a:solidFill>
                <a:latin typeface="Trebuchet MS"/>
                <a:cs typeface="Trebuchet MS"/>
              </a:rPr>
              <a:t>situation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directly</a:t>
            </a:r>
            <a:r>
              <a:rPr sz="2400" spc="1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then</a:t>
            </a:r>
            <a:r>
              <a:rPr sz="2400" spc="1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6D123F"/>
                </a:solidFill>
                <a:latin typeface="Trebuchet MS"/>
                <a:cs typeface="Trebuchet MS"/>
              </a:rPr>
              <a:t>you</a:t>
            </a:r>
            <a:r>
              <a:rPr sz="2400" spc="1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10" dirty="0">
                <a:solidFill>
                  <a:srgbClr val="6D123F"/>
                </a:solidFill>
                <a:latin typeface="Trebuchet MS"/>
                <a:cs typeface="Trebuchet MS"/>
              </a:rPr>
              <a:t>can</a:t>
            </a:r>
            <a:r>
              <a:rPr sz="2400" spc="1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try</a:t>
            </a:r>
            <a:r>
              <a:rPr sz="2400" spc="1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2400" spc="160" dirty="0">
                <a:solidFill>
                  <a:srgbClr val="6D123F"/>
                </a:solidFill>
                <a:latin typeface="Trebuchet MS"/>
                <a:cs typeface="Trebuchet MS"/>
              </a:rPr>
              <a:t> cause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2400" spc="16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75" dirty="0">
                <a:solidFill>
                  <a:srgbClr val="6D123F"/>
                </a:solidFill>
                <a:latin typeface="Trebuchet MS"/>
                <a:cs typeface="Trebuchet MS"/>
              </a:rPr>
              <a:t>distraction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48400"/>
              </a:lnSpc>
            </a:pP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that</a:t>
            </a:r>
            <a:r>
              <a:rPr sz="2400" spc="13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will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00" dirty="0">
                <a:solidFill>
                  <a:srgbClr val="6D123F"/>
                </a:solidFill>
                <a:latin typeface="Trebuchet MS"/>
                <a:cs typeface="Trebuchet MS"/>
              </a:rPr>
              <a:t>diffuse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the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6D123F"/>
                </a:solidFill>
                <a:latin typeface="Trebuchet MS"/>
                <a:cs typeface="Trebuchet MS"/>
              </a:rPr>
              <a:t>situation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95" dirty="0">
                <a:solidFill>
                  <a:srgbClr val="6D123F"/>
                </a:solidFill>
                <a:latin typeface="Trebuchet MS"/>
                <a:cs typeface="Trebuchet MS"/>
              </a:rPr>
              <a:t>and</a:t>
            </a:r>
            <a:r>
              <a:rPr sz="2400" spc="13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80" dirty="0">
                <a:solidFill>
                  <a:srgbClr val="6D123F"/>
                </a:solidFill>
                <a:latin typeface="Trebuchet MS"/>
                <a:cs typeface="Trebuchet MS"/>
              </a:rPr>
              <a:t>give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00" dirty="0">
                <a:solidFill>
                  <a:srgbClr val="6D123F"/>
                </a:solidFill>
                <a:latin typeface="Trebuchet MS"/>
                <a:cs typeface="Trebuchet MS"/>
              </a:rPr>
              <a:t>moment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for</a:t>
            </a:r>
            <a:r>
              <a:rPr sz="2400" spc="1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20" dirty="0">
                <a:solidFill>
                  <a:srgbClr val="6D123F"/>
                </a:solidFill>
                <a:latin typeface="Trebuchet MS"/>
                <a:cs typeface="Trebuchet MS"/>
              </a:rPr>
              <a:t>things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2400" spc="15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05" dirty="0">
                <a:solidFill>
                  <a:srgbClr val="6D123F"/>
                </a:solidFill>
                <a:latin typeface="Trebuchet MS"/>
                <a:cs typeface="Trebuchet MS"/>
              </a:rPr>
              <a:t>calm</a:t>
            </a:r>
            <a:r>
              <a:rPr sz="2400" spc="15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50" dirty="0">
                <a:solidFill>
                  <a:srgbClr val="6D123F"/>
                </a:solidFill>
                <a:latin typeface="Trebuchet MS"/>
                <a:cs typeface="Trebuchet MS"/>
              </a:rPr>
              <a:t>down.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47011" y="6686015"/>
            <a:ext cx="2132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40" dirty="0">
                <a:solidFill>
                  <a:srgbClr val="6D123F"/>
                </a:solidFill>
                <a:latin typeface="Trebuchet MS"/>
                <a:cs typeface="Trebuchet MS"/>
              </a:rPr>
              <a:t>DELEGATE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47011" y="7684071"/>
            <a:ext cx="7262495" cy="219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3090">
              <a:lnSpc>
                <a:spcPct val="148400"/>
              </a:lnSpc>
              <a:spcBef>
                <a:spcPts val="100"/>
              </a:spcBef>
            </a:pP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If</a:t>
            </a:r>
            <a:r>
              <a:rPr sz="24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6D123F"/>
                </a:solidFill>
                <a:latin typeface="Trebuchet MS"/>
                <a:cs typeface="Trebuchet MS"/>
              </a:rPr>
              <a:t>you</a:t>
            </a:r>
            <a:r>
              <a:rPr sz="24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00" dirty="0">
                <a:solidFill>
                  <a:srgbClr val="6D123F"/>
                </a:solidFill>
                <a:latin typeface="Trebuchet MS"/>
                <a:cs typeface="Trebuchet MS"/>
              </a:rPr>
              <a:t>cannot</a:t>
            </a:r>
            <a:r>
              <a:rPr sz="2400" spc="1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6D123F"/>
                </a:solidFill>
                <a:latin typeface="Trebuchet MS"/>
                <a:cs typeface="Trebuchet MS"/>
              </a:rPr>
              <a:t>intervene</a:t>
            </a:r>
            <a:r>
              <a:rPr sz="24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directly</a:t>
            </a:r>
            <a:r>
              <a:rPr sz="24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in</a:t>
            </a:r>
            <a:r>
              <a:rPr sz="2400" spc="1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25" dirty="0">
                <a:solidFill>
                  <a:srgbClr val="6D123F"/>
                </a:solidFill>
                <a:latin typeface="Trebuchet MS"/>
                <a:cs typeface="Trebuchet MS"/>
              </a:rPr>
              <a:t>something </a:t>
            </a:r>
            <a:r>
              <a:rPr sz="2400" spc="140" dirty="0">
                <a:solidFill>
                  <a:srgbClr val="6D123F"/>
                </a:solidFill>
                <a:latin typeface="Trebuchet MS"/>
                <a:cs typeface="Trebuchet MS"/>
              </a:rPr>
              <a:t>because</a:t>
            </a:r>
            <a:r>
              <a:rPr sz="2400" spc="18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there</a:t>
            </a:r>
            <a:r>
              <a:rPr sz="2400" spc="18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35" dirty="0">
                <a:solidFill>
                  <a:srgbClr val="6D123F"/>
                </a:solidFill>
                <a:latin typeface="Trebuchet MS"/>
                <a:cs typeface="Trebuchet MS"/>
              </a:rPr>
              <a:t>is</a:t>
            </a:r>
            <a:r>
              <a:rPr sz="2400" spc="18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a</a:t>
            </a:r>
            <a:r>
              <a:rPr sz="2400" spc="18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barrier</a:t>
            </a:r>
            <a:r>
              <a:rPr sz="2400" spc="18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that</a:t>
            </a:r>
            <a:r>
              <a:rPr sz="2400" spc="18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65" dirty="0">
                <a:solidFill>
                  <a:srgbClr val="6D123F"/>
                </a:solidFill>
                <a:latin typeface="Trebuchet MS"/>
                <a:cs typeface="Trebuchet MS"/>
              </a:rPr>
              <a:t>makes</a:t>
            </a:r>
            <a:r>
              <a:rPr sz="2400" spc="18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6D123F"/>
                </a:solidFill>
                <a:latin typeface="Trebuchet MS"/>
                <a:cs typeface="Trebuchet MS"/>
              </a:rPr>
              <a:t>you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48400"/>
              </a:lnSpc>
            </a:pPr>
            <a:r>
              <a:rPr sz="2400" spc="65" dirty="0">
                <a:solidFill>
                  <a:srgbClr val="6D123F"/>
                </a:solidFill>
                <a:latin typeface="Trebuchet MS"/>
                <a:cs typeface="Trebuchet MS"/>
              </a:rPr>
              <a:t>uncomfortable,</a:t>
            </a:r>
            <a:r>
              <a:rPr sz="24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then</a:t>
            </a:r>
            <a:r>
              <a:rPr sz="24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70" dirty="0">
                <a:solidFill>
                  <a:srgbClr val="6D123F"/>
                </a:solidFill>
                <a:latin typeface="Trebuchet MS"/>
                <a:cs typeface="Trebuchet MS"/>
              </a:rPr>
              <a:t>enlist</a:t>
            </a:r>
            <a:r>
              <a:rPr sz="2400" spc="1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help.</a:t>
            </a:r>
            <a:r>
              <a:rPr sz="24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25" dirty="0">
                <a:solidFill>
                  <a:srgbClr val="6D123F"/>
                </a:solidFill>
                <a:latin typeface="Trebuchet MS"/>
                <a:cs typeface="Trebuchet MS"/>
              </a:rPr>
              <a:t>You</a:t>
            </a:r>
            <a:r>
              <a:rPr sz="24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05" dirty="0">
                <a:solidFill>
                  <a:srgbClr val="6D123F"/>
                </a:solidFill>
                <a:latin typeface="Trebuchet MS"/>
                <a:cs typeface="Trebuchet MS"/>
              </a:rPr>
              <a:t>do</a:t>
            </a:r>
            <a:r>
              <a:rPr sz="2400" spc="1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not</a:t>
            </a:r>
            <a:r>
              <a:rPr sz="24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6D123F"/>
                </a:solidFill>
                <a:latin typeface="Trebuchet MS"/>
                <a:cs typeface="Trebuchet MS"/>
              </a:rPr>
              <a:t>have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to</a:t>
            </a:r>
            <a:r>
              <a:rPr sz="2400" spc="6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105" dirty="0">
                <a:solidFill>
                  <a:srgbClr val="6D123F"/>
                </a:solidFill>
                <a:latin typeface="Trebuchet MS"/>
                <a:cs typeface="Trebuchet MS"/>
              </a:rPr>
              <a:t>do</a:t>
            </a:r>
            <a:r>
              <a:rPr sz="2400" spc="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D123F"/>
                </a:solidFill>
                <a:latin typeface="Trebuchet MS"/>
                <a:cs typeface="Trebuchet MS"/>
              </a:rPr>
              <a:t>it</a:t>
            </a:r>
            <a:r>
              <a:rPr sz="2400" spc="6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6D123F"/>
                </a:solidFill>
                <a:latin typeface="Trebuchet MS"/>
                <a:cs typeface="Trebuchet MS"/>
              </a:rPr>
              <a:t>alone.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334769" y="9716134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33319" y="3988390"/>
            <a:ext cx="1934845" cy="1934845"/>
            <a:chOff x="1133319" y="3988390"/>
            <a:chExt cx="1934845" cy="1934845"/>
          </a:xfrm>
        </p:grpSpPr>
        <p:sp>
          <p:nvSpPr>
            <p:cNvPr id="17" name="object 17"/>
            <p:cNvSpPr/>
            <p:nvPr/>
          </p:nvSpPr>
          <p:spPr>
            <a:xfrm>
              <a:off x="1133953" y="3989025"/>
              <a:ext cx="1933575" cy="1930400"/>
            </a:xfrm>
            <a:custGeom>
              <a:avLst/>
              <a:gdLst/>
              <a:ahLst/>
              <a:cxnLst/>
              <a:rect l="l" t="t" r="r" b="b"/>
              <a:pathLst>
                <a:path w="1933575" h="1930400">
                  <a:moveTo>
                    <a:pt x="1108984" y="1917699"/>
                  </a:moveTo>
                  <a:lnTo>
                    <a:pt x="823999" y="1917699"/>
                  </a:lnTo>
                  <a:lnTo>
                    <a:pt x="687889" y="1879599"/>
                  </a:lnTo>
                  <a:lnTo>
                    <a:pt x="559674" y="1841499"/>
                  </a:lnTo>
                  <a:lnTo>
                    <a:pt x="518953" y="1816099"/>
                  </a:lnTo>
                  <a:lnTo>
                    <a:pt x="479333" y="1790699"/>
                  </a:lnTo>
                  <a:lnTo>
                    <a:pt x="440871" y="1765299"/>
                  </a:lnTo>
                  <a:lnTo>
                    <a:pt x="403623" y="1739899"/>
                  </a:lnTo>
                  <a:lnTo>
                    <a:pt x="367645" y="1714499"/>
                  </a:lnTo>
                  <a:lnTo>
                    <a:pt x="332994" y="1689099"/>
                  </a:lnTo>
                  <a:lnTo>
                    <a:pt x="299725" y="1663699"/>
                  </a:lnTo>
                  <a:lnTo>
                    <a:pt x="267894" y="1625599"/>
                  </a:lnTo>
                  <a:lnTo>
                    <a:pt x="237557" y="1587499"/>
                  </a:lnTo>
                  <a:lnTo>
                    <a:pt x="208771" y="1562099"/>
                  </a:lnTo>
                  <a:lnTo>
                    <a:pt x="181592" y="1523999"/>
                  </a:lnTo>
                  <a:lnTo>
                    <a:pt x="156076" y="1485899"/>
                  </a:lnTo>
                  <a:lnTo>
                    <a:pt x="132278" y="1447799"/>
                  </a:lnTo>
                  <a:lnTo>
                    <a:pt x="110256" y="1409699"/>
                  </a:lnTo>
                  <a:lnTo>
                    <a:pt x="90065" y="1371599"/>
                  </a:lnTo>
                  <a:lnTo>
                    <a:pt x="71760" y="1320799"/>
                  </a:lnTo>
                  <a:lnTo>
                    <a:pt x="55400" y="1282699"/>
                  </a:lnTo>
                  <a:lnTo>
                    <a:pt x="41038" y="1244599"/>
                  </a:lnTo>
                  <a:lnTo>
                    <a:pt x="28732" y="1193799"/>
                  </a:lnTo>
                  <a:lnTo>
                    <a:pt x="18538" y="1142999"/>
                  </a:lnTo>
                  <a:lnTo>
                    <a:pt x="10512" y="1104899"/>
                  </a:lnTo>
                  <a:lnTo>
                    <a:pt x="4709" y="1054099"/>
                  </a:lnTo>
                  <a:lnTo>
                    <a:pt x="1186" y="1003299"/>
                  </a:lnTo>
                  <a:lnTo>
                    <a:pt x="0" y="965199"/>
                  </a:lnTo>
                  <a:lnTo>
                    <a:pt x="1186" y="914399"/>
                  </a:lnTo>
                  <a:lnTo>
                    <a:pt x="4709" y="863599"/>
                  </a:lnTo>
                  <a:lnTo>
                    <a:pt x="10512" y="812799"/>
                  </a:lnTo>
                  <a:lnTo>
                    <a:pt x="18538" y="774699"/>
                  </a:lnTo>
                  <a:lnTo>
                    <a:pt x="28732" y="723899"/>
                  </a:lnTo>
                  <a:lnTo>
                    <a:pt x="41038" y="685799"/>
                  </a:lnTo>
                  <a:lnTo>
                    <a:pt x="55400" y="634999"/>
                  </a:lnTo>
                  <a:lnTo>
                    <a:pt x="71760" y="596899"/>
                  </a:lnTo>
                  <a:lnTo>
                    <a:pt x="90065" y="558799"/>
                  </a:lnTo>
                  <a:lnTo>
                    <a:pt x="110256" y="507999"/>
                  </a:lnTo>
                  <a:lnTo>
                    <a:pt x="132278" y="469899"/>
                  </a:lnTo>
                  <a:lnTo>
                    <a:pt x="156076" y="431799"/>
                  </a:lnTo>
                  <a:lnTo>
                    <a:pt x="181592" y="393699"/>
                  </a:lnTo>
                  <a:lnTo>
                    <a:pt x="208771" y="355599"/>
                  </a:lnTo>
                  <a:lnTo>
                    <a:pt x="237557" y="330199"/>
                  </a:lnTo>
                  <a:lnTo>
                    <a:pt x="267894" y="292099"/>
                  </a:lnTo>
                  <a:lnTo>
                    <a:pt x="299724" y="266699"/>
                  </a:lnTo>
                  <a:lnTo>
                    <a:pt x="332994" y="228599"/>
                  </a:lnTo>
                  <a:lnTo>
                    <a:pt x="367645" y="203199"/>
                  </a:lnTo>
                  <a:lnTo>
                    <a:pt x="403623" y="177799"/>
                  </a:lnTo>
                  <a:lnTo>
                    <a:pt x="440871" y="152399"/>
                  </a:lnTo>
                  <a:lnTo>
                    <a:pt x="479333" y="126999"/>
                  </a:lnTo>
                  <a:lnTo>
                    <a:pt x="518953" y="101599"/>
                  </a:lnTo>
                  <a:lnTo>
                    <a:pt x="559674" y="88899"/>
                  </a:lnTo>
                  <a:lnTo>
                    <a:pt x="601442" y="63499"/>
                  </a:lnTo>
                  <a:lnTo>
                    <a:pt x="687889" y="38099"/>
                  </a:lnTo>
                  <a:lnTo>
                    <a:pt x="823999" y="0"/>
                  </a:lnTo>
                  <a:lnTo>
                    <a:pt x="1108983" y="0"/>
                  </a:lnTo>
                  <a:lnTo>
                    <a:pt x="1245094" y="38099"/>
                  </a:lnTo>
                  <a:lnTo>
                    <a:pt x="1331541" y="63499"/>
                  </a:lnTo>
                  <a:lnTo>
                    <a:pt x="1373308" y="88899"/>
                  </a:lnTo>
                  <a:lnTo>
                    <a:pt x="1414030" y="101599"/>
                  </a:lnTo>
                  <a:lnTo>
                    <a:pt x="1453650" y="126999"/>
                  </a:lnTo>
                  <a:lnTo>
                    <a:pt x="872349" y="126999"/>
                  </a:lnTo>
                  <a:lnTo>
                    <a:pt x="826367" y="139699"/>
                  </a:lnTo>
                  <a:lnTo>
                    <a:pt x="781207" y="139699"/>
                  </a:lnTo>
                  <a:lnTo>
                    <a:pt x="693640" y="165099"/>
                  </a:lnTo>
                  <a:lnTo>
                    <a:pt x="651375" y="190499"/>
                  </a:lnTo>
                  <a:lnTo>
                    <a:pt x="610219" y="203199"/>
                  </a:lnTo>
                  <a:lnTo>
                    <a:pt x="570243" y="228599"/>
                  </a:lnTo>
                  <a:lnTo>
                    <a:pt x="531519" y="241299"/>
                  </a:lnTo>
                  <a:lnTo>
                    <a:pt x="494118" y="266699"/>
                  </a:lnTo>
                  <a:lnTo>
                    <a:pt x="458112" y="292099"/>
                  </a:lnTo>
                  <a:lnTo>
                    <a:pt x="423573" y="317499"/>
                  </a:lnTo>
                  <a:lnTo>
                    <a:pt x="390572" y="355599"/>
                  </a:lnTo>
                  <a:lnTo>
                    <a:pt x="359181" y="380999"/>
                  </a:lnTo>
                  <a:lnTo>
                    <a:pt x="329472" y="419099"/>
                  </a:lnTo>
                  <a:lnTo>
                    <a:pt x="301515" y="457199"/>
                  </a:lnTo>
                  <a:lnTo>
                    <a:pt x="275384" y="482599"/>
                  </a:lnTo>
                  <a:lnTo>
                    <a:pt x="251149" y="520699"/>
                  </a:lnTo>
                  <a:lnTo>
                    <a:pt x="228882" y="558799"/>
                  </a:lnTo>
                  <a:lnTo>
                    <a:pt x="208654" y="609599"/>
                  </a:lnTo>
                  <a:lnTo>
                    <a:pt x="190539" y="647699"/>
                  </a:lnTo>
                  <a:lnTo>
                    <a:pt x="174606" y="685799"/>
                  </a:lnTo>
                  <a:lnTo>
                    <a:pt x="160928" y="736599"/>
                  </a:lnTo>
                  <a:lnTo>
                    <a:pt x="149576" y="774699"/>
                  </a:lnTo>
                  <a:lnTo>
                    <a:pt x="140622" y="825499"/>
                  </a:lnTo>
                  <a:lnTo>
                    <a:pt x="134137" y="863599"/>
                  </a:lnTo>
                  <a:lnTo>
                    <a:pt x="130194" y="914399"/>
                  </a:lnTo>
                  <a:lnTo>
                    <a:pt x="128864" y="965199"/>
                  </a:lnTo>
                  <a:lnTo>
                    <a:pt x="130194" y="1003299"/>
                  </a:lnTo>
                  <a:lnTo>
                    <a:pt x="134137" y="1054099"/>
                  </a:lnTo>
                  <a:lnTo>
                    <a:pt x="140622" y="1104899"/>
                  </a:lnTo>
                  <a:lnTo>
                    <a:pt x="149576" y="1142999"/>
                  </a:lnTo>
                  <a:lnTo>
                    <a:pt x="160928" y="1193799"/>
                  </a:lnTo>
                  <a:lnTo>
                    <a:pt x="174606" y="1231899"/>
                  </a:lnTo>
                  <a:lnTo>
                    <a:pt x="190539" y="1269999"/>
                  </a:lnTo>
                  <a:lnTo>
                    <a:pt x="208654" y="1320799"/>
                  </a:lnTo>
                  <a:lnTo>
                    <a:pt x="228882" y="1358899"/>
                  </a:lnTo>
                  <a:lnTo>
                    <a:pt x="251149" y="1396999"/>
                  </a:lnTo>
                  <a:lnTo>
                    <a:pt x="275384" y="1435099"/>
                  </a:lnTo>
                  <a:lnTo>
                    <a:pt x="301515" y="1473199"/>
                  </a:lnTo>
                  <a:lnTo>
                    <a:pt x="329472" y="1498599"/>
                  </a:lnTo>
                  <a:lnTo>
                    <a:pt x="359181" y="1536699"/>
                  </a:lnTo>
                  <a:lnTo>
                    <a:pt x="390572" y="1562099"/>
                  </a:lnTo>
                  <a:lnTo>
                    <a:pt x="423573" y="1600199"/>
                  </a:lnTo>
                  <a:lnTo>
                    <a:pt x="458112" y="1625599"/>
                  </a:lnTo>
                  <a:lnTo>
                    <a:pt x="494118" y="1650999"/>
                  </a:lnTo>
                  <a:lnTo>
                    <a:pt x="531519" y="1676399"/>
                  </a:lnTo>
                  <a:lnTo>
                    <a:pt x="570243" y="1701799"/>
                  </a:lnTo>
                  <a:lnTo>
                    <a:pt x="610219" y="1714499"/>
                  </a:lnTo>
                  <a:lnTo>
                    <a:pt x="651375" y="1739899"/>
                  </a:lnTo>
                  <a:lnTo>
                    <a:pt x="781207" y="1777999"/>
                  </a:lnTo>
                  <a:lnTo>
                    <a:pt x="826367" y="1790699"/>
                  </a:lnTo>
                  <a:lnTo>
                    <a:pt x="919081" y="1790699"/>
                  </a:lnTo>
                  <a:lnTo>
                    <a:pt x="966491" y="1803399"/>
                  </a:lnTo>
                  <a:lnTo>
                    <a:pt x="1433840" y="1803399"/>
                  </a:lnTo>
                  <a:lnTo>
                    <a:pt x="1414030" y="1816099"/>
                  </a:lnTo>
                  <a:lnTo>
                    <a:pt x="1373308" y="1841499"/>
                  </a:lnTo>
                  <a:lnTo>
                    <a:pt x="1245094" y="1879599"/>
                  </a:lnTo>
                  <a:lnTo>
                    <a:pt x="1108984" y="1917699"/>
                  </a:lnTo>
                  <a:close/>
                </a:path>
                <a:path w="1933575" h="1930400">
                  <a:moveTo>
                    <a:pt x="1433840" y="1803399"/>
                  </a:moveTo>
                  <a:lnTo>
                    <a:pt x="966491" y="1803399"/>
                  </a:lnTo>
                  <a:lnTo>
                    <a:pt x="1013902" y="1790699"/>
                  </a:lnTo>
                  <a:lnTo>
                    <a:pt x="1106616" y="1790699"/>
                  </a:lnTo>
                  <a:lnTo>
                    <a:pt x="1151775" y="1777999"/>
                  </a:lnTo>
                  <a:lnTo>
                    <a:pt x="1281607" y="1739899"/>
                  </a:lnTo>
                  <a:lnTo>
                    <a:pt x="1322763" y="1714499"/>
                  </a:lnTo>
                  <a:lnTo>
                    <a:pt x="1362739" y="1701799"/>
                  </a:lnTo>
                  <a:lnTo>
                    <a:pt x="1401463" y="1676399"/>
                  </a:lnTo>
                  <a:lnTo>
                    <a:pt x="1438864" y="1650999"/>
                  </a:lnTo>
                  <a:lnTo>
                    <a:pt x="1474870" y="1625599"/>
                  </a:lnTo>
                  <a:lnTo>
                    <a:pt x="1509409" y="1600199"/>
                  </a:lnTo>
                  <a:lnTo>
                    <a:pt x="1542410" y="1562099"/>
                  </a:lnTo>
                  <a:lnTo>
                    <a:pt x="1573801" y="1536699"/>
                  </a:lnTo>
                  <a:lnTo>
                    <a:pt x="1603511" y="1498599"/>
                  </a:lnTo>
                  <a:lnTo>
                    <a:pt x="1631467" y="1473199"/>
                  </a:lnTo>
                  <a:lnTo>
                    <a:pt x="1657599" y="1435099"/>
                  </a:lnTo>
                  <a:lnTo>
                    <a:pt x="1681834" y="1396999"/>
                  </a:lnTo>
                  <a:lnTo>
                    <a:pt x="1704101" y="1358899"/>
                  </a:lnTo>
                  <a:lnTo>
                    <a:pt x="1724328" y="1320799"/>
                  </a:lnTo>
                  <a:lnTo>
                    <a:pt x="1742444" y="1269999"/>
                  </a:lnTo>
                  <a:lnTo>
                    <a:pt x="1758377" y="1231899"/>
                  </a:lnTo>
                  <a:lnTo>
                    <a:pt x="1772055" y="1193799"/>
                  </a:lnTo>
                  <a:lnTo>
                    <a:pt x="1783407" y="1142999"/>
                  </a:lnTo>
                  <a:lnTo>
                    <a:pt x="1792361" y="1104899"/>
                  </a:lnTo>
                  <a:lnTo>
                    <a:pt x="1798845" y="1054099"/>
                  </a:lnTo>
                  <a:lnTo>
                    <a:pt x="1802788" y="1003299"/>
                  </a:lnTo>
                  <a:lnTo>
                    <a:pt x="1804119" y="965199"/>
                  </a:lnTo>
                  <a:lnTo>
                    <a:pt x="1802788" y="914399"/>
                  </a:lnTo>
                  <a:lnTo>
                    <a:pt x="1798845" y="863599"/>
                  </a:lnTo>
                  <a:lnTo>
                    <a:pt x="1792361" y="825499"/>
                  </a:lnTo>
                  <a:lnTo>
                    <a:pt x="1783407" y="774699"/>
                  </a:lnTo>
                  <a:lnTo>
                    <a:pt x="1772055" y="736599"/>
                  </a:lnTo>
                  <a:lnTo>
                    <a:pt x="1758377" y="685799"/>
                  </a:lnTo>
                  <a:lnTo>
                    <a:pt x="1742444" y="647699"/>
                  </a:lnTo>
                  <a:lnTo>
                    <a:pt x="1724328" y="609599"/>
                  </a:lnTo>
                  <a:lnTo>
                    <a:pt x="1704101" y="558799"/>
                  </a:lnTo>
                  <a:lnTo>
                    <a:pt x="1681834" y="520699"/>
                  </a:lnTo>
                  <a:lnTo>
                    <a:pt x="1657599" y="482599"/>
                  </a:lnTo>
                  <a:lnTo>
                    <a:pt x="1631467" y="457199"/>
                  </a:lnTo>
                  <a:lnTo>
                    <a:pt x="1603511" y="419099"/>
                  </a:lnTo>
                  <a:lnTo>
                    <a:pt x="1573801" y="380999"/>
                  </a:lnTo>
                  <a:lnTo>
                    <a:pt x="1542410" y="355599"/>
                  </a:lnTo>
                  <a:lnTo>
                    <a:pt x="1509409" y="317499"/>
                  </a:lnTo>
                  <a:lnTo>
                    <a:pt x="1474870" y="292099"/>
                  </a:lnTo>
                  <a:lnTo>
                    <a:pt x="1438864" y="266699"/>
                  </a:lnTo>
                  <a:lnTo>
                    <a:pt x="1401463" y="241299"/>
                  </a:lnTo>
                  <a:lnTo>
                    <a:pt x="1362739" y="228599"/>
                  </a:lnTo>
                  <a:lnTo>
                    <a:pt x="1322763" y="203199"/>
                  </a:lnTo>
                  <a:lnTo>
                    <a:pt x="1281607" y="190499"/>
                  </a:lnTo>
                  <a:lnTo>
                    <a:pt x="1239343" y="165099"/>
                  </a:lnTo>
                  <a:lnTo>
                    <a:pt x="1151775" y="139699"/>
                  </a:lnTo>
                  <a:lnTo>
                    <a:pt x="1106616" y="139699"/>
                  </a:lnTo>
                  <a:lnTo>
                    <a:pt x="1060634" y="126999"/>
                  </a:lnTo>
                  <a:lnTo>
                    <a:pt x="1453650" y="126999"/>
                  </a:lnTo>
                  <a:lnTo>
                    <a:pt x="1492112" y="152399"/>
                  </a:lnTo>
                  <a:lnTo>
                    <a:pt x="1529359" y="177799"/>
                  </a:lnTo>
                  <a:lnTo>
                    <a:pt x="1565337" y="203199"/>
                  </a:lnTo>
                  <a:lnTo>
                    <a:pt x="1599989" y="228599"/>
                  </a:lnTo>
                  <a:lnTo>
                    <a:pt x="1633258" y="266699"/>
                  </a:lnTo>
                  <a:lnTo>
                    <a:pt x="1665089" y="292099"/>
                  </a:lnTo>
                  <a:lnTo>
                    <a:pt x="1695426" y="330199"/>
                  </a:lnTo>
                  <a:lnTo>
                    <a:pt x="1724211" y="355599"/>
                  </a:lnTo>
                  <a:lnTo>
                    <a:pt x="1751391" y="393699"/>
                  </a:lnTo>
                  <a:lnTo>
                    <a:pt x="1776907" y="431799"/>
                  </a:lnTo>
                  <a:lnTo>
                    <a:pt x="1800704" y="469899"/>
                  </a:lnTo>
                  <a:lnTo>
                    <a:pt x="1822727" y="507999"/>
                  </a:lnTo>
                  <a:lnTo>
                    <a:pt x="1842918" y="558799"/>
                  </a:lnTo>
                  <a:lnTo>
                    <a:pt x="1861222" y="596899"/>
                  </a:lnTo>
                  <a:lnTo>
                    <a:pt x="1877583" y="634999"/>
                  </a:lnTo>
                  <a:lnTo>
                    <a:pt x="1891944" y="685799"/>
                  </a:lnTo>
                  <a:lnTo>
                    <a:pt x="1904250" y="723899"/>
                  </a:lnTo>
                  <a:lnTo>
                    <a:pt x="1914445" y="774699"/>
                  </a:lnTo>
                  <a:lnTo>
                    <a:pt x="1922471" y="812799"/>
                  </a:lnTo>
                  <a:lnTo>
                    <a:pt x="1928274" y="863599"/>
                  </a:lnTo>
                  <a:lnTo>
                    <a:pt x="1931797" y="914399"/>
                  </a:lnTo>
                  <a:lnTo>
                    <a:pt x="1932983" y="965199"/>
                  </a:lnTo>
                  <a:lnTo>
                    <a:pt x="1931797" y="1003299"/>
                  </a:lnTo>
                  <a:lnTo>
                    <a:pt x="1928274" y="1054099"/>
                  </a:lnTo>
                  <a:lnTo>
                    <a:pt x="1922471" y="1104899"/>
                  </a:lnTo>
                  <a:lnTo>
                    <a:pt x="1914445" y="1142999"/>
                  </a:lnTo>
                  <a:lnTo>
                    <a:pt x="1904250" y="1193799"/>
                  </a:lnTo>
                  <a:lnTo>
                    <a:pt x="1891944" y="1244599"/>
                  </a:lnTo>
                  <a:lnTo>
                    <a:pt x="1877583" y="1282699"/>
                  </a:lnTo>
                  <a:lnTo>
                    <a:pt x="1861222" y="1320799"/>
                  </a:lnTo>
                  <a:lnTo>
                    <a:pt x="1842918" y="1371599"/>
                  </a:lnTo>
                  <a:lnTo>
                    <a:pt x="1822727" y="1409699"/>
                  </a:lnTo>
                  <a:lnTo>
                    <a:pt x="1800704" y="1447799"/>
                  </a:lnTo>
                  <a:lnTo>
                    <a:pt x="1776907" y="1485899"/>
                  </a:lnTo>
                  <a:lnTo>
                    <a:pt x="1751391" y="1523999"/>
                  </a:lnTo>
                  <a:lnTo>
                    <a:pt x="1724211" y="1562099"/>
                  </a:lnTo>
                  <a:lnTo>
                    <a:pt x="1695426" y="1587499"/>
                  </a:lnTo>
                  <a:lnTo>
                    <a:pt x="1665089" y="1625599"/>
                  </a:lnTo>
                  <a:lnTo>
                    <a:pt x="1633258" y="1663699"/>
                  </a:lnTo>
                  <a:lnTo>
                    <a:pt x="1599989" y="1689099"/>
                  </a:lnTo>
                  <a:lnTo>
                    <a:pt x="1565337" y="1714499"/>
                  </a:lnTo>
                  <a:lnTo>
                    <a:pt x="1529359" y="1739899"/>
                  </a:lnTo>
                  <a:lnTo>
                    <a:pt x="1492112" y="1765299"/>
                  </a:lnTo>
                  <a:lnTo>
                    <a:pt x="1453650" y="1790699"/>
                  </a:lnTo>
                  <a:lnTo>
                    <a:pt x="1433840" y="1803399"/>
                  </a:lnTo>
                  <a:close/>
                </a:path>
                <a:path w="1933575" h="1930400">
                  <a:moveTo>
                    <a:pt x="1014604" y="1930399"/>
                  </a:moveTo>
                  <a:lnTo>
                    <a:pt x="918378" y="1930399"/>
                  </a:lnTo>
                  <a:lnTo>
                    <a:pt x="870862" y="1917699"/>
                  </a:lnTo>
                  <a:lnTo>
                    <a:pt x="1062120" y="1917699"/>
                  </a:lnTo>
                  <a:lnTo>
                    <a:pt x="1014604" y="1930399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33953" y="3989025"/>
              <a:ext cx="1933575" cy="1933575"/>
            </a:xfrm>
            <a:custGeom>
              <a:avLst/>
              <a:gdLst/>
              <a:ahLst/>
              <a:cxnLst/>
              <a:rect l="l" t="t" r="r" b="b"/>
              <a:pathLst>
                <a:path w="1933575" h="1933575">
                  <a:moveTo>
                    <a:pt x="966491" y="0"/>
                  </a:moveTo>
                  <a:lnTo>
                    <a:pt x="1014604" y="1186"/>
                  </a:lnTo>
                  <a:lnTo>
                    <a:pt x="1062120" y="4709"/>
                  </a:lnTo>
                  <a:lnTo>
                    <a:pt x="1108983" y="10512"/>
                  </a:lnTo>
                  <a:lnTo>
                    <a:pt x="1155138" y="18538"/>
                  </a:lnTo>
                  <a:lnTo>
                    <a:pt x="1200526" y="28732"/>
                  </a:lnTo>
                  <a:lnTo>
                    <a:pt x="1245094" y="41038"/>
                  </a:lnTo>
                  <a:lnTo>
                    <a:pt x="1288784" y="55400"/>
                  </a:lnTo>
                  <a:lnTo>
                    <a:pt x="1331541" y="71760"/>
                  </a:lnTo>
                  <a:lnTo>
                    <a:pt x="1373308" y="90065"/>
                  </a:lnTo>
                  <a:lnTo>
                    <a:pt x="1414030" y="110256"/>
                  </a:lnTo>
                  <a:lnTo>
                    <a:pt x="1453650" y="132278"/>
                  </a:lnTo>
                  <a:lnTo>
                    <a:pt x="1492112" y="156076"/>
                  </a:lnTo>
                  <a:lnTo>
                    <a:pt x="1529359" y="181592"/>
                  </a:lnTo>
                  <a:lnTo>
                    <a:pt x="1565337" y="208771"/>
                  </a:lnTo>
                  <a:lnTo>
                    <a:pt x="1599989" y="237557"/>
                  </a:lnTo>
                  <a:lnTo>
                    <a:pt x="1633258" y="267894"/>
                  </a:lnTo>
                  <a:lnTo>
                    <a:pt x="1665089" y="299724"/>
                  </a:lnTo>
                  <a:lnTo>
                    <a:pt x="1695426" y="332994"/>
                  </a:lnTo>
                  <a:lnTo>
                    <a:pt x="1724211" y="367645"/>
                  </a:lnTo>
                  <a:lnTo>
                    <a:pt x="1751391" y="403623"/>
                  </a:lnTo>
                  <a:lnTo>
                    <a:pt x="1776907" y="440871"/>
                  </a:lnTo>
                  <a:lnTo>
                    <a:pt x="1800704" y="479333"/>
                  </a:lnTo>
                  <a:lnTo>
                    <a:pt x="1822727" y="518953"/>
                  </a:lnTo>
                  <a:lnTo>
                    <a:pt x="1842918" y="559674"/>
                  </a:lnTo>
                  <a:lnTo>
                    <a:pt x="1861222" y="601442"/>
                  </a:lnTo>
                  <a:lnTo>
                    <a:pt x="1877583" y="644198"/>
                  </a:lnTo>
                  <a:lnTo>
                    <a:pt x="1891944" y="687889"/>
                  </a:lnTo>
                  <a:lnTo>
                    <a:pt x="1904250" y="732456"/>
                  </a:lnTo>
                  <a:lnTo>
                    <a:pt x="1914445" y="777845"/>
                  </a:lnTo>
                  <a:lnTo>
                    <a:pt x="1922471" y="823999"/>
                  </a:lnTo>
                  <a:lnTo>
                    <a:pt x="1928274" y="870862"/>
                  </a:lnTo>
                  <a:lnTo>
                    <a:pt x="1931797" y="918378"/>
                  </a:lnTo>
                  <a:lnTo>
                    <a:pt x="1932983" y="966491"/>
                  </a:lnTo>
                  <a:lnTo>
                    <a:pt x="1931797" y="1014604"/>
                  </a:lnTo>
                  <a:lnTo>
                    <a:pt x="1928274" y="1062120"/>
                  </a:lnTo>
                  <a:lnTo>
                    <a:pt x="1922471" y="1108984"/>
                  </a:lnTo>
                  <a:lnTo>
                    <a:pt x="1914445" y="1155138"/>
                  </a:lnTo>
                  <a:lnTo>
                    <a:pt x="1904250" y="1200527"/>
                  </a:lnTo>
                  <a:lnTo>
                    <a:pt x="1891944" y="1245094"/>
                  </a:lnTo>
                  <a:lnTo>
                    <a:pt x="1877583" y="1288784"/>
                  </a:lnTo>
                  <a:lnTo>
                    <a:pt x="1861222" y="1331541"/>
                  </a:lnTo>
                  <a:lnTo>
                    <a:pt x="1842918" y="1373308"/>
                  </a:lnTo>
                  <a:lnTo>
                    <a:pt x="1822727" y="1414030"/>
                  </a:lnTo>
                  <a:lnTo>
                    <a:pt x="1800704" y="1453650"/>
                  </a:lnTo>
                  <a:lnTo>
                    <a:pt x="1776907" y="1492112"/>
                  </a:lnTo>
                  <a:lnTo>
                    <a:pt x="1751391" y="1529360"/>
                  </a:lnTo>
                  <a:lnTo>
                    <a:pt x="1724211" y="1565337"/>
                  </a:lnTo>
                  <a:lnTo>
                    <a:pt x="1695426" y="1599989"/>
                  </a:lnTo>
                  <a:lnTo>
                    <a:pt x="1665089" y="1633258"/>
                  </a:lnTo>
                  <a:lnTo>
                    <a:pt x="1633258" y="1665089"/>
                  </a:lnTo>
                  <a:lnTo>
                    <a:pt x="1599989" y="1695426"/>
                  </a:lnTo>
                  <a:lnTo>
                    <a:pt x="1565337" y="1724212"/>
                  </a:lnTo>
                  <a:lnTo>
                    <a:pt x="1529359" y="1751391"/>
                  </a:lnTo>
                  <a:lnTo>
                    <a:pt x="1492112" y="1776907"/>
                  </a:lnTo>
                  <a:lnTo>
                    <a:pt x="1453650" y="1800704"/>
                  </a:lnTo>
                  <a:lnTo>
                    <a:pt x="1414030" y="1822727"/>
                  </a:lnTo>
                  <a:lnTo>
                    <a:pt x="1373308" y="1842918"/>
                  </a:lnTo>
                  <a:lnTo>
                    <a:pt x="1331541" y="1861222"/>
                  </a:lnTo>
                  <a:lnTo>
                    <a:pt x="1288784" y="1877583"/>
                  </a:lnTo>
                  <a:lnTo>
                    <a:pt x="1245094" y="1891945"/>
                  </a:lnTo>
                  <a:lnTo>
                    <a:pt x="1200526" y="1904250"/>
                  </a:lnTo>
                  <a:lnTo>
                    <a:pt x="1155138" y="1914445"/>
                  </a:lnTo>
                  <a:lnTo>
                    <a:pt x="1108984" y="1922471"/>
                  </a:lnTo>
                  <a:lnTo>
                    <a:pt x="1062120" y="1928274"/>
                  </a:lnTo>
                  <a:lnTo>
                    <a:pt x="1014604" y="1931797"/>
                  </a:lnTo>
                  <a:lnTo>
                    <a:pt x="966491" y="1932983"/>
                  </a:lnTo>
                  <a:lnTo>
                    <a:pt x="918378" y="1931797"/>
                  </a:lnTo>
                  <a:lnTo>
                    <a:pt x="870862" y="1928274"/>
                  </a:lnTo>
                  <a:lnTo>
                    <a:pt x="823999" y="1922471"/>
                  </a:lnTo>
                  <a:lnTo>
                    <a:pt x="777845" y="1914445"/>
                  </a:lnTo>
                  <a:lnTo>
                    <a:pt x="732456" y="1904250"/>
                  </a:lnTo>
                  <a:lnTo>
                    <a:pt x="687889" y="1891945"/>
                  </a:lnTo>
                  <a:lnTo>
                    <a:pt x="644198" y="1877583"/>
                  </a:lnTo>
                  <a:lnTo>
                    <a:pt x="601442" y="1861222"/>
                  </a:lnTo>
                  <a:lnTo>
                    <a:pt x="559674" y="1842918"/>
                  </a:lnTo>
                  <a:lnTo>
                    <a:pt x="518953" y="1822727"/>
                  </a:lnTo>
                  <a:lnTo>
                    <a:pt x="479333" y="1800704"/>
                  </a:lnTo>
                  <a:lnTo>
                    <a:pt x="440871" y="1776907"/>
                  </a:lnTo>
                  <a:lnTo>
                    <a:pt x="403623" y="1751391"/>
                  </a:lnTo>
                  <a:lnTo>
                    <a:pt x="367645" y="1724212"/>
                  </a:lnTo>
                  <a:lnTo>
                    <a:pt x="332994" y="1695426"/>
                  </a:lnTo>
                  <a:lnTo>
                    <a:pt x="299725" y="1665089"/>
                  </a:lnTo>
                  <a:lnTo>
                    <a:pt x="267894" y="1633258"/>
                  </a:lnTo>
                  <a:lnTo>
                    <a:pt x="237557" y="1599989"/>
                  </a:lnTo>
                  <a:lnTo>
                    <a:pt x="208771" y="1565337"/>
                  </a:lnTo>
                  <a:lnTo>
                    <a:pt x="181592" y="1529360"/>
                  </a:lnTo>
                  <a:lnTo>
                    <a:pt x="156076" y="1492112"/>
                  </a:lnTo>
                  <a:lnTo>
                    <a:pt x="132278" y="1453650"/>
                  </a:lnTo>
                  <a:lnTo>
                    <a:pt x="110256" y="1414030"/>
                  </a:lnTo>
                  <a:lnTo>
                    <a:pt x="90065" y="1373308"/>
                  </a:lnTo>
                  <a:lnTo>
                    <a:pt x="71760" y="1331541"/>
                  </a:lnTo>
                  <a:lnTo>
                    <a:pt x="55400" y="1288784"/>
                  </a:lnTo>
                  <a:lnTo>
                    <a:pt x="41038" y="1245094"/>
                  </a:lnTo>
                  <a:lnTo>
                    <a:pt x="28732" y="1200527"/>
                  </a:lnTo>
                  <a:lnTo>
                    <a:pt x="18538" y="1155138"/>
                  </a:lnTo>
                  <a:lnTo>
                    <a:pt x="10512" y="1108984"/>
                  </a:lnTo>
                  <a:lnTo>
                    <a:pt x="4709" y="1062120"/>
                  </a:lnTo>
                  <a:lnTo>
                    <a:pt x="1186" y="1014604"/>
                  </a:lnTo>
                  <a:lnTo>
                    <a:pt x="0" y="966491"/>
                  </a:lnTo>
                  <a:lnTo>
                    <a:pt x="1186" y="918378"/>
                  </a:lnTo>
                  <a:lnTo>
                    <a:pt x="4709" y="870862"/>
                  </a:lnTo>
                  <a:lnTo>
                    <a:pt x="10512" y="823999"/>
                  </a:lnTo>
                  <a:lnTo>
                    <a:pt x="18538" y="777845"/>
                  </a:lnTo>
                  <a:lnTo>
                    <a:pt x="28732" y="732456"/>
                  </a:lnTo>
                  <a:lnTo>
                    <a:pt x="41038" y="687889"/>
                  </a:lnTo>
                  <a:lnTo>
                    <a:pt x="55400" y="644198"/>
                  </a:lnTo>
                  <a:lnTo>
                    <a:pt x="71760" y="601442"/>
                  </a:lnTo>
                  <a:lnTo>
                    <a:pt x="90065" y="559674"/>
                  </a:lnTo>
                  <a:lnTo>
                    <a:pt x="110256" y="518953"/>
                  </a:lnTo>
                  <a:lnTo>
                    <a:pt x="132278" y="479333"/>
                  </a:lnTo>
                  <a:lnTo>
                    <a:pt x="156076" y="440871"/>
                  </a:lnTo>
                  <a:lnTo>
                    <a:pt x="181592" y="403623"/>
                  </a:lnTo>
                  <a:lnTo>
                    <a:pt x="208771" y="367645"/>
                  </a:lnTo>
                  <a:lnTo>
                    <a:pt x="237557" y="332994"/>
                  </a:lnTo>
                  <a:lnTo>
                    <a:pt x="267894" y="299724"/>
                  </a:lnTo>
                  <a:lnTo>
                    <a:pt x="299724" y="267894"/>
                  </a:lnTo>
                  <a:lnTo>
                    <a:pt x="332994" y="237557"/>
                  </a:lnTo>
                  <a:lnTo>
                    <a:pt x="367645" y="208771"/>
                  </a:lnTo>
                  <a:lnTo>
                    <a:pt x="403623" y="181592"/>
                  </a:lnTo>
                  <a:lnTo>
                    <a:pt x="440871" y="156076"/>
                  </a:lnTo>
                  <a:lnTo>
                    <a:pt x="479333" y="132278"/>
                  </a:lnTo>
                  <a:lnTo>
                    <a:pt x="518953" y="110256"/>
                  </a:lnTo>
                  <a:lnTo>
                    <a:pt x="559674" y="90065"/>
                  </a:lnTo>
                  <a:lnTo>
                    <a:pt x="601442" y="71760"/>
                  </a:lnTo>
                  <a:lnTo>
                    <a:pt x="644198" y="55400"/>
                  </a:lnTo>
                  <a:lnTo>
                    <a:pt x="687889" y="41038"/>
                  </a:lnTo>
                  <a:lnTo>
                    <a:pt x="732456" y="28732"/>
                  </a:lnTo>
                  <a:lnTo>
                    <a:pt x="777845" y="18538"/>
                  </a:lnTo>
                  <a:lnTo>
                    <a:pt x="823999" y="10512"/>
                  </a:lnTo>
                  <a:lnTo>
                    <a:pt x="870862" y="4709"/>
                  </a:lnTo>
                  <a:lnTo>
                    <a:pt x="918378" y="1186"/>
                  </a:lnTo>
                  <a:lnTo>
                    <a:pt x="966491" y="0"/>
                  </a:lnTo>
                  <a:close/>
                </a:path>
                <a:path w="1933575" h="1933575">
                  <a:moveTo>
                    <a:pt x="966491" y="128866"/>
                  </a:moveTo>
                  <a:lnTo>
                    <a:pt x="1013902" y="130196"/>
                  </a:lnTo>
                  <a:lnTo>
                    <a:pt x="1060634" y="134139"/>
                  </a:lnTo>
                  <a:lnTo>
                    <a:pt x="1106616" y="140623"/>
                  </a:lnTo>
                  <a:lnTo>
                    <a:pt x="1151775" y="149577"/>
                  </a:lnTo>
                  <a:lnTo>
                    <a:pt x="1196042" y="160929"/>
                  </a:lnTo>
                  <a:lnTo>
                    <a:pt x="1239343" y="174607"/>
                  </a:lnTo>
                  <a:lnTo>
                    <a:pt x="1281607" y="190540"/>
                  </a:lnTo>
                  <a:lnTo>
                    <a:pt x="1322763" y="208656"/>
                  </a:lnTo>
                  <a:lnTo>
                    <a:pt x="1362739" y="228883"/>
                  </a:lnTo>
                  <a:lnTo>
                    <a:pt x="1401463" y="251150"/>
                  </a:lnTo>
                  <a:lnTo>
                    <a:pt x="1438864" y="275385"/>
                  </a:lnTo>
                  <a:lnTo>
                    <a:pt x="1474870" y="301517"/>
                  </a:lnTo>
                  <a:lnTo>
                    <a:pt x="1509409" y="329473"/>
                  </a:lnTo>
                  <a:lnTo>
                    <a:pt x="1542410" y="359183"/>
                  </a:lnTo>
                  <a:lnTo>
                    <a:pt x="1573801" y="390574"/>
                  </a:lnTo>
                  <a:lnTo>
                    <a:pt x="1603511" y="423575"/>
                  </a:lnTo>
                  <a:lnTo>
                    <a:pt x="1631467" y="458114"/>
                  </a:lnTo>
                  <a:lnTo>
                    <a:pt x="1657599" y="494120"/>
                  </a:lnTo>
                  <a:lnTo>
                    <a:pt x="1681834" y="531521"/>
                  </a:lnTo>
                  <a:lnTo>
                    <a:pt x="1704101" y="570245"/>
                  </a:lnTo>
                  <a:lnTo>
                    <a:pt x="1724328" y="610221"/>
                  </a:lnTo>
                  <a:lnTo>
                    <a:pt x="1742444" y="651377"/>
                  </a:lnTo>
                  <a:lnTo>
                    <a:pt x="1758377" y="693641"/>
                  </a:lnTo>
                  <a:lnTo>
                    <a:pt x="1772055" y="736943"/>
                  </a:lnTo>
                  <a:lnTo>
                    <a:pt x="1783407" y="781209"/>
                  </a:lnTo>
                  <a:lnTo>
                    <a:pt x="1792361" y="826369"/>
                  </a:lnTo>
                  <a:lnTo>
                    <a:pt x="1798845" y="872350"/>
                  </a:lnTo>
                  <a:lnTo>
                    <a:pt x="1802788" y="919082"/>
                  </a:lnTo>
                  <a:lnTo>
                    <a:pt x="1804119" y="966493"/>
                  </a:lnTo>
                  <a:lnTo>
                    <a:pt x="1802788" y="1013904"/>
                  </a:lnTo>
                  <a:lnTo>
                    <a:pt x="1798845" y="1060636"/>
                  </a:lnTo>
                  <a:lnTo>
                    <a:pt x="1792361" y="1106617"/>
                  </a:lnTo>
                  <a:lnTo>
                    <a:pt x="1783407" y="1151777"/>
                  </a:lnTo>
                  <a:lnTo>
                    <a:pt x="1772055" y="1196043"/>
                  </a:lnTo>
                  <a:lnTo>
                    <a:pt x="1758377" y="1239345"/>
                  </a:lnTo>
                  <a:lnTo>
                    <a:pt x="1742444" y="1281609"/>
                  </a:lnTo>
                  <a:lnTo>
                    <a:pt x="1724328" y="1322765"/>
                  </a:lnTo>
                  <a:lnTo>
                    <a:pt x="1704101" y="1362741"/>
                  </a:lnTo>
                  <a:lnTo>
                    <a:pt x="1681834" y="1401465"/>
                  </a:lnTo>
                  <a:lnTo>
                    <a:pt x="1657599" y="1438866"/>
                  </a:lnTo>
                  <a:lnTo>
                    <a:pt x="1631467" y="1474872"/>
                  </a:lnTo>
                  <a:lnTo>
                    <a:pt x="1603511" y="1509411"/>
                  </a:lnTo>
                  <a:lnTo>
                    <a:pt x="1573801" y="1542412"/>
                  </a:lnTo>
                  <a:lnTo>
                    <a:pt x="1542410" y="1573803"/>
                  </a:lnTo>
                  <a:lnTo>
                    <a:pt x="1509409" y="1603513"/>
                  </a:lnTo>
                  <a:lnTo>
                    <a:pt x="1474870" y="1631469"/>
                  </a:lnTo>
                  <a:lnTo>
                    <a:pt x="1438864" y="1657601"/>
                  </a:lnTo>
                  <a:lnTo>
                    <a:pt x="1401463" y="1681836"/>
                  </a:lnTo>
                  <a:lnTo>
                    <a:pt x="1362739" y="1704103"/>
                  </a:lnTo>
                  <a:lnTo>
                    <a:pt x="1322763" y="1724330"/>
                  </a:lnTo>
                  <a:lnTo>
                    <a:pt x="1281607" y="1742446"/>
                  </a:lnTo>
                  <a:lnTo>
                    <a:pt x="1239343" y="1758378"/>
                  </a:lnTo>
                  <a:lnTo>
                    <a:pt x="1196042" y="1772057"/>
                  </a:lnTo>
                  <a:lnTo>
                    <a:pt x="1151775" y="1783409"/>
                  </a:lnTo>
                  <a:lnTo>
                    <a:pt x="1106616" y="1792362"/>
                  </a:lnTo>
                  <a:lnTo>
                    <a:pt x="1060634" y="1798847"/>
                  </a:lnTo>
                  <a:lnTo>
                    <a:pt x="1013902" y="1802790"/>
                  </a:lnTo>
                  <a:lnTo>
                    <a:pt x="966491" y="1804120"/>
                  </a:lnTo>
                  <a:lnTo>
                    <a:pt x="919081" y="1802790"/>
                  </a:lnTo>
                  <a:lnTo>
                    <a:pt x="872349" y="1798847"/>
                  </a:lnTo>
                  <a:lnTo>
                    <a:pt x="826367" y="1792362"/>
                  </a:lnTo>
                  <a:lnTo>
                    <a:pt x="781207" y="1783409"/>
                  </a:lnTo>
                  <a:lnTo>
                    <a:pt x="736941" y="1772057"/>
                  </a:lnTo>
                  <a:lnTo>
                    <a:pt x="693640" y="1758378"/>
                  </a:lnTo>
                  <a:lnTo>
                    <a:pt x="651375" y="1742446"/>
                  </a:lnTo>
                  <a:lnTo>
                    <a:pt x="610219" y="1724330"/>
                  </a:lnTo>
                  <a:lnTo>
                    <a:pt x="570243" y="1704103"/>
                  </a:lnTo>
                  <a:lnTo>
                    <a:pt x="531519" y="1681836"/>
                  </a:lnTo>
                  <a:lnTo>
                    <a:pt x="494118" y="1657601"/>
                  </a:lnTo>
                  <a:lnTo>
                    <a:pt x="458112" y="1631469"/>
                  </a:lnTo>
                  <a:lnTo>
                    <a:pt x="423573" y="1603513"/>
                  </a:lnTo>
                  <a:lnTo>
                    <a:pt x="390572" y="1573803"/>
                  </a:lnTo>
                  <a:lnTo>
                    <a:pt x="359181" y="1542412"/>
                  </a:lnTo>
                  <a:lnTo>
                    <a:pt x="329472" y="1509411"/>
                  </a:lnTo>
                  <a:lnTo>
                    <a:pt x="301515" y="1474872"/>
                  </a:lnTo>
                  <a:lnTo>
                    <a:pt x="275384" y="1438866"/>
                  </a:lnTo>
                  <a:lnTo>
                    <a:pt x="251149" y="1401465"/>
                  </a:lnTo>
                  <a:lnTo>
                    <a:pt x="228882" y="1362741"/>
                  </a:lnTo>
                  <a:lnTo>
                    <a:pt x="208654" y="1322765"/>
                  </a:lnTo>
                  <a:lnTo>
                    <a:pt x="190539" y="1281609"/>
                  </a:lnTo>
                  <a:lnTo>
                    <a:pt x="174606" y="1239345"/>
                  </a:lnTo>
                  <a:lnTo>
                    <a:pt x="160928" y="1196043"/>
                  </a:lnTo>
                  <a:lnTo>
                    <a:pt x="149576" y="1151777"/>
                  </a:lnTo>
                  <a:lnTo>
                    <a:pt x="140622" y="1106617"/>
                  </a:lnTo>
                  <a:lnTo>
                    <a:pt x="134137" y="1060635"/>
                  </a:lnTo>
                  <a:lnTo>
                    <a:pt x="130194" y="1013903"/>
                  </a:lnTo>
                  <a:lnTo>
                    <a:pt x="128864" y="966493"/>
                  </a:lnTo>
                  <a:lnTo>
                    <a:pt x="130194" y="919082"/>
                  </a:lnTo>
                  <a:lnTo>
                    <a:pt x="134137" y="872350"/>
                  </a:lnTo>
                  <a:lnTo>
                    <a:pt x="140622" y="826369"/>
                  </a:lnTo>
                  <a:lnTo>
                    <a:pt x="149576" y="781209"/>
                  </a:lnTo>
                  <a:lnTo>
                    <a:pt x="160928" y="736942"/>
                  </a:lnTo>
                  <a:lnTo>
                    <a:pt x="174606" y="693641"/>
                  </a:lnTo>
                  <a:lnTo>
                    <a:pt x="190539" y="651377"/>
                  </a:lnTo>
                  <a:lnTo>
                    <a:pt x="208654" y="610221"/>
                  </a:lnTo>
                  <a:lnTo>
                    <a:pt x="228882" y="570245"/>
                  </a:lnTo>
                  <a:lnTo>
                    <a:pt x="251149" y="531521"/>
                  </a:lnTo>
                  <a:lnTo>
                    <a:pt x="275384" y="494120"/>
                  </a:lnTo>
                  <a:lnTo>
                    <a:pt x="301515" y="458114"/>
                  </a:lnTo>
                  <a:lnTo>
                    <a:pt x="329472" y="423575"/>
                  </a:lnTo>
                  <a:lnTo>
                    <a:pt x="359181" y="390574"/>
                  </a:lnTo>
                  <a:lnTo>
                    <a:pt x="390572" y="359183"/>
                  </a:lnTo>
                  <a:lnTo>
                    <a:pt x="423573" y="329473"/>
                  </a:lnTo>
                  <a:lnTo>
                    <a:pt x="458112" y="301517"/>
                  </a:lnTo>
                  <a:lnTo>
                    <a:pt x="494118" y="275385"/>
                  </a:lnTo>
                  <a:lnTo>
                    <a:pt x="531519" y="251150"/>
                  </a:lnTo>
                  <a:lnTo>
                    <a:pt x="570243" y="228883"/>
                  </a:lnTo>
                  <a:lnTo>
                    <a:pt x="610219" y="208656"/>
                  </a:lnTo>
                  <a:lnTo>
                    <a:pt x="651375" y="190540"/>
                  </a:lnTo>
                  <a:lnTo>
                    <a:pt x="693640" y="174607"/>
                  </a:lnTo>
                  <a:lnTo>
                    <a:pt x="736941" y="160929"/>
                  </a:lnTo>
                  <a:lnTo>
                    <a:pt x="781207" y="149577"/>
                  </a:lnTo>
                  <a:lnTo>
                    <a:pt x="826367" y="140623"/>
                  </a:lnTo>
                  <a:lnTo>
                    <a:pt x="872349" y="134139"/>
                  </a:lnTo>
                  <a:lnTo>
                    <a:pt x="919081" y="130196"/>
                  </a:lnTo>
                  <a:lnTo>
                    <a:pt x="966491" y="1288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5257" y="4299593"/>
              <a:ext cx="999490" cy="1212850"/>
            </a:xfrm>
            <a:custGeom>
              <a:avLst/>
              <a:gdLst/>
              <a:ahLst/>
              <a:cxnLst/>
              <a:rect l="l" t="t" r="r" b="b"/>
              <a:pathLst>
                <a:path w="999489" h="1212850">
                  <a:moveTo>
                    <a:pt x="699556" y="675166"/>
                  </a:moveTo>
                  <a:lnTo>
                    <a:pt x="555195" y="675166"/>
                  </a:lnTo>
                  <a:lnTo>
                    <a:pt x="561888" y="666950"/>
                  </a:lnTo>
                  <a:lnTo>
                    <a:pt x="562006" y="65792"/>
                  </a:lnTo>
                  <a:lnTo>
                    <a:pt x="567198" y="40246"/>
                  </a:lnTo>
                  <a:lnTo>
                    <a:pt x="581333" y="19326"/>
                  </a:lnTo>
                  <a:lnTo>
                    <a:pt x="602254" y="5191"/>
                  </a:lnTo>
                  <a:lnTo>
                    <a:pt x="627801" y="0"/>
                  </a:lnTo>
                  <a:lnTo>
                    <a:pt x="653348" y="5191"/>
                  </a:lnTo>
                  <a:lnTo>
                    <a:pt x="674268" y="19326"/>
                  </a:lnTo>
                  <a:lnTo>
                    <a:pt x="688403" y="40246"/>
                  </a:lnTo>
                  <a:lnTo>
                    <a:pt x="693594" y="65792"/>
                  </a:lnTo>
                  <a:lnTo>
                    <a:pt x="693673" y="666829"/>
                  </a:lnTo>
                  <a:lnTo>
                    <a:pt x="699556" y="675166"/>
                  </a:lnTo>
                  <a:close/>
                </a:path>
                <a:path w="999489" h="1212850">
                  <a:moveTo>
                    <a:pt x="865135" y="675173"/>
                  </a:moveTo>
                  <a:lnTo>
                    <a:pt x="720101" y="675173"/>
                  </a:lnTo>
                  <a:lnTo>
                    <a:pt x="726624" y="666475"/>
                  </a:lnTo>
                  <a:lnTo>
                    <a:pt x="726624" y="107682"/>
                  </a:lnTo>
                  <a:lnTo>
                    <a:pt x="731815" y="82135"/>
                  </a:lnTo>
                  <a:lnTo>
                    <a:pt x="745950" y="61214"/>
                  </a:lnTo>
                  <a:lnTo>
                    <a:pt x="766870" y="47079"/>
                  </a:lnTo>
                  <a:lnTo>
                    <a:pt x="792417" y="41888"/>
                  </a:lnTo>
                  <a:lnTo>
                    <a:pt x="817964" y="47079"/>
                  </a:lnTo>
                  <a:lnTo>
                    <a:pt x="838884" y="61214"/>
                  </a:lnTo>
                  <a:lnTo>
                    <a:pt x="853018" y="82135"/>
                  </a:lnTo>
                  <a:lnTo>
                    <a:pt x="858210" y="107682"/>
                  </a:lnTo>
                  <a:lnTo>
                    <a:pt x="858210" y="666950"/>
                  </a:lnTo>
                  <a:lnTo>
                    <a:pt x="865135" y="675173"/>
                  </a:lnTo>
                  <a:close/>
                </a:path>
                <a:path w="999489" h="1212850">
                  <a:moveTo>
                    <a:pt x="998929" y="902133"/>
                  </a:moveTo>
                  <a:lnTo>
                    <a:pt x="364226" y="902133"/>
                  </a:lnTo>
                  <a:lnTo>
                    <a:pt x="387618" y="881364"/>
                  </a:lnTo>
                  <a:lnTo>
                    <a:pt x="397120" y="834258"/>
                  </a:lnTo>
                  <a:lnTo>
                    <a:pt x="397120" y="658766"/>
                  </a:lnTo>
                  <a:lnTo>
                    <a:pt x="397396" y="658766"/>
                  </a:lnTo>
                  <a:lnTo>
                    <a:pt x="397401" y="160446"/>
                  </a:lnTo>
                  <a:lnTo>
                    <a:pt x="402603" y="134900"/>
                  </a:lnTo>
                  <a:lnTo>
                    <a:pt x="416722" y="114004"/>
                  </a:lnTo>
                  <a:lnTo>
                    <a:pt x="437643" y="99869"/>
                  </a:lnTo>
                  <a:lnTo>
                    <a:pt x="463190" y="94677"/>
                  </a:lnTo>
                  <a:lnTo>
                    <a:pt x="509667" y="114004"/>
                  </a:lnTo>
                  <a:lnTo>
                    <a:pt x="528976" y="160446"/>
                  </a:lnTo>
                  <a:lnTo>
                    <a:pt x="529075" y="666950"/>
                  </a:lnTo>
                  <a:lnTo>
                    <a:pt x="535799" y="675166"/>
                  </a:lnTo>
                  <a:lnTo>
                    <a:pt x="865141" y="675180"/>
                  </a:lnTo>
                  <a:lnTo>
                    <a:pt x="998929" y="675180"/>
                  </a:lnTo>
                  <a:lnTo>
                    <a:pt x="998929" y="902133"/>
                  </a:lnTo>
                  <a:close/>
                </a:path>
                <a:path w="999489" h="1212850">
                  <a:moveTo>
                    <a:pt x="998929" y="675180"/>
                  </a:moveTo>
                  <a:lnTo>
                    <a:pt x="884343" y="675180"/>
                  </a:lnTo>
                  <a:lnTo>
                    <a:pt x="891165" y="666829"/>
                  </a:lnTo>
                  <a:lnTo>
                    <a:pt x="891241" y="257643"/>
                  </a:lnTo>
                  <a:lnTo>
                    <a:pt x="895489" y="235139"/>
                  </a:lnTo>
                  <a:lnTo>
                    <a:pt x="907057" y="216710"/>
                  </a:lnTo>
                  <a:lnTo>
                    <a:pt x="924178" y="204257"/>
                  </a:lnTo>
                  <a:lnTo>
                    <a:pt x="945086" y="199684"/>
                  </a:lnTo>
                  <a:lnTo>
                    <a:pt x="965994" y="204257"/>
                  </a:lnTo>
                  <a:lnTo>
                    <a:pt x="983114" y="216710"/>
                  </a:lnTo>
                  <a:lnTo>
                    <a:pt x="994681" y="235139"/>
                  </a:lnTo>
                  <a:lnTo>
                    <a:pt x="998929" y="257643"/>
                  </a:lnTo>
                  <a:lnTo>
                    <a:pt x="998929" y="675180"/>
                  </a:lnTo>
                  <a:close/>
                </a:path>
                <a:path w="999489" h="1212850">
                  <a:moveTo>
                    <a:pt x="818378" y="1212716"/>
                  </a:moveTo>
                  <a:lnTo>
                    <a:pt x="396176" y="1212716"/>
                  </a:lnTo>
                  <a:lnTo>
                    <a:pt x="354162" y="1208497"/>
                  </a:lnTo>
                  <a:lnTo>
                    <a:pt x="313792" y="1195108"/>
                  </a:lnTo>
                  <a:lnTo>
                    <a:pt x="276460" y="1171454"/>
                  </a:lnTo>
                  <a:lnTo>
                    <a:pt x="243562" y="1136440"/>
                  </a:lnTo>
                  <a:lnTo>
                    <a:pt x="216493" y="1088970"/>
                  </a:lnTo>
                  <a:lnTo>
                    <a:pt x="0" y="594881"/>
                  </a:lnTo>
                  <a:lnTo>
                    <a:pt x="4310" y="592077"/>
                  </a:lnTo>
                  <a:lnTo>
                    <a:pt x="21191" y="583242"/>
                  </a:lnTo>
                  <a:lnTo>
                    <a:pt x="66322" y="567441"/>
                  </a:lnTo>
                  <a:lnTo>
                    <a:pt x="110107" y="567368"/>
                  </a:lnTo>
                  <a:lnTo>
                    <a:pt x="148607" y="584169"/>
                  </a:lnTo>
                  <a:lnTo>
                    <a:pt x="177886" y="618995"/>
                  </a:lnTo>
                  <a:lnTo>
                    <a:pt x="306465" y="862450"/>
                  </a:lnTo>
                  <a:lnTo>
                    <a:pt x="334618" y="896013"/>
                  </a:lnTo>
                  <a:lnTo>
                    <a:pt x="364226" y="902133"/>
                  </a:lnTo>
                  <a:lnTo>
                    <a:pt x="998929" y="902133"/>
                  </a:lnTo>
                  <a:lnTo>
                    <a:pt x="998929" y="1031798"/>
                  </a:lnTo>
                  <a:lnTo>
                    <a:pt x="992450" y="1079750"/>
                  </a:lnTo>
                  <a:lnTo>
                    <a:pt x="974186" y="1122927"/>
                  </a:lnTo>
                  <a:lnTo>
                    <a:pt x="945891" y="1159571"/>
                  </a:lnTo>
                  <a:lnTo>
                    <a:pt x="909321" y="1187924"/>
                  </a:lnTo>
                  <a:lnTo>
                    <a:pt x="866232" y="1206225"/>
                  </a:lnTo>
                  <a:lnTo>
                    <a:pt x="818378" y="1212716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75257" y="4299593"/>
              <a:ext cx="999490" cy="1212850"/>
            </a:xfrm>
            <a:custGeom>
              <a:avLst/>
              <a:gdLst/>
              <a:ahLst/>
              <a:cxnLst/>
              <a:rect l="l" t="t" r="r" b="b"/>
              <a:pathLst>
                <a:path w="999489" h="1212850">
                  <a:moveTo>
                    <a:pt x="463185" y="94654"/>
                  </a:moveTo>
                  <a:lnTo>
                    <a:pt x="488732" y="99845"/>
                  </a:lnTo>
                  <a:lnTo>
                    <a:pt x="509651" y="113980"/>
                  </a:lnTo>
                  <a:lnTo>
                    <a:pt x="523785" y="134900"/>
                  </a:lnTo>
                  <a:lnTo>
                    <a:pt x="528976" y="160446"/>
                  </a:lnTo>
                  <a:lnTo>
                    <a:pt x="528976" y="657240"/>
                  </a:lnTo>
                  <a:lnTo>
                    <a:pt x="528976" y="666829"/>
                  </a:lnTo>
                  <a:lnTo>
                    <a:pt x="535799" y="675166"/>
                  </a:lnTo>
                  <a:lnTo>
                    <a:pt x="545497" y="675166"/>
                  </a:lnTo>
                  <a:lnTo>
                    <a:pt x="555195" y="675166"/>
                  </a:lnTo>
                  <a:lnTo>
                    <a:pt x="562006" y="666804"/>
                  </a:lnTo>
                  <a:lnTo>
                    <a:pt x="562006" y="657210"/>
                  </a:lnTo>
                  <a:lnTo>
                    <a:pt x="562006" y="65792"/>
                  </a:lnTo>
                  <a:lnTo>
                    <a:pt x="567198" y="40246"/>
                  </a:lnTo>
                  <a:lnTo>
                    <a:pt x="581333" y="19326"/>
                  </a:lnTo>
                  <a:lnTo>
                    <a:pt x="602254" y="5191"/>
                  </a:lnTo>
                  <a:lnTo>
                    <a:pt x="627801" y="0"/>
                  </a:lnTo>
                  <a:lnTo>
                    <a:pt x="653348" y="5191"/>
                  </a:lnTo>
                  <a:lnTo>
                    <a:pt x="674268" y="19326"/>
                  </a:lnTo>
                  <a:lnTo>
                    <a:pt x="688403" y="40246"/>
                  </a:lnTo>
                  <a:lnTo>
                    <a:pt x="693594" y="65792"/>
                  </a:lnTo>
                  <a:lnTo>
                    <a:pt x="693594" y="656943"/>
                  </a:lnTo>
                  <a:lnTo>
                    <a:pt x="693594" y="666717"/>
                  </a:lnTo>
                  <a:lnTo>
                    <a:pt x="699560" y="675173"/>
                  </a:lnTo>
                  <a:lnTo>
                    <a:pt x="710170" y="675173"/>
                  </a:lnTo>
                  <a:lnTo>
                    <a:pt x="720101" y="675173"/>
                  </a:lnTo>
                  <a:lnTo>
                    <a:pt x="726624" y="666475"/>
                  </a:lnTo>
                  <a:lnTo>
                    <a:pt x="726624" y="656662"/>
                  </a:lnTo>
                  <a:lnTo>
                    <a:pt x="726624" y="107682"/>
                  </a:lnTo>
                  <a:lnTo>
                    <a:pt x="731815" y="82135"/>
                  </a:lnTo>
                  <a:lnTo>
                    <a:pt x="745950" y="61214"/>
                  </a:lnTo>
                  <a:lnTo>
                    <a:pt x="766869" y="47079"/>
                  </a:lnTo>
                  <a:lnTo>
                    <a:pt x="792417" y="41888"/>
                  </a:lnTo>
                  <a:lnTo>
                    <a:pt x="817964" y="47079"/>
                  </a:lnTo>
                  <a:lnTo>
                    <a:pt x="838884" y="61214"/>
                  </a:lnTo>
                  <a:lnTo>
                    <a:pt x="853018" y="82135"/>
                  </a:lnTo>
                  <a:lnTo>
                    <a:pt x="858210" y="107682"/>
                  </a:lnTo>
                  <a:lnTo>
                    <a:pt x="858210" y="657430"/>
                  </a:lnTo>
                  <a:lnTo>
                    <a:pt x="858210" y="666950"/>
                  </a:lnTo>
                  <a:lnTo>
                    <a:pt x="865141" y="675180"/>
                  </a:lnTo>
                  <a:lnTo>
                    <a:pt x="874742" y="675180"/>
                  </a:lnTo>
                  <a:lnTo>
                    <a:pt x="884343" y="675180"/>
                  </a:lnTo>
                  <a:lnTo>
                    <a:pt x="891241" y="666736"/>
                  </a:lnTo>
                  <a:lnTo>
                    <a:pt x="891241" y="657091"/>
                  </a:lnTo>
                  <a:lnTo>
                    <a:pt x="891241" y="257643"/>
                  </a:lnTo>
                  <a:lnTo>
                    <a:pt x="895489" y="235139"/>
                  </a:lnTo>
                  <a:lnTo>
                    <a:pt x="907057" y="216710"/>
                  </a:lnTo>
                  <a:lnTo>
                    <a:pt x="924178" y="204257"/>
                  </a:lnTo>
                  <a:lnTo>
                    <a:pt x="945086" y="199684"/>
                  </a:lnTo>
                  <a:lnTo>
                    <a:pt x="965994" y="204257"/>
                  </a:lnTo>
                  <a:lnTo>
                    <a:pt x="983114" y="216710"/>
                  </a:lnTo>
                  <a:lnTo>
                    <a:pt x="994681" y="235139"/>
                  </a:lnTo>
                  <a:lnTo>
                    <a:pt x="998929" y="257643"/>
                  </a:lnTo>
                  <a:lnTo>
                    <a:pt x="998929" y="1031798"/>
                  </a:lnTo>
                  <a:lnTo>
                    <a:pt x="992450" y="1079750"/>
                  </a:lnTo>
                  <a:lnTo>
                    <a:pt x="974186" y="1122927"/>
                  </a:lnTo>
                  <a:lnTo>
                    <a:pt x="945891" y="1159571"/>
                  </a:lnTo>
                  <a:lnTo>
                    <a:pt x="909321" y="1187924"/>
                  </a:lnTo>
                  <a:lnTo>
                    <a:pt x="866232" y="1206225"/>
                  </a:lnTo>
                  <a:lnTo>
                    <a:pt x="818378" y="1212716"/>
                  </a:lnTo>
                  <a:lnTo>
                    <a:pt x="396176" y="1212716"/>
                  </a:lnTo>
                  <a:lnTo>
                    <a:pt x="354162" y="1208497"/>
                  </a:lnTo>
                  <a:lnTo>
                    <a:pt x="313792" y="1195108"/>
                  </a:lnTo>
                  <a:lnTo>
                    <a:pt x="276460" y="1171454"/>
                  </a:lnTo>
                  <a:lnTo>
                    <a:pt x="243562" y="1136440"/>
                  </a:lnTo>
                  <a:lnTo>
                    <a:pt x="216493" y="1088970"/>
                  </a:lnTo>
                  <a:lnTo>
                    <a:pt x="0" y="594881"/>
                  </a:lnTo>
                  <a:lnTo>
                    <a:pt x="4310" y="592077"/>
                  </a:lnTo>
                  <a:lnTo>
                    <a:pt x="21191" y="583242"/>
                  </a:lnTo>
                  <a:lnTo>
                    <a:pt x="66322" y="567441"/>
                  </a:lnTo>
                  <a:lnTo>
                    <a:pt x="110107" y="567368"/>
                  </a:lnTo>
                  <a:lnTo>
                    <a:pt x="148607" y="584169"/>
                  </a:lnTo>
                  <a:lnTo>
                    <a:pt x="177886" y="618995"/>
                  </a:lnTo>
                  <a:lnTo>
                    <a:pt x="306465" y="862450"/>
                  </a:lnTo>
                  <a:lnTo>
                    <a:pt x="334618" y="896013"/>
                  </a:lnTo>
                  <a:lnTo>
                    <a:pt x="364226" y="902133"/>
                  </a:lnTo>
                  <a:lnTo>
                    <a:pt x="387618" y="881364"/>
                  </a:lnTo>
                  <a:lnTo>
                    <a:pt x="397120" y="834258"/>
                  </a:lnTo>
                  <a:lnTo>
                    <a:pt x="397120" y="658766"/>
                  </a:lnTo>
                  <a:lnTo>
                    <a:pt x="397396" y="658766"/>
                  </a:lnTo>
                  <a:lnTo>
                    <a:pt x="397396" y="160470"/>
                  </a:lnTo>
                  <a:lnTo>
                    <a:pt x="402587" y="134924"/>
                  </a:lnTo>
                  <a:lnTo>
                    <a:pt x="416722" y="114004"/>
                  </a:lnTo>
                  <a:lnTo>
                    <a:pt x="437643" y="99869"/>
                  </a:lnTo>
                  <a:lnTo>
                    <a:pt x="463190" y="946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133319" y="7112504"/>
            <a:ext cx="1934845" cy="1934845"/>
            <a:chOff x="1133319" y="7112504"/>
            <a:chExt cx="1934845" cy="1934845"/>
          </a:xfrm>
        </p:grpSpPr>
        <p:sp>
          <p:nvSpPr>
            <p:cNvPr id="22" name="object 22"/>
            <p:cNvSpPr/>
            <p:nvPr/>
          </p:nvSpPr>
          <p:spPr>
            <a:xfrm>
              <a:off x="1133953" y="7113139"/>
              <a:ext cx="1933575" cy="1930400"/>
            </a:xfrm>
            <a:custGeom>
              <a:avLst/>
              <a:gdLst/>
              <a:ahLst/>
              <a:cxnLst/>
              <a:rect l="l" t="t" r="r" b="b"/>
              <a:pathLst>
                <a:path w="1933575" h="1930400">
                  <a:moveTo>
                    <a:pt x="1108984" y="1917699"/>
                  </a:moveTo>
                  <a:lnTo>
                    <a:pt x="823999" y="1917699"/>
                  </a:lnTo>
                  <a:lnTo>
                    <a:pt x="687889" y="1879599"/>
                  </a:lnTo>
                  <a:lnTo>
                    <a:pt x="559674" y="1841499"/>
                  </a:lnTo>
                  <a:lnTo>
                    <a:pt x="518953" y="1816099"/>
                  </a:lnTo>
                  <a:lnTo>
                    <a:pt x="479333" y="1790699"/>
                  </a:lnTo>
                  <a:lnTo>
                    <a:pt x="440871" y="1765299"/>
                  </a:lnTo>
                  <a:lnTo>
                    <a:pt x="403623" y="1739899"/>
                  </a:lnTo>
                  <a:lnTo>
                    <a:pt x="367645" y="1714499"/>
                  </a:lnTo>
                  <a:lnTo>
                    <a:pt x="332994" y="1689099"/>
                  </a:lnTo>
                  <a:lnTo>
                    <a:pt x="299725" y="1663699"/>
                  </a:lnTo>
                  <a:lnTo>
                    <a:pt x="267894" y="1625599"/>
                  </a:lnTo>
                  <a:lnTo>
                    <a:pt x="237557" y="1587499"/>
                  </a:lnTo>
                  <a:lnTo>
                    <a:pt x="208771" y="1562099"/>
                  </a:lnTo>
                  <a:lnTo>
                    <a:pt x="181592" y="1523999"/>
                  </a:lnTo>
                  <a:lnTo>
                    <a:pt x="156076" y="1485899"/>
                  </a:lnTo>
                  <a:lnTo>
                    <a:pt x="132278" y="1447799"/>
                  </a:lnTo>
                  <a:lnTo>
                    <a:pt x="110256" y="1409699"/>
                  </a:lnTo>
                  <a:lnTo>
                    <a:pt x="90065" y="1371599"/>
                  </a:lnTo>
                  <a:lnTo>
                    <a:pt x="71760" y="1320799"/>
                  </a:lnTo>
                  <a:lnTo>
                    <a:pt x="55400" y="1282699"/>
                  </a:lnTo>
                  <a:lnTo>
                    <a:pt x="41038" y="1244599"/>
                  </a:lnTo>
                  <a:lnTo>
                    <a:pt x="28732" y="1193799"/>
                  </a:lnTo>
                  <a:lnTo>
                    <a:pt x="18538" y="1142999"/>
                  </a:lnTo>
                  <a:lnTo>
                    <a:pt x="10512" y="1104899"/>
                  </a:lnTo>
                  <a:lnTo>
                    <a:pt x="4709" y="1054099"/>
                  </a:lnTo>
                  <a:lnTo>
                    <a:pt x="1186" y="1003299"/>
                  </a:lnTo>
                  <a:lnTo>
                    <a:pt x="0" y="965199"/>
                  </a:lnTo>
                  <a:lnTo>
                    <a:pt x="1186" y="914399"/>
                  </a:lnTo>
                  <a:lnTo>
                    <a:pt x="4709" y="863599"/>
                  </a:lnTo>
                  <a:lnTo>
                    <a:pt x="10512" y="812799"/>
                  </a:lnTo>
                  <a:lnTo>
                    <a:pt x="18538" y="774699"/>
                  </a:lnTo>
                  <a:lnTo>
                    <a:pt x="28732" y="723899"/>
                  </a:lnTo>
                  <a:lnTo>
                    <a:pt x="41038" y="685799"/>
                  </a:lnTo>
                  <a:lnTo>
                    <a:pt x="55400" y="634999"/>
                  </a:lnTo>
                  <a:lnTo>
                    <a:pt x="71760" y="596899"/>
                  </a:lnTo>
                  <a:lnTo>
                    <a:pt x="90065" y="558799"/>
                  </a:lnTo>
                  <a:lnTo>
                    <a:pt x="110256" y="507999"/>
                  </a:lnTo>
                  <a:lnTo>
                    <a:pt x="132278" y="469899"/>
                  </a:lnTo>
                  <a:lnTo>
                    <a:pt x="156076" y="431799"/>
                  </a:lnTo>
                  <a:lnTo>
                    <a:pt x="181592" y="393699"/>
                  </a:lnTo>
                  <a:lnTo>
                    <a:pt x="208771" y="355599"/>
                  </a:lnTo>
                  <a:lnTo>
                    <a:pt x="237557" y="330199"/>
                  </a:lnTo>
                  <a:lnTo>
                    <a:pt x="267894" y="292099"/>
                  </a:lnTo>
                  <a:lnTo>
                    <a:pt x="299724" y="266699"/>
                  </a:lnTo>
                  <a:lnTo>
                    <a:pt x="332994" y="228599"/>
                  </a:lnTo>
                  <a:lnTo>
                    <a:pt x="367645" y="203199"/>
                  </a:lnTo>
                  <a:lnTo>
                    <a:pt x="403623" y="177799"/>
                  </a:lnTo>
                  <a:lnTo>
                    <a:pt x="440871" y="152399"/>
                  </a:lnTo>
                  <a:lnTo>
                    <a:pt x="479333" y="126999"/>
                  </a:lnTo>
                  <a:lnTo>
                    <a:pt x="518953" y="101599"/>
                  </a:lnTo>
                  <a:lnTo>
                    <a:pt x="559674" y="88899"/>
                  </a:lnTo>
                  <a:lnTo>
                    <a:pt x="601442" y="63499"/>
                  </a:lnTo>
                  <a:lnTo>
                    <a:pt x="687889" y="38099"/>
                  </a:lnTo>
                  <a:lnTo>
                    <a:pt x="823999" y="0"/>
                  </a:lnTo>
                  <a:lnTo>
                    <a:pt x="1108983" y="0"/>
                  </a:lnTo>
                  <a:lnTo>
                    <a:pt x="1245094" y="38099"/>
                  </a:lnTo>
                  <a:lnTo>
                    <a:pt x="1331541" y="63499"/>
                  </a:lnTo>
                  <a:lnTo>
                    <a:pt x="1373308" y="88899"/>
                  </a:lnTo>
                  <a:lnTo>
                    <a:pt x="1414030" y="101599"/>
                  </a:lnTo>
                  <a:lnTo>
                    <a:pt x="1453650" y="126999"/>
                  </a:lnTo>
                  <a:lnTo>
                    <a:pt x="872349" y="126999"/>
                  </a:lnTo>
                  <a:lnTo>
                    <a:pt x="826367" y="139699"/>
                  </a:lnTo>
                  <a:lnTo>
                    <a:pt x="781207" y="139699"/>
                  </a:lnTo>
                  <a:lnTo>
                    <a:pt x="693640" y="165099"/>
                  </a:lnTo>
                  <a:lnTo>
                    <a:pt x="651375" y="190499"/>
                  </a:lnTo>
                  <a:lnTo>
                    <a:pt x="610219" y="203199"/>
                  </a:lnTo>
                  <a:lnTo>
                    <a:pt x="570243" y="228599"/>
                  </a:lnTo>
                  <a:lnTo>
                    <a:pt x="531519" y="241299"/>
                  </a:lnTo>
                  <a:lnTo>
                    <a:pt x="494118" y="266699"/>
                  </a:lnTo>
                  <a:lnTo>
                    <a:pt x="458112" y="292099"/>
                  </a:lnTo>
                  <a:lnTo>
                    <a:pt x="423573" y="317499"/>
                  </a:lnTo>
                  <a:lnTo>
                    <a:pt x="390572" y="355599"/>
                  </a:lnTo>
                  <a:lnTo>
                    <a:pt x="359181" y="380999"/>
                  </a:lnTo>
                  <a:lnTo>
                    <a:pt x="329472" y="419099"/>
                  </a:lnTo>
                  <a:lnTo>
                    <a:pt x="301515" y="457199"/>
                  </a:lnTo>
                  <a:lnTo>
                    <a:pt x="275384" y="482599"/>
                  </a:lnTo>
                  <a:lnTo>
                    <a:pt x="251149" y="520699"/>
                  </a:lnTo>
                  <a:lnTo>
                    <a:pt x="228882" y="558799"/>
                  </a:lnTo>
                  <a:lnTo>
                    <a:pt x="208654" y="609599"/>
                  </a:lnTo>
                  <a:lnTo>
                    <a:pt x="190539" y="647699"/>
                  </a:lnTo>
                  <a:lnTo>
                    <a:pt x="174606" y="685799"/>
                  </a:lnTo>
                  <a:lnTo>
                    <a:pt x="160928" y="736599"/>
                  </a:lnTo>
                  <a:lnTo>
                    <a:pt x="149576" y="774699"/>
                  </a:lnTo>
                  <a:lnTo>
                    <a:pt x="140622" y="825499"/>
                  </a:lnTo>
                  <a:lnTo>
                    <a:pt x="134137" y="863599"/>
                  </a:lnTo>
                  <a:lnTo>
                    <a:pt x="130194" y="914399"/>
                  </a:lnTo>
                  <a:lnTo>
                    <a:pt x="128864" y="965199"/>
                  </a:lnTo>
                  <a:lnTo>
                    <a:pt x="130194" y="1003299"/>
                  </a:lnTo>
                  <a:lnTo>
                    <a:pt x="134137" y="1054099"/>
                  </a:lnTo>
                  <a:lnTo>
                    <a:pt x="140622" y="1104899"/>
                  </a:lnTo>
                  <a:lnTo>
                    <a:pt x="149576" y="1142999"/>
                  </a:lnTo>
                  <a:lnTo>
                    <a:pt x="160928" y="1193799"/>
                  </a:lnTo>
                  <a:lnTo>
                    <a:pt x="174606" y="1231899"/>
                  </a:lnTo>
                  <a:lnTo>
                    <a:pt x="190539" y="1269999"/>
                  </a:lnTo>
                  <a:lnTo>
                    <a:pt x="208654" y="1320799"/>
                  </a:lnTo>
                  <a:lnTo>
                    <a:pt x="228882" y="1358899"/>
                  </a:lnTo>
                  <a:lnTo>
                    <a:pt x="251149" y="1396999"/>
                  </a:lnTo>
                  <a:lnTo>
                    <a:pt x="275384" y="1435099"/>
                  </a:lnTo>
                  <a:lnTo>
                    <a:pt x="301515" y="1473199"/>
                  </a:lnTo>
                  <a:lnTo>
                    <a:pt x="329472" y="1498599"/>
                  </a:lnTo>
                  <a:lnTo>
                    <a:pt x="359181" y="1536699"/>
                  </a:lnTo>
                  <a:lnTo>
                    <a:pt x="390572" y="1562099"/>
                  </a:lnTo>
                  <a:lnTo>
                    <a:pt x="423573" y="1600199"/>
                  </a:lnTo>
                  <a:lnTo>
                    <a:pt x="458112" y="1625599"/>
                  </a:lnTo>
                  <a:lnTo>
                    <a:pt x="494118" y="1650999"/>
                  </a:lnTo>
                  <a:lnTo>
                    <a:pt x="531519" y="1676399"/>
                  </a:lnTo>
                  <a:lnTo>
                    <a:pt x="570243" y="1701799"/>
                  </a:lnTo>
                  <a:lnTo>
                    <a:pt x="610219" y="1714499"/>
                  </a:lnTo>
                  <a:lnTo>
                    <a:pt x="651375" y="1739899"/>
                  </a:lnTo>
                  <a:lnTo>
                    <a:pt x="781207" y="1777999"/>
                  </a:lnTo>
                  <a:lnTo>
                    <a:pt x="826367" y="1790699"/>
                  </a:lnTo>
                  <a:lnTo>
                    <a:pt x="919081" y="1790699"/>
                  </a:lnTo>
                  <a:lnTo>
                    <a:pt x="966491" y="1803399"/>
                  </a:lnTo>
                  <a:lnTo>
                    <a:pt x="1433840" y="1803399"/>
                  </a:lnTo>
                  <a:lnTo>
                    <a:pt x="1414030" y="1816099"/>
                  </a:lnTo>
                  <a:lnTo>
                    <a:pt x="1373308" y="1841499"/>
                  </a:lnTo>
                  <a:lnTo>
                    <a:pt x="1245094" y="1879599"/>
                  </a:lnTo>
                  <a:lnTo>
                    <a:pt x="1108984" y="1917699"/>
                  </a:lnTo>
                  <a:close/>
                </a:path>
                <a:path w="1933575" h="1930400">
                  <a:moveTo>
                    <a:pt x="1433840" y="1803399"/>
                  </a:moveTo>
                  <a:lnTo>
                    <a:pt x="966491" y="1803399"/>
                  </a:lnTo>
                  <a:lnTo>
                    <a:pt x="1013902" y="1790699"/>
                  </a:lnTo>
                  <a:lnTo>
                    <a:pt x="1106616" y="1790699"/>
                  </a:lnTo>
                  <a:lnTo>
                    <a:pt x="1151775" y="1777999"/>
                  </a:lnTo>
                  <a:lnTo>
                    <a:pt x="1281607" y="1739899"/>
                  </a:lnTo>
                  <a:lnTo>
                    <a:pt x="1322763" y="1714499"/>
                  </a:lnTo>
                  <a:lnTo>
                    <a:pt x="1362739" y="1701799"/>
                  </a:lnTo>
                  <a:lnTo>
                    <a:pt x="1401463" y="1676399"/>
                  </a:lnTo>
                  <a:lnTo>
                    <a:pt x="1438864" y="1650999"/>
                  </a:lnTo>
                  <a:lnTo>
                    <a:pt x="1474870" y="1625599"/>
                  </a:lnTo>
                  <a:lnTo>
                    <a:pt x="1509409" y="1600199"/>
                  </a:lnTo>
                  <a:lnTo>
                    <a:pt x="1542410" y="1562099"/>
                  </a:lnTo>
                  <a:lnTo>
                    <a:pt x="1573801" y="1536699"/>
                  </a:lnTo>
                  <a:lnTo>
                    <a:pt x="1603511" y="1498599"/>
                  </a:lnTo>
                  <a:lnTo>
                    <a:pt x="1631467" y="1473199"/>
                  </a:lnTo>
                  <a:lnTo>
                    <a:pt x="1657599" y="1435099"/>
                  </a:lnTo>
                  <a:lnTo>
                    <a:pt x="1681834" y="1396999"/>
                  </a:lnTo>
                  <a:lnTo>
                    <a:pt x="1704101" y="1358899"/>
                  </a:lnTo>
                  <a:lnTo>
                    <a:pt x="1724328" y="1320799"/>
                  </a:lnTo>
                  <a:lnTo>
                    <a:pt x="1742444" y="1269999"/>
                  </a:lnTo>
                  <a:lnTo>
                    <a:pt x="1758377" y="1231899"/>
                  </a:lnTo>
                  <a:lnTo>
                    <a:pt x="1772055" y="1193799"/>
                  </a:lnTo>
                  <a:lnTo>
                    <a:pt x="1783407" y="1142999"/>
                  </a:lnTo>
                  <a:lnTo>
                    <a:pt x="1792361" y="1104899"/>
                  </a:lnTo>
                  <a:lnTo>
                    <a:pt x="1798845" y="1054099"/>
                  </a:lnTo>
                  <a:lnTo>
                    <a:pt x="1802788" y="1003299"/>
                  </a:lnTo>
                  <a:lnTo>
                    <a:pt x="1804119" y="965199"/>
                  </a:lnTo>
                  <a:lnTo>
                    <a:pt x="1802788" y="914399"/>
                  </a:lnTo>
                  <a:lnTo>
                    <a:pt x="1798845" y="863599"/>
                  </a:lnTo>
                  <a:lnTo>
                    <a:pt x="1792361" y="825499"/>
                  </a:lnTo>
                  <a:lnTo>
                    <a:pt x="1783407" y="774699"/>
                  </a:lnTo>
                  <a:lnTo>
                    <a:pt x="1772055" y="736599"/>
                  </a:lnTo>
                  <a:lnTo>
                    <a:pt x="1758377" y="685799"/>
                  </a:lnTo>
                  <a:lnTo>
                    <a:pt x="1742444" y="647699"/>
                  </a:lnTo>
                  <a:lnTo>
                    <a:pt x="1724328" y="609599"/>
                  </a:lnTo>
                  <a:lnTo>
                    <a:pt x="1704101" y="558799"/>
                  </a:lnTo>
                  <a:lnTo>
                    <a:pt x="1681834" y="520699"/>
                  </a:lnTo>
                  <a:lnTo>
                    <a:pt x="1657599" y="482599"/>
                  </a:lnTo>
                  <a:lnTo>
                    <a:pt x="1631467" y="457199"/>
                  </a:lnTo>
                  <a:lnTo>
                    <a:pt x="1603511" y="419099"/>
                  </a:lnTo>
                  <a:lnTo>
                    <a:pt x="1573801" y="380999"/>
                  </a:lnTo>
                  <a:lnTo>
                    <a:pt x="1542410" y="355599"/>
                  </a:lnTo>
                  <a:lnTo>
                    <a:pt x="1509409" y="317499"/>
                  </a:lnTo>
                  <a:lnTo>
                    <a:pt x="1474870" y="292099"/>
                  </a:lnTo>
                  <a:lnTo>
                    <a:pt x="1438864" y="266699"/>
                  </a:lnTo>
                  <a:lnTo>
                    <a:pt x="1401463" y="241299"/>
                  </a:lnTo>
                  <a:lnTo>
                    <a:pt x="1362739" y="228599"/>
                  </a:lnTo>
                  <a:lnTo>
                    <a:pt x="1322763" y="203199"/>
                  </a:lnTo>
                  <a:lnTo>
                    <a:pt x="1281607" y="190499"/>
                  </a:lnTo>
                  <a:lnTo>
                    <a:pt x="1239343" y="165099"/>
                  </a:lnTo>
                  <a:lnTo>
                    <a:pt x="1151775" y="139699"/>
                  </a:lnTo>
                  <a:lnTo>
                    <a:pt x="1106616" y="139699"/>
                  </a:lnTo>
                  <a:lnTo>
                    <a:pt x="1060634" y="126999"/>
                  </a:lnTo>
                  <a:lnTo>
                    <a:pt x="1453650" y="126999"/>
                  </a:lnTo>
                  <a:lnTo>
                    <a:pt x="1492112" y="152399"/>
                  </a:lnTo>
                  <a:lnTo>
                    <a:pt x="1529359" y="177799"/>
                  </a:lnTo>
                  <a:lnTo>
                    <a:pt x="1565337" y="203199"/>
                  </a:lnTo>
                  <a:lnTo>
                    <a:pt x="1599989" y="228599"/>
                  </a:lnTo>
                  <a:lnTo>
                    <a:pt x="1633258" y="266699"/>
                  </a:lnTo>
                  <a:lnTo>
                    <a:pt x="1665089" y="292099"/>
                  </a:lnTo>
                  <a:lnTo>
                    <a:pt x="1695426" y="330199"/>
                  </a:lnTo>
                  <a:lnTo>
                    <a:pt x="1724211" y="355599"/>
                  </a:lnTo>
                  <a:lnTo>
                    <a:pt x="1751391" y="393699"/>
                  </a:lnTo>
                  <a:lnTo>
                    <a:pt x="1776907" y="431799"/>
                  </a:lnTo>
                  <a:lnTo>
                    <a:pt x="1800704" y="469899"/>
                  </a:lnTo>
                  <a:lnTo>
                    <a:pt x="1822727" y="507999"/>
                  </a:lnTo>
                  <a:lnTo>
                    <a:pt x="1842918" y="558799"/>
                  </a:lnTo>
                  <a:lnTo>
                    <a:pt x="1861222" y="596899"/>
                  </a:lnTo>
                  <a:lnTo>
                    <a:pt x="1877583" y="634999"/>
                  </a:lnTo>
                  <a:lnTo>
                    <a:pt x="1891944" y="685799"/>
                  </a:lnTo>
                  <a:lnTo>
                    <a:pt x="1904250" y="723899"/>
                  </a:lnTo>
                  <a:lnTo>
                    <a:pt x="1914445" y="774699"/>
                  </a:lnTo>
                  <a:lnTo>
                    <a:pt x="1922471" y="812799"/>
                  </a:lnTo>
                  <a:lnTo>
                    <a:pt x="1928274" y="863599"/>
                  </a:lnTo>
                  <a:lnTo>
                    <a:pt x="1931797" y="914399"/>
                  </a:lnTo>
                  <a:lnTo>
                    <a:pt x="1932983" y="965199"/>
                  </a:lnTo>
                  <a:lnTo>
                    <a:pt x="1931797" y="1003299"/>
                  </a:lnTo>
                  <a:lnTo>
                    <a:pt x="1928274" y="1054099"/>
                  </a:lnTo>
                  <a:lnTo>
                    <a:pt x="1922471" y="1104899"/>
                  </a:lnTo>
                  <a:lnTo>
                    <a:pt x="1914445" y="1142999"/>
                  </a:lnTo>
                  <a:lnTo>
                    <a:pt x="1904250" y="1193799"/>
                  </a:lnTo>
                  <a:lnTo>
                    <a:pt x="1891944" y="1244599"/>
                  </a:lnTo>
                  <a:lnTo>
                    <a:pt x="1877583" y="1282699"/>
                  </a:lnTo>
                  <a:lnTo>
                    <a:pt x="1861222" y="1320799"/>
                  </a:lnTo>
                  <a:lnTo>
                    <a:pt x="1842918" y="1371599"/>
                  </a:lnTo>
                  <a:lnTo>
                    <a:pt x="1822727" y="1409699"/>
                  </a:lnTo>
                  <a:lnTo>
                    <a:pt x="1800704" y="1447799"/>
                  </a:lnTo>
                  <a:lnTo>
                    <a:pt x="1776907" y="1485899"/>
                  </a:lnTo>
                  <a:lnTo>
                    <a:pt x="1751391" y="1523999"/>
                  </a:lnTo>
                  <a:lnTo>
                    <a:pt x="1724211" y="1562099"/>
                  </a:lnTo>
                  <a:lnTo>
                    <a:pt x="1695426" y="1587499"/>
                  </a:lnTo>
                  <a:lnTo>
                    <a:pt x="1665089" y="1625599"/>
                  </a:lnTo>
                  <a:lnTo>
                    <a:pt x="1633258" y="1663699"/>
                  </a:lnTo>
                  <a:lnTo>
                    <a:pt x="1599989" y="1689099"/>
                  </a:lnTo>
                  <a:lnTo>
                    <a:pt x="1565337" y="1714499"/>
                  </a:lnTo>
                  <a:lnTo>
                    <a:pt x="1529359" y="1739899"/>
                  </a:lnTo>
                  <a:lnTo>
                    <a:pt x="1492112" y="1765299"/>
                  </a:lnTo>
                  <a:lnTo>
                    <a:pt x="1453650" y="1790699"/>
                  </a:lnTo>
                  <a:lnTo>
                    <a:pt x="1433840" y="1803399"/>
                  </a:lnTo>
                  <a:close/>
                </a:path>
                <a:path w="1933575" h="1930400">
                  <a:moveTo>
                    <a:pt x="1014604" y="1930399"/>
                  </a:moveTo>
                  <a:lnTo>
                    <a:pt x="918378" y="1930399"/>
                  </a:lnTo>
                  <a:lnTo>
                    <a:pt x="870862" y="1917699"/>
                  </a:lnTo>
                  <a:lnTo>
                    <a:pt x="1062120" y="1917699"/>
                  </a:lnTo>
                  <a:lnTo>
                    <a:pt x="1014604" y="1930399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33953" y="7113139"/>
              <a:ext cx="1933575" cy="1933575"/>
            </a:xfrm>
            <a:custGeom>
              <a:avLst/>
              <a:gdLst/>
              <a:ahLst/>
              <a:cxnLst/>
              <a:rect l="l" t="t" r="r" b="b"/>
              <a:pathLst>
                <a:path w="1933575" h="1933575">
                  <a:moveTo>
                    <a:pt x="966491" y="0"/>
                  </a:moveTo>
                  <a:lnTo>
                    <a:pt x="1014604" y="1186"/>
                  </a:lnTo>
                  <a:lnTo>
                    <a:pt x="1062120" y="4709"/>
                  </a:lnTo>
                  <a:lnTo>
                    <a:pt x="1108983" y="10512"/>
                  </a:lnTo>
                  <a:lnTo>
                    <a:pt x="1155138" y="18538"/>
                  </a:lnTo>
                  <a:lnTo>
                    <a:pt x="1200526" y="28732"/>
                  </a:lnTo>
                  <a:lnTo>
                    <a:pt x="1245094" y="41038"/>
                  </a:lnTo>
                  <a:lnTo>
                    <a:pt x="1288784" y="55400"/>
                  </a:lnTo>
                  <a:lnTo>
                    <a:pt x="1331541" y="71760"/>
                  </a:lnTo>
                  <a:lnTo>
                    <a:pt x="1373308" y="90065"/>
                  </a:lnTo>
                  <a:lnTo>
                    <a:pt x="1414030" y="110256"/>
                  </a:lnTo>
                  <a:lnTo>
                    <a:pt x="1453650" y="132278"/>
                  </a:lnTo>
                  <a:lnTo>
                    <a:pt x="1492112" y="156076"/>
                  </a:lnTo>
                  <a:lnTo>
                    <a:pt x="1529359" y="181592"/>
                  </a:lnTo>
                  <a:lnTo>
                    <a:pt x="1565337" y="208771"/>
                  </a:lnTo>
                  <a:lnTo>
                    <a:pt x="1599989" y="237557"/>
                  </a:lnTo>
                  <a:lnTo>
                    <a:pt x="1633258" y="267894"/>
                  </a:lnTo>
                  <a:lnTo>
                    <a:pt x="1665089" y="299724"/>
                  </a:lnTo>
                  <a:lnTo>
                    <a:pt x="1695426" y="332994"/>
                  </a:lnTo>
                  <a:lnTo>
                    <a:pt x="1724211" y="367645"/>
                  </a:lnTo>
                  <a:lnTo>
                    <a:pt x="1751391" y="403623"/>
                  </a:lnTo>
                  <a:lnTo>
                    <a:pt x="1776907" y="440871"/>
                  </a:lnTo>
                  <a:lnTo>
                    <a:pt x="1800704" y="479333"/>
                  </a:lnTo>
                  <a:lnTo>
                    <a:pt x="1822727" y="518953"/>
                  </a:lnTo>
                  <a:lnTo>
                    <a:pt x="1842918" y="559674"/>
                  </a:lnTo>
                  <a:lnTo>
                    <a:pt x="1861222" y="601442"/>
                  </a:lnTo>
                  <a:lnTo>
                    <a:pt x="1877583" y="644198"/>
                  </a:lnTo>
                  <a:lnTo>
                    <a:pt x="1891944" y="687889"/>
                  </a:lnTo>
                  <a:lnTo>
                    <a:pt x="1904250" y="732456"/>
                  </a:lnTo>
                  <a:lnTo>
                    <a:pt x="1914445" y="777845"/>
                  </a:lnTo>
                  <a:lnTo>
                    <a:pt x="1922471" y="823999"/>
                  </a:lnTo>
                  <a:lnTo>
                    <a:pt x="1928274" y="870862"/>
                  </a:lnTo>
                  <a:lnTo>
                    <a:pt x="1931797" y="918378"/>
                  </a:lnTo>
                  <a:lnTo>
                    <a:pt x="1932983" y="966491"/>
                  </a:lnTo>
                  <a:lnTo>
                    <a:pt x="1931797" y="1014604"/>
                  </a:lnTo>
                  <a:lnTo>
                    <a:pt x="1928274" y="1062120"/>
                  </a:lnTo>
                  <a:lnTo>
                    <a:pt x="1922471" y="1108984"/>
                  </a:lnTo>
                  <a:lnTo>
                    <a:pt x="1914445" y="1155138"/>
                  </a:lnTo>
                  <a:lnTo>
                    <a:pt x="1904250" y="1200527"/>
                  </a:lnTo>
                  <a:lnTo>
                    <a:pt x="1891944" y="1245094"/>
                  </a:lnTo>
                  <a:lnTo>
                    <a:pt x="1877583" y="1288784"/>
                  </a:lnTo>
                  <a:lnTo>
                    <a:pt x="1861222" y="1331541"/>
                  </a:lnTo>
                  <a:lnTo>
                    <a:pt x="1842918" y="1373308"/>
                  </a:lnTo>
                  <a:lnTo>
                    <a:pt x="1822727" y="1414030"/>
                  </a:lnTo>
                  <a:lnTo>
                    <a:pt x="1800704" y="1453650"/>
                  </a:lnTo>
                  <a:lnTo>
                    <a:pt x="1776907" y="1492112"/>
                  </a:lnTo>
                  <a:lnTo>
                    <a:pt x="1751391" y="1529360"/>
                  </a:lnTo>
                  <a:lnTo>
                    <a:pt x="1724211" y="1565337"/>
                  </a:lnTo>
                  <a:lnTo>
                    <a:pt x="1695426" y="1599989"/>
                  </a:lnTo>
                  <a:lnTo>
                    <a:pt x="1665089" y="1633258"/>
                  </a:lnTo>
                  <a:lnTo>
                    <a:pt x="1633258" y="1665089"/>
                  </a:lnTo>
                  <a:lnTo>
                    <a:pt x="1599989" y="1695426"/>
                  </a:lnTo>
                  <a:lnTo>
                    <a:pt x="1565337" y="1724212"/>
                  </a:lnTo>
                  <a:lnTo>
                    <a:pt x="1529359" y="1751391"/>
                  </a:lnTo>
                  <a:lnTo>
                    <a:pt x="1492112" y="1776907"/>
                  </a:lnTo>
                  <a:lnTo>
                    <a:pt x="1453650" y="1800704"/>
                  </a:lnTo>
                  <a:lnTo>
                    <a:pt x="1414030" y="1822727"/>
                  </a:lnTo>
                  <a:lnTo>
                    <a:pt x="1373308" y="1842918"/>
                  </a:lnTo>
                  <a:lnTo>
                    <a:pt x="1331541" y="1861222"/>
                  </a:lnTo>
                  <a:lnTo>
                    <a:pt x="1288784" y="1877583"/>
                  </a:lnTo>
                  <a:lnTo>
                    <a:pt x="1245094" y="1891945"/>
                  </a:lnTo>
                  <a:lnTo>
                    <a:pt x="1200526" y="1904250"/>
                  </a:lnTo>
                  <a:lnTo>
                    <a:pt x="1155138" y="1914445"/>
                  </a:lnTo>
                  <a:lnTo>
                    <a:pt x="1108984" y="1922471"/>
                  </a:lnTo>
                  <a:lnTo>
                    <a:pt x="1062120" y="1928274"/>
                  </a:lnTo>
                  <a:lnTo>
                    <a:pt x="1014604" y="1931797"/>
                  </a:lnTo>
                  <a:lnTo>
                    <a:pt x="966491" y="1932983"/>
                  </a:lnTo>
                  <a:lnTo>
                    <a:pt x="918378" y="1931797"/>
                  </a:lnTo>
                  <a:lnTo>
                    <a:pt x="870862" y="1928274"/>
                  </a:lnTo>
                  <a:lnTo>
                    <a:pt x="823999" y="1922471"/>
                  </a:lnTo>
                  <a:lnTo>
                    <a:pt x="777845" y="1914445"/>
                  </a:lnTo>
                  <a:lnTo>
                    <a:pt x="732456" y="1904250"/>
                  </a:lnTo>
                  <a:lnTo>
                    <a:pt x="687889" y="1891945"/>
                  </a:lnTo>
                  <a:lnTo>
                    <a:pt x="644198" y="1877583"/>
                  </a:lnTo>
                  <a:lnTo>
                    <a:pt x="601442" y="1861222"/>
                  </a:lnTo>
                  <a:lnTo>
                    <a:pt x="559674" y="1842918"/>
                  </a:lnTo>
                  <a:lnTo>
                    <a:pt x="518953" y="1822727"/>
                  </a:lnTo>
                  <a:lnTo>
                    <a:pt x="479333" y="1800704"/>
                  </a:lnTo>
                  <a:lnTo>
                    <a:pt x="440871" y="1776907"/>
                  </a:lnTo>
                  <a:lnTo>
                    <a:pt x="403623" y="1751391"/>
                  </a:lnTo>
                  <a:lnTo>
                    <a:pt x="367645" y="1724212"/>
                  </a:lnTo>
                  <a:lnTo>
                    <a:pt x="332994" y="1695426"/>
                  </a:lnTo>
                  <a:lnTo>
                    <a:pt x="299725" y="1665089"/>
                  </a:lnTo>
                  <a:lnTo>
                    <a:pt x="267894" y="1633258"/>
                  </a:lnTo>
                  <a:lnTo>
                    <a:pt x="237557" y="1599989"/>
                  </a:lnTo>
                  <a:lnTo>
                    <a:pt x="208771" y="1565337"/>
                  </a:lnTo>
                  <a:lnTo>
                    <a:pt x="181592" y="1529360"/>
                  </a:lnTo>
                  <a:lnTo>
                    <a:pt x="156076" y="1492112"/>
                  </a:lnTo>
                  <a:lnTo>
                    <a:pt x="132278" y="1453650"/>
                  </a:lnTo>
                  <a:lnTo>
                    <a:pt x="110256" y="1414030"/>
                  </a:lnTo>
                  <a:lnTo>
                    <a:pt x="90065" y="1373308"/>
                  </a:lnTo>
                  <a:lnTo>
                    <a:pt x="71760" y="1331541"/>
                  </a:lnTo>
                  <a:lnTo>
                    <a:pt x="55400" y="1288784"/>
                  </a:lnTo>
                  <a:lnTo>
                    <a:pt x="41038" y="1245094"/>
                  </a:lnTo>
                  <a:lnTo>
                    <a:pt x="28732" y="1200527"/>
                  </a:lnTo>
                  <a:lnTo>
                    <a:pt x="18538" y="1155138"/>
                  </a:lnTo>
                  <a:lnTo>
                    <a:pt x="10512" y="1108984"/>
                  </a:lnTo>
                  <a:lnTo>
                    <a:pt x="4709" y="1062120"/>
                  </a:lnTo>
                  <a:lnTo>
                    <a:pt x="1186" y="1014604"/>
                  </a:lnTo>
                  <a:lnTo>
                    <a:pt x="0" y="966491"/>
                  </a:lnTo>
                  <a:lnTo>
                    <a:pt x="1186" y="918378"/>
                  </a:lnTo>
                  <a:lnTo>
                    <a:pt x="4709" y="870862"/>
                  </a:lnTo>
                  <a:lnTo>
                    <a:pt x="10512" y="823999"/>
                  </a:lnTo>
                  <a:lnTo>
                    <a:pt x="18538" y="777845"/>
                  </a:lnTo>
                  <a:lnTo>
                    <a:pt x="28732" y="732456"/>
                  </a:lnTo>
                  <a:lnTo>
                    <a:pt x="41038" y="687889"/>
                  </a:lnTo>
                  <a:lnTo>
                    <a:pt x="55400" y="644198"/>
                  </a:lnTo>
                  <a:lnTo>
                    <a:pt x="71760" y="601442"/>
                  </a:lnTo>
                  <a:lnTo>
                    <a:pt x="90065" y="559674"/>
                  </a:lnTo>
                  <a:lnTo>
                    <a:pt x="110256" y="518953"/>
                  </a:lnTo>
                  <a:lnTo>
                    <a:pt x="132278" y="479333"/>
                  </a:lnTo>
                  <a:lnTo>
                    <a:pt x="156076" y="440871"/>
                  </a:lnTo>
                  <a:lnTo>
                    <a:pt x="181592" y="403623"/>
                  </a:lnTo>
                  <a:lnTo>
                    <a:pt x="208771" y="367645"/>
                  </a:lnTo>
                  <a:lnTo>
                    <a:pt x="237557" y="332994"/>
                  </a:lnTo>
                  <a:lnTo>
                    <a:pt x="267894" y="299724"/>
                  </a:lnTo>
                  <a:lnTo>
                    <a:pt x="299724" y="267894"/>
                  </a:lnTo>
                  <a:lnTo>
                    <a:pt x="332994" y="237557"/>
                  </a:lnTo>
                  <a:lnTo>
                    <a:pt x="367645" y="208771"/>
                  </a:lnTo>
                  <a:lnTo>
                    <a:pt x="403623" y="181592"/>
                  </a:lnTo>
                  <a:lnTo>
                    <a:pt x="440871" y="156076"/>
                  </a:lnTo>
                  <a:lnTo>
                    <a:pt x="479333" y="132278"/>
                  </a:lnTo>
                  <a:lnTo>
                    <a:pt x="518953" y="110256"/>
                  </a:lnTo>
                  <a:lnTo>
                    <a:pt x="559674" y="90065"/>
                  </a:lnTo>
                  <a:lnTo>
                    <a:pt x="601442" y="71760"/>
                  </a:lnTo>
                  <a:lnTo>
                    <a:pt x="644198" y="55400"/>
                  </a:lnTo>
                  <a:lnTo>
                    <a:pt x="687889" y="41038"/>
                  </a:lnTo>
                  <a:lnTo>
                    <a:pt x="732456" y="28732"/>
                  </a:lnTo>
                  <a:lnTo>
                    <a:pt x="777845" y="18538"/>
                  </a:lnTo>
                  <a:lnTo>
                    <a:pt x="823999" y="10512"/>
                  </a:lnTo>
                  <a:lnTo>
                    <a:pt x="870862" y="4709"/>
                  </a:lnTo>
                  <a:lnTo>
                    <a:pt x="918378" y="1186"/>
                  </a:lnTo>
                  <a:lnTo>
                    <a:pt x="966491" y="0"/>
                  </a:lnTo>
                  <a:close/>
                </a:path>
                <a:path w="1933575" h="1933575">
                  <a:moveTo>
                    <a:pt x="966491" y="128866"/>
                  </a:moveTo>
                  <a:lnTo>
                    <a:pt x="1013902" y="130196"/>
                  </a:lnTo>
                  <a:lnTo>
                    <a:pt x="1060634" y="134139"/>
                  </a:lnTo>
                  <a:lnTo>
                    <a:pt x="1106616" y="140623"/>
                  </a:lnTo>
                  <a:lnTo>
                    <a:pt x="1151775" y="149577"/>
                  </a:lnTo>
                  <a:lnTo>
                    <a:pt x="1196042" y="160929"/>
                  </a:lnTo>
                  <a:lnTo>
                    <a:pt x="1239343" y="174607"/>
                  </a:lnTo>
                  <a:lnTo>
                    <a:pt x="1281607" y="190540"/>
                  </a:lnTo>
                  <a:lnTo>
                    <a:pt x="1322763" y="208656"/>
                  </a:lnTo>
                  <a:lnTo>
                    <a:pt x="1362739" y="228883"/>
                  </a:lnTo>
                  <a:lnTo>
                    <a:pt x="1401463" y="251150"/>
                  </a:lnTo>
                  <a:lnTo>
                    <a:pt x="1438864" y="275385"/>
                  </a:lnTo>
                  <a:lnTo>
                    <a:pt x="1474870" y="301517"/>
                  </a:lnTo>
                  <a:lnTo>
                    <a:pt x="1509409" y="329473"/>
                  </a:lnTo>
                  <a:lnTo>
                    <a:pt x="1542410" y="359183"/>
                  </a:lnTo>
                  <a:lnTo>
                    <a:pt x="1573801" y="390574"/>
                  </a:lnTo>
                  <a:lnTo>
                    <a:pt x="1603511" y="423575"/>
                  </a:lnTo>
                  <a:lnTo>
                    <a:pt x="1631467" y="458114"/>
                  </a:lnTo>
                  <a:lnTo>
                    <a:pt x="1657599" y="494120"/>
                  </a:lnTo>
                  <a:lnTo>
                    <a:pt x="1681834" y="531521"/>
                  </a:lnTo>
                  <a:lnTo>
                    <a:pt x="1704101" y="570245"/>
                  </a:lnTo>
                  <a:lnTo>
                    <a:pt x="1724328" y="610221"/>
                  </a:lnTo>
                  <a:lnTo>
                    <a:pt x="1742444" y="651377"/>
                  </a:lnTo>
                  <a:lnTo>
                    <a:pt x="1758377" y="693641"/>
                  </a:lnTo>
                  <a:lnTo>
                    <a:pt x="1772055" y="736943"/>
                  </a:lnTo>
                  <a:lnTo>
                    <a:pt x="1783407" y="781209"/>
                  </a:lnTo>
                  <a:lnTo>
                    <a:pt x="1792361" y="826369"/>
                  </a:lnTo>
                  <a:lnTo>
                    <a:pt x="1798845" y="872350"/>
                  </a:lnTo>
                  <a:lnTo>
                    <a:pt x="1802788" y="919082"/>
                  </a:lnTo>
                  <a:lnTo>
                    <a:pt x="1804119" y="966493"/>
                  </a:lnTo>
                  <a:lnTo>
                    <a:pt x="1802788" y="1013904"/>
                  </a:lnTo>
                  <a:lnTo>
                    <a:pt x="1798845" y="1060636"/>
                  </a:lnTo>
                  <a:lnTo>
                    <a:pt x="1792361" y="1106617"/>
                  </a:lnTo>
                  <a:lnTo>
                    <a:pt x="1783407" y="1151777"/>
                  </a:lnTo>
                  <a:lnTo>
                    <a:pt x="1772055" y="1196043"/>
                  </a:lnTo>
                  <a:lnTo>
                    <a:pt x="1758377" y="1239345"/>
                  </a:lnTo>
                  <a:lnTo>
                    <a:pt x="1742444" y="1281609"/>
                  </a:lnTo>
                  <a:lnTo>
                    <a:pt x="1724328" y="1322765"/>
                  </a:lnTo>
                  <a:lnTo>
                    <a:pt x="1704101" y="1362741"/>
                  </a:lnTo>
                  <a:lnTo>
                    <a:pt x="1681834" y="1401465"/>
                  </a:lnTo>
                  <a:lnTo>
                    <a:pt x="1657599" y="1438866"/>
                  </a:lnTo>
                  <a:lnTo>
                    <a:pt x="1631467" y="1474872"/>
                  </a:lnTo>
                  <a:lnTo>
                    <a:pt x="1603511" y="1509411"/>
                  </a:lnTo>
                  <a:lnTo>
                    <a:pt x="1573801" y="1542412"/>
                  </a:lnTo>
                  <a:lnTo>
                    <a:pt x="1542410" y="1573803"/>
                  </a:lnTo>
                  <a:lnTo>
                    <a:pt x="1509409" y="1603513"/>
                  </a:lnTo>
                  <a:lnTo>
                    <a:pt x="1474870" y="1631469"/>
                  </a:lnTo>
                  <a:lnTo>
                    <a:pt x="1438864" y="1657601"/>
                  </a:lnTo>
                  <a:lnTo>
                    <a:pt x="1401463" y="1681836"/>
                  </a:lnTo>
                  <a:lnTo>
                    <a:pt x="1362739" y="1704103"/>
                  </a:lnTo>
                  <a:lnTo>
                    <a:pt x="1322763" y="1724330"/>
                  </a:lnTo>
                  <a:lnTo>
                    <a:pt x="1281607" y="1742446"/>
                  </a:lnTo>
                  <a:lnTo>
                    <a:pt x="1239343" y="1758378"/>
                  </a:lnTo>
                  <a:lnTo>
                    <a:pt x="1196042" y="1772057"/>
                  </a:lnTo>
                  <a:lnTo>
                    <a:pt x="1151775" y="1783409"/>
                  </a:lnTo>
                  <a:lnTo>
                    <a:pt x="1106616" y="1792362"/>
                  </a:lnTo>
                  <a:lnTo>
                    <a:pt x="1060634" y="1798847"/>
                  </a:lnTo>
                  <a:lnTo>
                    <a:pt x="1013902" y="1802790"/>
                  </a:lnTo>
                  <a:lnTo>
                    <a:pt x="966491" y="1804120"/>
                  </a:lnTo>
                  <a:lnTo>
                    <a:pt x="919081" y="1802790"/>
                  </a:lnTo>
                  <a:lnTo>
                    <a:pt x="872349" y="1798847"/>
                  </a:lnTo>
                  <a:lnTo>
                    <a:pt x="826367" y="1792362"/>
                  </a:lnTo>
                  <a:lnTo>
                    <a:pt x="781207" y="1783409"/>
                  </a:lnTo>
                  <a:lnTo>
                    <a:pt x="736941" y="1772057"/>
                  </a:lnTo>
                  <a:lnTo>
                    <a:pt x="693640" y="1758378"/>
                  </a:lnTo>
                  <a:lnTo>
                    <a:pt x="651375" y="1742446"/>
                  </a:lnTo>
                  <a:lnTo>
                    <a:pt x="610219" y="1724330"/>
                  </a:lnTo>
                  <a:lnTo>
                    <a:pt x="570243" y="1704103"/>
                  </a:lnTo>
                  <a:lnTo>
                    <a:pt x="531519" y="1681836"/>
                  </a:lnTo>
                  <a:lnTo>
                    <a:pt x="494118" y="1657601"/>
                  </a:lnTo>
                  <a:lnTo>
                    <a:pt x="458112" y="1631469"/>
                  </a:lnTo>
                  <a:lnTo>
                    <a:pt x="423573" y="1603513"/>
                  </a:lnTo>
                  <a:lnTo>
                    <a:pt x="390572" y="1573803"/>
                  </a:lnTo>
                  <a:lnTo>
                    <a:pt x="359181" y="1542412"/>
                  </a:lnTo>
                  <a:lnTo>
                    <a:pt x="329472" y="1509411"/>
                  </a:lnTo>
                  <a:lnTo>
                    <a:pt x="301515" y="1474872"/>
                  </a:lnTo>
                  <a:lnTo>
                    <a:pt x="275384" y="1438866"/>
                  </a:lnTo>
                  <a:lnTo>
                    <a:pt x="251149" y="1401465"/>
                  </a:lnTo>
                  <a:lnTo>
                    <a:pt x="228882" y="1362741"/>
                  </a:lnTo>
                  <a:lnTo>
                    <a:pt x="208654" y="1322765"/>
                  </a:lnTo>
                  <a:lnTo>
                    <a:pt x="190539" y="1281609"/>
                  </a:lnTo>
                  <a:lnTo>
                    <a:pt x="174606" y="1239345"/>
                  </a:lnTo>
                  <a:lnTo>
                    <a:pt x="160928" y="1196043"/>
                  </a:lnTo>
                  <a:lnTo>
                    <a:pt x="149576" y="1151777"/>
                  </a:lnTo>
                  <a:lnTo>
                    <a:pt x="140622" y="1106617"/>
                  </a:lnTo>
                  <a:lnTo>
                    <a:pt x="134137" y="1060635"/>
                  </a:lnTo>
                  <a:lnTo>
                    <a:pt x="130194" y="1013903"/>
                  </a:lnTo>
                  <a:lnTo>
                    <a:pt x="128864" y="966493"/>
                  </a:lnTo>
                  <a:lnTo>
                    <a:pt x="130194" y="919082"/>
                  </a:lnTo>
                  <a:lnTo>
                    <a:pt x="134137" y="872350"/>
                  </a:lnTo>
                  <a:lnTo>
                    <a:pt x="140622" y="826369"/>
                  </a:lnTo>
                  <a:lnTo>
                    <a:pt x="149576" y="781209"/>
                  </a:lnTo>
                  <a:lnTo>
                    <a:pt x="160928" y="736942"/>
                  </a:lnTo>
                  <a:lnTo>
                    <a:pt x="174606" y="693641"/>
                  </a:lnTo>
                  <a:lnTo>
                    <a:pt x="190539" y="651377"/>
                  </a:lnTo>
                  <a:lnTo>
                    <a:pt x="208654" y="610221"/>
                  </a:lnTo>
                  <a:lnTo>
                    <a:pt x="228882" y="570245"/>
                  </a:lnTo>
                  <a:lnTo>
                    <a:pt x="251149" y="531521"/>
                  </a:lnTo>
                  <a:lnTo>
                    <a:pt x="275384" y="494120"/>
                  </a:lnTo>
                  <a:lnTo>
                    <a:pt x="301515" y="458114"/>
                  </a:lnTo>
                  <a:lnTo>
                    <a:pt x="329472" y="423575"/>
                  </a:lnTo>
                  <a:lnTo>
                    <a:pt x="359181" y="390574"/>
                  </a:lnTo>
                  <a:lnTo>
                    <a:pt x="390572" y="359183"/>
                  </a:lnTo>
                  <a:lnTo>
                    <a:pt x="423573" y="329473"/>
                  </a:lnTo>
                  <a:lnTo>
                    <a:pt x="458112" y="301517"/>
                  </a:lnTo>
                  <a:lnTo>
                    <a:pt x="494118" y="275385"/>
                  </a:lnTo>
                  <a:lnTo>
                    <a:pt x="531519" y="251150"/>
                  </a:lnTo>
                  <a:lnTo>
                    <a:pt x="570243" y="228883"/>
                  </a:lnTo>
                  <a:lnTo>
                    <a:pt x="610219" y="208656"/>
                  </a:lnTo>
                  <a:lnTo>
                    <a:pt x="651375" y="190540"/>
                  </a:lnTo>
                  <a:lnTo>
                    <a:pt x="693640" y="174607"/>
                  </a:lnTo>
                  <a:lnTo>
                    <a:pt x="736941" y="160929"/>
                  </a:lnTo>
                  <a:lnTo>
                    <a:pt x="781207" y="149577"/>
                  </a:lnTo>
                  <a:lnTo>
                    <a:pt x="826367" y="140623"/>
                  </a:lnTo>
                  <a:lnTo>
                    <a:pt x="872349" y="134139"/>
                  </a:lnTo>
                  <a:lnTo>
                    <a:pt x="919081" y="130196"/>
                  </a:lnTo>
                  <a:lnTo>
                    <a:pt x="966491" y="1288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75257" y="7423707"/>
              <a:ext cx="999490" cy="1212850"/>
            </a:xfrm>
            <a:custGeom>
              <a:avLst/>
              <a:gdLst/>
              <a:ahLst/>
              <a:cxnLst/>
              <a:rect l="l" t="t" r="r" b="b"/>
              <a:pathLst>
                <a:path w="999489" h="1212850">
                  <a:moveTo>
                    <a:pt x="699556" y="675166"/>
                  </a:moveTo>
                  <a:lnTo>
                    <a:pt x="555195" y="675166"/>
                  </a:lnTo>
                  <a:lnTo>
                    <a:pt x="561888" y="666950"/>
                  </a:lnTo>
                  <a:lnTo>
                    <a:pt x="562006" y="65792"/>
                  </a:lnTo>
                  <a:lnTo>
                    <a:pt x="567198" y="40246"/>
                  </a:lnTo>
                  <a:lnTo>
                    <a:pt x="581333" y="19326"/>
                  </a:lnTo>
                  <a:lnTo>
                    <a:pt x="602254" y="5191"/>
                  </a:lnTo>
                  <a:lnTo>
                    <a:pt x="627801" y="0"/>
                  </a:lnTo>
                  <a:lnTo>
                    <a:pt x="653348" y="5191"/>
                  </a:lnTo>
                  <a:lnTo>
                    <a:pt x="674268" y="19326"/>
                  </a:lnTo>
                  <a:lnTo>
                    <a:pt x="688403" y="40246"/>
                  </a:lnTo>
                  <a:lnTo>
                    <a:pt x="693594" y="65792"/>
                  </a:lnTo>
                  <a:lnTo>
                    <a:pt x="693673" y="666829"/>
                  </a:lnTo>
                  <a:lnTo>
                    <a:pt x="699556" y="675166"/>
                  </a:lnTo>
                  <a:close/>
                </a:path>
                <a:path w="999489" h="1212850">
                  <a:moveTo>
                    <a:pt x="865135" y="675173"/>
                  </a:moveTo>
                  <a:lnTo>
                    <a:pt x="720101" y="675173"/>
                  </a:lnTo>
                  <a:lnTo>
                    <a:pt x="726624" y="666475"/>
                  </a:lnTo>
                  <a:lnTo>
                    <a:pt x="726624" y="107682"/>
                  </a:lnTo>
                  <a:lnTo>
                    <a:pt x="731815" y="82135"/>
                  </a:lnTo>
                  <a:lnTo>
                    <a:pt x="745950" y="61214"/>
                  </a:lnTo>
                  <a:lnTo>
                    <a:pt x="766870" y="47079"/>
                  </a:lnTo>
                  <a:lnTo>
                    <a:pt x="792417" y="41888"/>
                  </a:lnTo>
                  <a:lnTo>
                    <a:pt x="817964" y="47079"/>
                  </a:lnTo>
                  <a:lnTo>
                    <a:pt x="838884" y="61214"/>
                  </a:lnTo>
                  <a:lnTo>
                    <a:pt x="853018" y="82135"/>
                  </a:lnTo>
                  <a:lnTo>
                    <a:pt x="858210" y="107682"/>
                  </a:lnTo>
                  <a:lnTo>
                    <a:pt x="858210" y="666950"/>
                  </a:lnTo>
                  <a:lnTo>
                    <a:pt x="865135" y="675173"/>
                  </a:lnTo>
                  <a:close/>
                </a:path>
                <a:path w="999489" h="1212850">
                  <a:moveTo>
                    <a:pt x="998929" y="902133"/>
                  </a:moveTo>
                  <a:lnTo>
                    <a:pt x="364226" y="902133"/>
                  </a:lnTo>
                  <a:lnTo>
                    <a:pt x="387618" y="881364"/>
                  </a:lnTo>
                  <a:lnTo>
                    <a:pt x="397120" y="834258"/>
                  </a:lnTo>
                  <a:lnTo>
                    <a:pt x="397120" y="658766"/>
                  </a:lnTo>
                  <a:lnTo>
                    <a:pt x="397396" y="658766"/>
                  </a:lnTo>
                  <a:lnTo>
                    <a:pt x="397401" y="160446"/>
                  </a:lnTo>
                  <a:lnTo>
                    <a:pt x="402603" y="134900"/>
                  </a:lnTo>
                  <a:lnTo>
                    <a:pt x="416722" y="114004"/>
                  </a:lnTo>
                  <a:lnTo>
                    <a:pt x="437643" y="99869"/>
                  </a:lnTo>
                  <a:lnTo>
                    <a:pt x="463190" y="94677"/>
                  </a:lnTo>
                  <a:lnTo>
                    <a:pt x="509667" y="114004"/>
                  </a:lnTo>
                  <a:lnTo>
                    <a:pt x="528976" y="160446"/>
                  </a:lnTo>
                  <a:lnTo>
                    <a:pt x="529075" y="666950"/>
                  </a:lnTo>
                  <a:lnTo>
                    <a:pt x="535799" y="675166"/>
                  </a:lnTo>
                  <a:lnTo>
                    <a:pt x="865141" y="675180"/>
                  </a:lnTo>
                  <a:lnTo>
                    <a:pt x="998929" y="675180"/>
                  </a:lnTo>
                  <a:lnTo>
                    <a:pt x="998929" y="902133"/>
                  </a:lnTo>
                  <a:close/>
                </a:path>
                <a:path w="999489" h="1212850">
                  <a:moveTo>
                    <a:pt x="998929" y="675180"/>
                  </a:moveTo>
                  <a:lnTo>
                    <a:pt x="884343" y="675180"/>
                  </a:lnTo>
                  <a:lnTo>
                    <a:pt x="891165" y="666829"/>
                  </a:lnTo>
                  <a:lnTo>
                    <a:pt x="891241" y="257643"/>
                  </a:lnTo>
                  <a:lnTo>
                    <a:pt x="895489" y="235139"/>
                  </a:lnTo>
                  <a:lnTo>
                    <a:pt x="907057" y="216710"/>
                  </a:lnTo>
                  <a:lnTo>
                    <a:pt x="924178" y="204257"/>
                  </a:lnTo>
                  <a:lnTo>
                    <a:pt x="945086" y="199684"/>
                  </a:lnTo>
                  <a:lnTo>
                    <a:pt x="965994" y="204257"/>
                  </a:lnTo>
                  <a:lnTo>
                    <a:pt x="983114" y="216710"/>
                  </a:lnTo>
                  <a:lnTo>
                    <a:pt x="994681" y="235139"/>
                  </a:lnTo>
                  <a:lnTo>
                    <a:pt x="998929" y="257643"/>
                  </a:lnTo>
                  <a:lnTo>
                    <a:pt x="998929" y="675180"/>
                  </a:lnTo>
                  <a:close/>
                </a:path>
                <a:path w="999489" h="1212850">
                  <a:moveTo>
                    <a:pt x="818378" y="1212716"/>
                  </a:moveTo>
                  <a:lnTo>
                    <a:pt x="396176" y="1212716"/>
                  </a:lnTo>
                  <a:lnTo>
                    <a:pt x="354162" y="1208497"/>
                  </a:lnTo>
                  <a:lnTo>
                    <a:pt x="313792" y="1195108"/>
                  </a:lnTo>
                  <a:lnTo>
                    <a:pt x="276460" y="1171454"/>
                  </a:lnTo>
                  <a:lnTo>
                    <a:pt x="243562" y="1136440"/>
                  </a:lnTo>
                  <a:lnTo>
                    <a:pt x="216493" y="1088970"/>
                  </a:lnTo>
                  <a:lnTo>
                    <a:pt x="0" y="594881"/>
                  </a:lnTo>
                  <a:lnTo>
                    <a:pt x="4310" y="592077"/>
                  </a:lnTo>
                  <a:lnTo>
                    <a:pt x="21191" y="583242"/>
                  </a:lnTo>
                  <a:lnTo>
                    <a:pt x="66322" y="567441"/>
                  </a:lnTo>
                  <a:lnTo>
                    <a:pt x="110107" y="567368"/>
                  </a:lnTo>
                  <a:lnTo>
                    <a:pt x="148607" y="584169"/>
                  </a:lnTo>
                  <a:lnTo>
                    <a:pt x="177886" y="618995"/>
                  </a:lnTo>
                  <a:lnTo>
                    <a:pt x="306465" y="862450"/>
                  </a:lnTo>
                  <a:lnTo>
                    <a:pt x="334618" y="896013"/>
                  </a:lnTo>
                  <a:lnTo>
                    <a:pt x="364226" y="902133"/>
                  </a:lnTo>
                  <a:lnTo>
                    <a:pt x="998929" y="902133"/>
                  </a:lnTo>
                  <a:lnTo>
                    <a:pt x="998929" y="1031798"/>
                  </a:lnTo>
                  <a:lnTo>
                    <a:pt x="992450" y="1079750"/>
                  </a:lnTo>
                  <a:lnTo>
                    <a:pt x="974186" y="1122927"/>
                  </a:lnTo>
                  <a:lnTo>
                    <a:pt x="945891" y="1159571"/>
                  </a:lnTo>
                  <a:lnTo>
                    <a:pt x="909321" y="1187924"/>
                  </a:lnTo>
                  <a:lnTo>
                    <a:pt x="866232" y="1206225"/>
                  </a:lnTo>
                  <a:lnTo>
                    <a:pt x="818378" y="1212716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75257" y="7423707"/>
              <a:ext cx="999490" cy="1212850"/>
            </a:xfrm>
            <a:custGeom>
              <a:avLst/>
              <a:gdLst/>
              <a:ahLst/>
              <a:cxnLst/>
              <a:rect l="l" t="t" r="r" b="b"/>
              <a:pathLst>
                <a:path w="999489" h="1212850">
                  <a:moveTo>
                    <a:pt x="463185" y="94654"/>
                  </a:moveTo>
                  <a:lnTo>
                    <a:pt x="488732" y="99845"/>
                  </a:lnTo>
                  <a:lnTo>
                    <a:pt x="509651" y="113980"/>
                  </a:lnTo>
                  <a:lnTo>
                    <a:pt x="523785" y="134900"/>
                  </a:lnTo>
                  <a:lnTo>
                    <a:pt x="528976" y="160446"/>
                  </a:lnTo>
                  <a:lnTo>
                    <a:pt x="528976" y="657240"/>
                  </a:lnTo>
                  <a:lnTo>
                    <a:pt x="528976" y="666829"/>
                  </a:lnTo>
                  <a:lnTo>
                    <a:pt x="535799" y="675166"/>
                  </a:lnTo>
                  <a:lnTo>
                    <a:pt x="545497" y="675166"/>
                  </a:lnTo>
                  <a:lnTo>
                    <a:pt x="555195" y="675166"/>
                  </a:lnTo>
                  <a:lnTo>
                    <a:pt x="562006" y="666804"/>
                  </a:lnTo>
                  <a:lnTo>
                    <a:pt x="562006" y="657210"/>
                  </a:lnTo>
                  <a:lnTo>
                    <a:pt x="562006" y="65792"/>
                  </a:lnTo>
                  <a:lnTo>
                    <a:pt x="567198" y="40246"/>
                  </a:lnTo>
                  <a:lnTo>
                    <a:pt x="581333" y="19326"/>
                  </a:lnTo>
                  <a:lnTo>
                    <a:pt x="602254" y="5191"/>
                  </a:lnTo>
                  <a:lnTo>
                    <a:pt x="627801" y="0"/>
                  </a:lnTo>
                  <a:lnTo>
                    <a:pt x="653348" y="5191"/>
                  </a:lnTo>
                  <a:lnTo>
                    <a:pt x="674268" y="19326"/>
                  </a:lnTo>
                  <a:lnTo>
                    <a:pt x="688403" y="40246"/>
                  </a:lnTo>
                  <a:lnTo>
                    <a:pt x="693594" y="65792"/>
                  </a:lnTo>
                  <a:lnTo>
                    <a:pt x="693594" y="656943"/>
                  </a:lnTo>
                  <a:lnTo>
                    <a:pt x="693594" y="666717"/>
                  </a:lnTo>
                  <a:lnTo>
                    <a:pt x="699560" y="675173"/>
                  </a:lnTo>
                  <a:lnTo>
                    <a:pt x="710170" y="675173"/>
                  </a:lnTo>
                  <a:lnTo>
                    <a:pt x="720101" y="675173"/>
                  </a:lnTo>
                  <a:lnTo>
                    <a:pt x="726624" y="666475"/>
                  </a:lnTo>
                  <a:lnTo>
                    <a:pt x="726624" y="656662"/>
                  </a:lnTo>
                  <a:lnTo>
                    <a:pt x="726624" y="107682"/>
                  </a:lnTo>
                  <a:lnTo>
                    <a:pt x="731815" y="82135"/>
                  </a:lnTo>
                  <a:lnTo>
                    <a:pt x="745950" y="61214"/>
                  </a:lnTo>
                  <a:lnTo>
                    <a:pt x="766869" y="47079"/>
                  </a:lnTo>
                  <a:lnTo>
                    <a:pt x="792417" y="41888"/>
                  </a:lnTo>
                  <a:lnTo>
                    <a:pt x="817964" y="47079"/>
                  </a:lnTo>
                  <a:lnTo>
                    <a:pt x="838884" y="61214"/>
                  </a:lnTo>
                  <a:lnTo>
                    <a:pt x="853018" y="82135"/>
                  </a:lnTo>
                  <a:lnTo>
                    <a:pt x="858210" y="107682"/>
                  </a:lnTo>
                  <a:lnTo>
                    <a:pt x="858210" y="657430"/>
                  </a:lnTo>
                  <a:lnTo>
                    <a:pt x="858210" y="666950"/>
                  </a:lnTo>
                  <a:lnTo>
                    <a:pt x="865141" y="675180"/>
                  </a:lnTo>
                  <a:lnTo>
                    <a:pt x="874742" y="675180"/>
                  </a:lnTo>
                  <a:lnTo>
                    <a:pt x="884343" y="675180"/>
                  </a:lnTo>
                  <a:lnTo>
                    <a:pt x="891241" y="666736"/>
                  </a:lnTo>
                  <a:lnTo>
                    <a:pt x="891241" y="657091"/>
                  </a:lnTo>
                  <a:lnTo>
                    <a:pt x="891241" y="257643"/>
                  </a:lnTo>
                  <a:lnTo>
                    <a:pt x="895489" y="235139"/>
                  </a:lnTo>
                  <a:lnTo>
                    <a:pt x="907057" y="216710"/>
                  </a:lnTo>
                  <a:lnTo>
                    <a:pt x="924178" y="204257"/>
                  </a:lnTo>
                  <a:lnTo>
                    <a:pt x="945086" y="199684"/>
                  </a:lnTo>
                  <a:lnTo>
                    <a:pt x="965994" y="204257"/>
                  </a:lnTo>
                  <a:lnTo>
                    <a:pt x="983114" y="216710"/>
                  </a:lnTo>
                  <a:lnTo>
                    <a:pt x="994681" y="235139"/>
                  </a:lnTo>
                  <a:lnTo>
                    <a:pt x="998929" y="257643"/>
                  </a:lnTo>
                  <a:lnTo>
                    <a:pt x="998929" y="1031798"/>
                  </a:lnTo>
                  <a:lnTo>
                    <a:pt x="992450" y="1079750"/>
                  </a:lnTo>
                  <a:lnTo>
                    <a:pt x="974186" y="1122927"/>
                  </a:lnTo>
                  <a:lnTo>
                    <a:pt x="945891" y="1159571"/>
                  </a:lnTo>
                  <a:lnTo>
                    <a:pt x="909321" y="1187924"/>
                  </a:lnTo>
                  <a:lnTo>
                    <a:pt x="866232" y="1206225"/>
                  </a:lnTo>
                  <a:lnTo>
                    <a:pt x="818378" y="1212716"/>
                  </a:lnTo>
                  <a:lnTo>
                    <a:pt x="396176" y="1212716"/>
                  </a:lnTo>
                  <a:lnTo>
                    <a:pt x="354162" y="1208497"/>
                  </a:lnTo>
                  <a:lnTo>
                    <a:pt x="313792" y="1195108"/>
                  </a:lnTo>
                  <a:lnTo>
                    <a:pt x="276460" y="1171454"/>
                  </a:lnTo>
                  <a:lnTo>
                    <a:pt x="243562" y="1136440"/>
                  </a:lnTo>
                  <a:lnTo>
                    <a:pt x="216493" y="1088970"/>
                  </a:lnTo>
                  <a:lnTo>
                    <a:pt x="0" y="594881"/>
                  </a:lnTo>
                  <a:lnTo>
                    <a:pt x="4310" y="592077"/>
                  </a:lnTo>
                  <a:lnTo>
                    <a:pt x="21191" y="583242"/>
                  </a:lnTo>
                  <a:lnTo>
                    <a:pt x="66322" y="567441"/>
                  </a:lnTo>
                  <a:lnTo>
                    <a:pt x="110107" y="567368"/>
                  </a:lnTo>
                  <a:lnTo>
                    <a:pt x="148607" y="584169"/>
                  </a:lnTo>
                  <a:lnTo>
                    <a:pt x="177886" y="618995"/>
                  </a:lnTo>
                  <a:lnTo>
                    <a:pt x="306465" y="862450"/>
                  </a:lnTo>
                  <a:lnTo>
                    <a:pt x="334618" y="896013"/>
                  </a:lnTo>
                  <a:lnTo>
                    <a:pt x="364226" y="902133"/>
                  </a:lnTo>
                  <a:lnTo>
                    <a:pt x="387618" y="881364"/>
                  </a:lnTo>
                  <a:lnTo>
                    <a:pt x="397120" y="834258"/>
                  </a:lnTo>
                  <a:lnTo>
                    <a:pt x="397120" y="658766"/>
                  </a:lnTo>
                  <a:lnTo>
                    <a:pt x="397396" y="658766"/>
                  </a:lnTo>
                  <a:lnTo>
                    <a:pt x="397396" y="160470"/>
                  </a:lnTo>
                  <a:lnTo>
                    <a:pt x="402587" y="134924"/>
                  </a:lnTo>
                  <a:lnTo>
                    <a:pt x="416722" y="114004"/>
                  </a:lnTo>
                  <a:lnTo>
                    <a:pt x="437643" y="99869"/>
                  </a:lnTo>
                  <a:lnTo>
                    <a:pt x="463190" y="946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2359432"/>
              <a:ext cx="18288000" cy="7927975"/>
            </a:xfrm>
            <a:custGeom>
              <a:avLst/>
              <a:gdLst/>
              <a:ahLst/>
              <a:cxnLst/>
              <a:rect l="l" t="t" r="r" b="b"/>
              <a:pathLst>
                <a:path w="18288000" h="7927975">
                  <a:moveTo>
                    <a:pt x="0" y="7927567"/>
                  </a:moveTo>
                  <a:lnTo>
                    <a:pt x="18287998" y="7927567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7927567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18288000" cy="2359660"/>
            </a:xfrm>
            <a:custGeom>
              <a:avLst/>
              <a:gdLst/>
              <a:ahLst/>
              <a:cxnLst/>
              <a:rect l="l" t="t" r="r" b="b"/>
              <a:pathLst>
                <a:path w="18288000" h="2359660">
                  <a:moveTo>
                    <a:pt x="0" y="0"/>
                  </a:moveTo>
                  <a:lnTo>
                    <a:pt x="18287999" y="0"/>
                  </a:lnTo>
                  <a:lnTo>
                    <a:pt x="18287999" y="2359431"/>
                  </a:lnTo>
                  <a:lnTo>
                    <a:pt x="0" y="2359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986191" y="9678036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8080" y="2716254"/>
            <a:ext cx="11356340" cy="564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You’re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sitting</a:t>
            </a:r>
            <a:r>
              <a:rPr sz="32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café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colleagues,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3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3200" spc="170" dirty="0">
                <a:solidFill>
                  <a:srgbClr val="FFFFFF"/>
                </a:solidFill>
                <a:latin typeface="Tahoma"/>
                <a:cs typeface="Tahoma"/>
              </a:rPr>
              <a:t>man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Tahoma"/>
                <a:cs typeface="Tahoma"/>
              </a:rPr>
              <a:t>comes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75" dirty="0">
                <a:solidFill>
                  <a:srgbClr val="FFFFFF"/>
                </a:solidFill>
                <a:latin typeface="Tahoma"/>
                <a:cs typeface="Tahoma"/>
              </a:rPr>
              <a:t>up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55" dirty="0">
                <a:solidFill>
                  <a:srgbClr val="FFFFFF"/>
                </a:solidFill>
                <a:latin typeface="Tahoma"/>
                <a:cs typeface="Tahoma"/>
              </a:rPr>
              <a:t>woman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says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50" dirty="0">
                <a:solidFill>
                  <a:srgbClr val="FFFFFF"/>
                </a:solidFill>
                <a:latin typeface="Tahoma"/>
                <a:cs typeface="Tahoma"/>
              </a:rPr>
              <a:t>“I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saw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Tahoma"/>
                <a:cs typeface="Tahoma"/>
              </a:rPr>
              <a:t>you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walking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Tahoma"/>
                <a:cs typeface="Tahoma"/>
              </a:rPr>
              <a:t>across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Tahoma"/>
                <a:cs typeface="Tahoma"/>
              </a:rPr>
              <a:t>campus,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a**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Tahoma"/>
                <a:cs typeface="Tahoma"/>
              </a:rPr>
              <a:t>fine.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95" dirty="0">
                <a:solidFill>
                  <a:srgbClr val="FFFFFF"/>
                </a:solidFill>
                <a:latin typeface="Tahoma"/>
                <a:cs typeface="Tahoma"/>
              </a:rPr>
              <a:t>Oh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Tahoma"/>
                <a:cs typeface="Tahoma"/>
              </a:rPr>
              <a:t>things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365" dirty="0">
                <a:solidFill>
                  <a:srgbClr val="FFFFFF"/>
                </a:solidFill>
                <a:latin typeface="Tahoma"/>
                <a:cs typeface="Tahoma"/>
              </a:rPr>
              <a:t>I </a:t>
            </a:r>
            <a:r>
              <a:rPr sz="3200" spc="135" dirty="0">
                <a:solidFill>
                  <a:srgbClr val="FFFFFF"/>
                </a:solidFill>
                <a:latin typeface="Tahoma"/>
                <a:cs typeface="Tahoma"/>
              </a:rPr>
              <a:t>would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35" dirty="0">
                <a:solidFill>
                  <a:srgbClr val="FFFFFF"/>
                </a:solidFill>
                <a:latin typeface="Tahoma"/>
                <a:cs typeface="Tahoma"/>
              </a:rPr>
              <a:t>do”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150">
              <a:latin typeface="Tahoma"/>
              <a:cs typeface="Tahoma"/>
            </a:endParaRPr>
          </a:p>
          <a:p>
            <a:pPr marL="702310" indent="-379730">
              <a:lnSpc>
                <a:spcPct val="100000"/>
              </a:lnSpc>
              <a:buFont typeface="Tahoma"/>
              <a:buAutoNum type="arabicPeriod"/>
              <a:tabLst>
                <a:tab pos="702310" algn="l"/>
              </a:tabLst>
            </a:pPr>
            <a:r>
              <a:rPr sz="3200" spc="-190" dirty="0">
                <a:solidFill>
                  <a:srgbClr val="FFFFFF"/>
                </a:solidFill>
                <a:latin typeface="Arial Black"/>
                <a:cs typeface="Arial Black"/>
              </a:rPr>
              <a:t>Direct</a:t>
            </a:r>
            <a:r>
              <a:rPr sz="3200" spc="-19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Tell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70" dirty="0">
                <a:solidFill>
                  <a:srgbClr val="FFFFFF"/>
                </a:solidFill>
                <a:latin typeface="Tahoma"/>
                <a:cs typeface="Tahoma"/>
              </a:rPr>
              <a:t>man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Tahoma"/>
                <a:cs typeface="Tahoma"/>
              </a:rPr>
              <a:t>knock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off.</a:t>
            </a:r>
            <a:endParaRPr sz="3200">
              <a:latin typeface="Tahoma"/>
              <a:cs typeface="Tahoma"/>
            </a:endParaRPr>
          </a:p>
          <a:p>
            <a:pPr marL="701675" marR="688975" indent="-379730">
              <a:lnSpc>
                <a:spcPct val="115199"/>
              </a:lnSpc>
              <a:buFont typeface="Tahoma"/>
              <a:buAutoNum type="arabicPeriod"/>
              <a:tabLst>
                <a:tab pos="702945" algn="l"/>
              </a:tabLst>
            </a:pPr>
            <a:r>
              <a:rPr sz="3200" spc="-170" dirty="0">
                <a:solidFill>
                  <a:srgbClr val="FFFFFF"/>
                </a:solidFill>
                <a:latin typeface="Arial Black"/>
                <a:cs typeface="Arial Black"/>
              </a:rPr>
              <a:t>Direct:</a:t>
            </a:r>
            <a:r>
              <a:rPr sz="3200" spc="-22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Ask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55" dirty="0">
                <a:solidFill>
                  <a:srgbClr val="FFFFFF"/>
                </a:solidFill>
                <a:latin typeface="Tahoma"/>
                <a:cs typeface="Tahoma"/>
              </a:rPr>
              <a:t>woman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Tahoma"/>
                <a:cs typeface="Tahoma"/>
              </a:rPr>
              <a:t>she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Tahoma"/>
                <a:cs typeface="Tahoma"/>
              </a:rPr>
              <a:t>comfortable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the 	</a:t>
            </a:r>
            <a:r>
              <a:rPr sz="3200" spc="100" dirty="0">
                <a:solidFill>
                  <a:srgbClr val="FFFFFF"/>
                </a:solidFill>
                <a:latin typeface="Tahoma"/>
                <a:cs typeface="Tahoma"/>
              </a:rPr>
              <a:t>comments.</a:t>
            </a:r>
            <a:endParaRPr sz="3200">
              <a:latin typeface="Tahoma"/>
              <a:cs typeface="Tahoma"/>
            </a:endParaRPr>
          </a:p>
          <a:p>
            <a:pPr marL="322580" marR="271780" indent="379730">
              <a:lnSpc>
                <a:spcPct val="115199"/>
              </a:lnSpc>
              <a:spcBef>
                <a:spcPts val="5"/>
              </a:spcBef>
              <a:buFont typeface="Tahoma"/>
              <a:buAutoNum type="arabicPeriod"/>
              <a:tabLst>
                <a:tab pos="702310" algn="l"/>
              </a:tabLst>
            </a:pPr>
            <a:r>
              <a:rPr sz="3200" spc="-204" dirty="0">
                <a:solidFill>
                  <a:srgbClr val="FFFFFF"/>
                </a:solidFill>
                <a:latin typeface="Arial Black"/>
                <a:cs typeface="Arial Black"/>
              </a:rPr>
              <a:t>Delegate:</a:t>
            </a:r>
            <a:r>
              <a:rPr sz="3200" spc="-2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Ask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Tahoma"/>
                <a:cs typeface="Tahoma"/>
              </a:rPr>
              <a:t>man’s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Tahoma"/>
                <a:cs typeface="Tahoma"/>
              </a:rPr>
              <a:t>friends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get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70" dirty="0">
                <a:solidFill>
                  <a:srgbClr val="FFFFFF"/>
                </a:solidFill>
                <a:latin typeface="Tahoma"/>
                <a:cs typeface="Tahoma"/>
              </a:rPr>
              <a:t>man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Tahoma"/>
                <a:cs typeface="Tahoma"/>
              </a:rPr>
              <a:t>stop </a:t>
            </a:r>
            <a:r>
              <a:rPr sz="3200" spc="-40" dirty="0">
                <a:solidFill>
                  <a:srgbClr val="FFFFFF"/>
                </a:solidFill>
                <a:latin typeface="Tahoma"/>
                <a:cs typeface="Tahoma"/>
              </a:rPr>
              <a:t>4.</a:t>
            </a:r>
            <a:r>
              <a:rPr sz="3200" spc="-6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75" dirty="0">
                <a:solidFill>
                  <a:srgbClr val="FFFFFF"/>
                </a:solidFill>
                <a:latin typeface="Arial Black"/>
                <a:cs typeface="Arial Black"/>
              </a:rPr>
              <a:t>Distract:</a:t>
            </a:r>
            <a:r>
              <a:rPr sz="32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Say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Tahoma"/>
                <a:cs typeface="Tahoma"/>
              </a:rPr>
              <a:t>“XXXX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test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3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Tahoma"/>
                <a:cs typeface="Tahoma"/>
              </a:rPr>
              <a:t>just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had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Tahoma"/>
                <a:cs typeface="Tahoma"/>
              </a:rPr>
              <a:t>so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hard.”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64590" y="495364"/>
            <a:ext cx="895921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b="1" spc="295" dirty="0">
                <a:latin typeface="Arial Narrow"/>
                <a:cs typeface="Arial Narrow"/>
              </a:rPr>
              <a:t>WHAT</a:t>
            </a:r>
            <a:r>
              <a:rPr sz="6800" b="1" spc="700" dirty="0">
                <a:latin typeface="Arial Narrow"/>
                <a:cs typeface="Arial Narrow"/>
              </a:rPr>
              <a:t> </a:t>
            </a:r>
            <a:r>
              <a:rPr sz="6800" b="1" spc="65" dirty="0">
                <a:latin typeface="Arial Narrow"/>
                <a:cs typeface="Arial Narrow"/>
              </a:rPr>
              <a:t>WOULD</a:t>
            </a:r>
            <a:r>
              <a:rPr sz="6800" b="1" spc="700" dirty="0">
                <a:latin typeface="Arial Narrow"/>
                <a:cs typeface="Arial Narrow"/>
              </a:rPr>
              <a:t> </a:t>
            </a:r>
            <a:r>
              <a:rPr sz="6800" b="1" spc="70" dirty="0">
                <a:latin typeface="Arial Narrow"/>
                <a:cs typeface="Arial Narrow"/>
              </a:rPr>
              <a:t>YOU</a:t>
            </a:r>
            <a:r>
              <a:rPr sz="6800" b="1" spc="705" dirty="0">
                <a:latin typeface="Arial Narrow"/>
                <a:cs typeface="Arial Narrow"/>
              </a:rPr>
              <a:t> </a:t>
            </a:r>
            <a:r>
              <a:rPr sz="6800" b="1" spc="-25" dirty="0">
                <a:latin typeface="Arial Narrow"/>
                <a:cs typeface="Arial Narrow"/>
              </a:rPr>
              <a:t>DO?</a:t>
            </a:r>
            <a:endParaRPr sz="6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2476215"/>
              <a:ext cx="18288000" cy="7811134"/>
            </a:xfrm>
            <a:custGeom>
              <a:avLst/>
              <a:gdLst/>
              <a:ahLst/>
              <a:cxnLst/>
              <a:rect l="l" t="t" r="r" b="b"/>
              <a:pathLst>
                <a:path w="18288000" h="7811134">
                  <a:moveTo>
                    <a:pt x="0" y="7810785"/>
                  </a:moveTo>
                  <a:lnTo>
                    <a:pt x="18287998" y="7810785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7810785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18288000" cy="2476500"/>
            </a:xfrm>
            <a:custGeom>
              <a:avLst/>
              <a:gdLst/>
              <a:ahLst/>
              <a:cxnLst/>
              <a:rect l="l" t="t" r="r" b="b"/>
              <a:pathLst>
                <a:path w="18288000" h="2476500">
                  <a:moveTo>
                    <a:pt x="0" y="0"/>
                  </a:moveTo>
                  <a:lnTo>
                    <a:pt x="18287999" y="0"/>
                  </a:lnTo>
                  <a:lnTo>
                    <a:pt x="18287999" y="2476213"/>
                  </a:lnTo>
                  <a:lnTo>
                    <a:pt x="0" y="2476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487994" y="9828578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6636" y="2864520"/>
            <a:ext cx="10942955" cy="620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705">
              <a:lnSpc>
                <a:spcPct val="115199"/>
              </a:lnSpc>
              <a:spcBef>
                <a:spcPts val="100"/>
              </a:spcBef>
            </a:pP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You’re</a:t>
            </a:r>
            <a:r>
              <a:rPr sz="32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walking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Tahoma"/>
                <a:cs typeface="Tahoma"/>
              </a:rPr>
              <a:t>across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quad,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Tahoma"/>
                <a:cs typeface="Tahoma"/>
              </a:rPr>
              <a:t>see</a:t>
            </a:r>
            <a:r>
              <a:rPr sz="32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Tahoma"/>
                <a:cs typeface="Tahoma"/>
              </a:rPr>
              <a:t>couple </a:t>
            </a:r>
            <a:r>
              <a:rPr sz="3200" spc="55" dirty="0">
                <a:solidFill>
                  <a:srgbClr val="FFFFFF"/>
                </a:solidFill>
                <a:latin typeface="Tahoma"/>
                <a:cs typeface="Tahoma"/>
              </a:rPr>
              <a:t>arguing.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person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Tahoma"/>
                <a:cs typeface="Tahoma"/>
              </a:rPr>
              <a:t>cornering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Tahoma"/>
                <a:cs typeface="Tahoma"/>
              </a:rPr>
              <a:t>partner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Tahoma"/>
                <a:cs typeface="Tahoma"/>
              </a:rPr>
              <a:t>Duncan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Hall,</a:t>
            </a:r>
            <a:r>
              <a:rPr sz="3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yelling</a:t>
            </a:r>
            <a:r>
              <a:rPr sz="3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sz="3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letting</a:t>
            </a:r>
            <a:r>
              <a:rPr sz="3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5" dirty="0">
                <a:solidFill>
                  <a:srgbClr val="FFFFFF"/>
                </a:solidFill>
                <a:latin typeface="Tahoma"/>
                <a:cs typeface="Tahoma"/>
              </a:rPr>
              <a:t>them</a:t>
            </a:r>
            <a:r>
              <a:rPr sz="3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leave.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50">
              <a:latin typeface="Tahoma"/>
              <a:cs typeface="Tahoma"/>
            </a:endParaRPr>
          </a:p>
          <a:p>
            <a:pPr marL="701675" marR="616585" indent="-379730">
              <a:lnSpc>
                <a:spcPct val="115199"/>
              </a:lnSpc>
              <a:buFont typeface="Tahoma"/>
              <a:buAutoNum type="arabicPeriod"/>
              <a:tabLst>
                <a:tab pos="702945" algn="l"/>
              </a:tabLst>
            </a:pPr>
            <a:r>
              <a:rPr sz="3200" spc="-170" dirty="0">
                <a:solidFill>
                  <a:srgbClr val="FFFFFF"/>
                </a:solidFill>
                <a:latin typeface="Arial Black"/>
                <a:cs typeface="Arial Black"/>
              </a:rPr>
              <a:t>Direct:</a:t>
            </a:r>
            <a:r>
              <a:rPr sz="3200" spc="-22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185" dirty="0">
                <a:solidFill>
                  <a:srgbClr val="FFFFFF"/>
                </a:solidFill>
                <a:latin typeface="Tahoma"/>
                <a:cs typeface="Tahoma"/>
              </a:rPr>
              <a:t>Go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75" dirty="0">
                <a:solidFill>
                  <a:srgbClr val="FFFFFF"/>
                </a:solidFill>
                <a:latin typeface="Tahoma"/>
                <a:cs typeface="Tahoma"/>
              </a:rPr>
              <a:t>up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Tahoma"/>
                <a:cs typeface="Tahoma"/>
              </a:rPr>
              <a:t>couple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ask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everything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Tahoma"/>
                <a:cs typeface="Tahoma"/>
              </a:rPr>
              <a:t>is 	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okay.</a:t>
            </a:r>
            <a:endParaRPr sz="3200">
              <a:latin typeface="Tahoma"/>
              <a:cs typeface="Tahoma"/>
            </a:endParaRPr>
          </a:p>
          <a:p>
            <a:pPr marL="701675" marR="5080" indent="-379730">
              <a:lnSpc>
                <a:spcPct val="115199"/>
              </a:lnSpc>
              <a:buFont typeface="Tahoma"/>
              <a:buAutoNum type="arabicPeriod"/>
              <a:tabLst>
                <a:tab pos="702945" algn="l"/>
              </a:tabLst>
            </a:pPr>
            <a:r>
              <a:rPr sz="3200" spc="-220" dirty="0">
                <a:solidFill>
                  <a:srgbClr val="FFFFFF"/>
                </a:solidFill>
                <a:latin typeface="Arial Black"/>
                <a:cs typeface="Arial Black"/>
              </a:rPr>
              <a:t>Delegate</a:t>
            </a:r>
            <a:r>
              <a:rPr sz="3200" spc="-22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Tahoma"/>
                <a:cs typeface="Tahoma"/>
              </a:rPr>
              <a:t>Get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70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confident,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stronger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Tahoma"/>
                <a:cs typeface="Tahoma"/>
              </a:rPr>
              <a:t>friend</a:t>
            </a:r>
            <a:r>
              <a:rPr sz="3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Tahoma"/>
                <a:cs typeface="Tahoma"/>
              </a:rPr>
              <a:t>to 	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go</a:t>
            </a:r>
            <a:r>
              <a:rPr sz="32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75" dirty="0">
                <a:solidFill>
                  <a:srgbClr val="FFFFFF"/>
                </a:solidFill>
                <a:latin typeface="Tahoma"/>
                <a:cs typeface="Tahoma"/>
              </a:rPr>
              <a:t>up</a:t>
            </a:r>
            <a:r>
              <a:rPr sz="32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intervene.</a:t>
            </a:r>
            <a:endParaRPr sz="3200">
              <a:latin typeface="Tahoma"/>
              <a:cs typeface="Tahoma"/>
            </a:endParaRPr>
          </a:p>
          <a:p>
            <a:pPr marL="702310" indent="-379730">
              <a:lnSpc>
                <a:spcPct val="100000"/>
              </a:lnSpc>
              <a:spcBef>
                <a:spcPts val="585"/>
              </a:spcBef>
              <a:buFont typeface="Tahoma"/>
              <a:buAutoNum type="arabicPeriod"/>
              <a:tabLst>
                <a:tab pos="702310" algn="l"/>
              </a:tabLst>
            </a:pPr>
            <a:r>
              <a:rPr sz="3200" spc="-220" dirty="0">
                <a:solidFill>
                  <a:srgbClr val="FFFFFF"/>
                </a:solidFill>
                <a:latin typeface="Arial Black"/>
                <a:cs typeface="Arial Black"/>
              </a:rPr>
              <a:t>Delegate</a:t>
            </a:r>
            <a:r>
              <a:rPr sz="3200" spc="-22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3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Call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Tahoma"/>
                <a:cs typeface="Tahoma"/>
              </a:rPr>
              <a:t>public</a:t>
            </a:r>
            <a:r>
              <a:rPr sz="3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safety.</a:t>
            </a:r>
            <a:endParaRPr sz="3200">
              <a:latin typeface="Tahoma"/>
              <a:cs typeface="Tahoma"/>
            </a:endParaRPr>
          </a:p>
          <a:p>
            <a:pPr marL="322580" marR="453390" indent="379730">
              <a:lnSpc>
                <a:spcPct val="115199"/>
              </a:lnSpc>
              <a:spcBef>
                <a:spcPts val="5"/>
              </a:spcBef>
              <a:buFont typeface="Tahoma"/>
              <a:buAutoNum type="arabicPeriod"/>
              <a:tabLst>
                <a:tab pos="702310" algn="l"/>
              </a:tabLst>
            </a:pPr>
            <a:r>
              <a:rPr sz="3200" spc="-175" dirty="0">
                <a:solidFill>
                  <a:srgbClr val="FFFFFF"/>
                </a:solidFill>
                <a:latin typeface="Arial Black"/>
                <a:cs typeface="Arial Black"/>
              </a:rPr>
              <a:t>Distract:</a:t>
            </a:r>
            <a:r>
              <a:rPr sz="3200" spc="-22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Walk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them,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trip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Tahoma"/>
                <a:cs typeface="Tahoma"/>
              </a:rPr>
              <a:t>drop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Tahoma"/>
                <a:cs typeface="Tahoma"/>
              </a:rPr>
              <a:t>books. </a:t>
            </a:r>
            <a:r>
              <a:rPr sz="3200" spc="-40" dirty="0">
                <a:solidFill>
                  <a:srgbClr val="FFFFFF"/>
                </a:solidFill>
                <a:latin typeface="Tahoma"/>
                <a:cs typeface="Tahoma"/>
              </a:rPr>
              <a:t>5.</a:t>
            </a:r>
            <a:r>
              <a:rPr sz="3200" spc="-6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75" dirty="0">
                <a:solidFill>
                  <a:srgbClr val="FFFFFF"/>
                </a:solidFill>
                <a:latin typeface="Arial Black"/>
                <a:cs typeface="Arial Black"/>
              </a:rPr>
              <a:t>Distract:</a:t>
            </a:r>
            <a:r>
              <a:rPr sz="3200" spc="-22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Walk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75" dirty="0">
                <a:solidFill>
                  <a:srgbClr val="FFFFFF"/>
                </a:solidFill>
                <a:latin typeface="Tahoma"/>
                <a:cs typeface="Tahoma"/>
              </a:rPr>
              <a:t>up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ask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5" dirty="0">
                <a:solidFill>
                  <a:srgbClr val="FFFFFF"/>
                </a:solidFill>
                <a:latin typeface="Tahoma"/>
                <a:cs typeface="Tahoma"/>
              </a:rPr>
              <a:t>them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Tahoma"/>
                <a:cs typeface="Tahoma"/>
              </a:rPr>
              <a:t>library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04213" y="712814"/>
            <a:ext cx="895921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b="1" spc="295" dirty="0">
                <a:latin typeface="Arial Narrow"/>
                <a:cs typeface="Arial Narrow"/>
              </a:rPr>
              <a:t>WHAT</a:t>
            </a:r>
            <a:r>
              <a:rPr sz="6800" b="1" spc="700" dirty="0">
                <a:latin typeface="Arial Narrow"/>
                <a:cs typeface="Arial Narrow"/>
              </a:rPr>
              <a:t> </a:t>
            </a:r>
            <a:r>
              <a:rPr sz="6800" b="1" spc="65" dirty="0">
                <a:latin typeface="Arial Narrow"/>
                <a:cs typeface="Arial Narrow"/>
              </a:rPr>
              <a:t>WOULD</a:t>
            </a:r>
            <a:r>
              <a:rPr sz="6800" b="1" spc="700" dirty="0">
                <a:latin typeface="Arial Narrow"/>
                <a:cs typeface="Arial Narrow"/>
              </a:rPr>
              <a:t> </a:t>
            </a:r>
            <a:r>
              <a:rPr sz="6800" b="1" spc="70" dirty="0">
                <a:latin typeface="Arial Narrow"/>
                <a:cs typeface="Arial Narrow"/>
              </a:rPr>
              <a:t>YOU</a:t>
            </a:r>
            <a:r>
              <a:rPr sz="6800" b="1" spc="705" dirty="0">
                <a:latin typeface="Arial Narrow"/>
                <a:cs typeface="Arial Narrow"/>
              </a:rPr>
              <a:t> </a:t>
            </a:r>
            <a:r>
              <a:rPr sz="6800" b="1" spc="-25" dirty="0">
                <a:latin typeface="Arial Narrow"/>
                <a:cs typeface="Arial Narrow"/>
              </a:rPr>
              <a:t>DO?</a:t>
            </a:r>
            <a:endParaRPr sz="6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0008" y="2257473"/>
            <a:ext cx="644271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0" b="1" spc="660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endParaRPr sz="105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958" y="4431139"/>
            <a:ext cx="152400" cy="152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958" y="5078839"/>
            <a:ext cx="152400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958" y="5726539"/>
            <a:ext cx="152400" cy="152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958" y="6374239"/>
            <a:ext cx="152400" cy="152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958" y="7021939"/>
            <a:ext cx="152400" cy="1523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97287" y="4099028"/>
            <a:ext cx="6241415" cy="3263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198880">
              <a:lnSpc>
                <a:spcPct val="109000"/>
              </a:lnSpc>
              <a:spcBef>
                <a:spcPts val="90"/>
              </a:spcBef>
            </a:pP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Howardcc.edu/titleix </a:t>
            </a:r>
            <a:r>
              <a:rPr sz="3900" spc="105" dirty="0">
                <a:solidFill>
                  <a:srgbClr val="FFFFFF"/>
                </a:solidFill>
                <a:latin typeface="Trebuchet MS"/>
                <a:cs typeface="Trebuchet MS"/>
              </a:rPr>
              <a:t>Student</a:t>
            </a:r>
            <a:r>
              <a:rPr sz="39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20" dirty="0">
                <a:solidFill>
                  <a:srgbClr val="FFFFFF"/>
                </a:solidFill>
                <a:latin typeface="Trebuchet MS"/>
                <a:cs typeface="Trebuchet MS"/>
              </a:rPr>
              <a:t>Handbook</a:t>
            </a:r>
            <a:endParaRPr sz="3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3900" spc="75" dirty="0">
                <a:solidFill>
                  <a:srgbClr val="FFFFFF"/>
                </a:solidFill>
                <a:latin typeface="Trebuchet MS"/>
                <a:cs typeface="Trebuchet MS"/>
              </a:rPr>
              <a:t>Hopeworks</a:t>
            </a:r>
            <a:endParaRPr sz="3900">
              <a:latin typeface="Trebuchet MS"/>
              <a:cs typeface="Trebuchet MS"/>
            </a:endParaRPr>
          </a:p>
          <a:p>
            <a:pPr marL="12700" marR="5080">
              <a:lnSpc>
                <a:spcPts val="5100"/>
              </a:lnSpc>
              <a:spcBef>
                <a:spcPts val="105"/>
              </a:spcBef>
            </a:pPr>
            <a:r>
              <a:rPr sz="3900" spc="85" dirty="0">
                <a:solidFill>
                  <a:srgbClr val="FFFFFF"/>
                </a:solidFill>
                <a:latin typeface="Trebuchet MS"/>
                <a:cs typeface="Trebuchet MS"/>
              </a:rPr>
              <a:t>www.wearehopeworks.org </a:t>
            </a:r>
            <a:r>
              <a:rPr sz="3900" spc="-10" dirty="0">
                <a:solidFill>
                  <a:srgbClr val="FFFFFF"/>
                </a:solidFill>
                <a:latin typeface="Trebuchet MS"/>
                <a:cs typeface="Trebuchet MS"/>
              </a:rPr>
              <a:t>Title</a:t>
            </a:r>
            <a:r>
              <a:rPr sz="39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80" dirty="0">
                <a:solidFill>
                  <a:srgbClr val="FFFFFF"/>
                </a:solidFill>
                <a:latin typeface="Trebuchet MS"/>
                <a:cs typeface="Trebuchet MS"/>
              </a:rPr>
              <a:t>IX</a:t>
            </a:r>
            <a:r>
              <a:rPr sz="39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40" dirty="0">
                <a:solidFill>
                  <a:srgbClr val="FFFFFF"/>
                </a:solidFill>
                <a:latin typeface="Trebuchet MS"/>
                <a:cs typeface="Trebuchet MS"/>
              </a:rPr>
              <a:t>Coordinators</a:t>
            </a:r>
            <a:endParaRPr sz="3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8288000" cy="10287005"/>
            <a:chOff x="0" y="0"/>
            <a:chExt cx="18288000" cy="10287005"/>
          </a:xfrm>
        </p:grpSpPr>
        <p:sp>
          <p:nvSpPr>
            <p:cNvPr id="3" name="object 3"/>
            <p:cNvSpPr/>
            <p:nvPr/>
          </p:nvSpPr>
          <p:spPr>
            <a:xfrm>
              <a:off x="0" y="3459485"/>
              <a:ext cx="18288000" cy="6827520"/>
            </a:xfrm>
            <a:custGeom>
              <a:avLst/>
              <a:gdLst/>
              <a:ahLst/>
              <a:cxnLst/>
              <a:rect l="l" t="t" r="r" b="b"/>
              <a:pathLst>
                <a:path w="18288000" h="6827520">
                  <a:moveTo>
                    <a:pt x="0" y="6827513"/>
                  </a:moveTo>
                  <a:lnTo>
                    <a:pt x="18287998" y="6827513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6827513"/>
                  </a:lnTo>
                  <a:close/>
                </a:path>
              </a:pathLst>
            </a:custGeom>
            <a:solidFill>
              <a:srgbClr val="6D1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8288000" cy="3459479"/>
            </a:xfrm>
            <a:custGeom>
              <a:avLst/>
              <a:gdLst/>
              <a:ahLst/>
              <a:cxnLst/>
              <a:rect l="l" t="t" r="r" b="b"/>
              <a:pathLst>
                <a:path w="18288000" h="3459479">
                  <a:moveTo>
                    <a:pt x="0" y="0"/>
                  </a:moveTo>
                  <a:lnTo>
                    <a:pt x="18287999" y="0"/>
                  </a:lnTo>
                  <a:lnTo>
                    <a:pt x="18287999" y="3459485"/>
                  </a:lnTo>
                  <a:lnTo>
                    <a:pt x="0" y="3459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99300" y="990032"/>
            <a:ext cx="5252720" cy="129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300" spc="-155" dirty="0">
                <a:latin typeface="Arial Black"/>
                <a:cs typeface="Arial Black"/>
              </a:rPr>
              <a:t>Overview</a:t>
            </a:r>
            <a:endParaRPr sz="83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53689" y="9771552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solidFill>
                  <a:srgbClr val="FFFFFF"/>
                </a:solidFill>
                <a:latin typeface="Gill Sans MT"/>
                <a:cs typeface="Gill Sans MT"/>
              </a:rPr>
              <a:t>Howard</a:t>
            </a:r>
            <a:r>
              <a:rPr sz="1800" spc="229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85" dirty="0">
                <a:solidFill>
                  <a:srgbClr val="FFFFFF"/>
                </a:solidFill>
                <a:latin typeface="Gill Sans MT"/>
                <a:cs typeface="Gill Sans MT"/>
              </a:rPr>
              <a:t>Community</a:t>
            </a:r>
            <a:r>
              <a:rPr sz="1800" spc="2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Gill Sans MT"/>
                <a:cs typeface="Gill Sans MT"/>
              </a:rPr>
              <a:t>College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6241" y="4503750"/>
            <a:ext cx="8989060" cy="4568825"/>
            <a:chOff x="1066241" y="4503750"/>
            <a:chExt cx="8989060" cy="456882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241" y="8910321"/>
              <a:ext cx="161925" cy="1619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241" y="4503750"/>
              <a:ext cx="161925" cy="1619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241" y="6526860"/>
              <a:ext cx="161925" cy="1619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3150" y="4506926"/>
              <a:ext cx="161925" cy="1619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3150" y="6542734"/>
              <a:ext cx="161925" cy="16192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430671" y="8678547"/>
            <a:ext cx="12618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0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sz="36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55" dirty="0">
                <a:solidFill>
                  <a:srgbClr val="FFFFFF"/>
                </a:solidFill>
                <a:latin typeface="Verdana"/>
                <a:cs typeface="Verdana"/>
              </a:rPr>
              <a:t>HAPPENS</a:t>
            </a:r>
            <a:r>
              <a:rPr sz="36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380" dirty="0">
                <a:solidFill>
                  <a:srgbClr val="FFFFFF"/>
                </a:solidFill>
                <a:latin typeface="Verdana"/>
                <a:cs typeface="Verdana"/>
              </a:rPr>
              <a:t>IF</a:t>
            </a:r>
            <a:r>
              <a:rPr sz="36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65" dirty="0">
                <a:solidFill>
                  <a:srgbClr val="FFFFFF"/>
                </a:solidFill>
                <a:latin typeface="Verdana"/>
                <a:cs typeface="Verdana"/>
              </a:rPr>
              <a:t>SEXUAL</a:t>
            </a:r>
            <a:r>
              <a:rPr sz="36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85" dirty="0">
                <a:solidFill>
                  <a:srgbClr val="FFFFFF"/>
                </a:solidFill>
                <a:latin typeface="Verdana"/>
                <a:cs typeface="Verdana"/>
              </a:rPr>
              <a:t>MISCONDUCT</a:t>
            </a:r>
            <a:r>
              <a:rPr sz="36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40" dirty="0">
                <a:solidFill>
                  <a:srgbClr val="FFFFFF"/>
                </a:solidFill>
                <a:latin typeface="Verdana"/>
                <a:cs typeface="Verdana"/>
              </a:rPr>
              <a:t>OCCURS</a:t>
            </a:r>
            <a:r>
              <a:rPr sz="36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2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36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10" dirty="0">
                <a:solidFill>
                  <a:srgbClr val="FFFFFF"/>
                </a:solidFill>
                <a:latin typeface="Verdana"/>
                <a:cs typeface="Verdana"/>
              </a:rPr>
              <a:t>HCC?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0671" y="4182440"/>
            <a:ext cx="3573145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-200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sz="36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52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36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75" dirty="0">
                <a:solidFill>
                  <a:srgbClr val="FFFFFF"/>
                </a:solidFill>
                <a:latin typeface="Verdana"/>
                <a:cs typeface="Verdana"/>
              </a:rPr>
              <a:t>SEXUAL </a:t>
            </a:r>
            <a:r>
              <a:rPr sz="3600" spc="-110" dirty="0">
                <a:solidFill>
                  <a:srgbClr val="FFFFFF"/>
                </a:solidFill>
                <a:latin typeface="Verdana"/>
                <a:cs typeface="Verdana"/>
              </a:rPr>
              <a:t>MISCONDUCT?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30671" y="6205550"/>
            <a:ext cx="4760595" cy="193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-200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sz="36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7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360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Verdana"/>
                <a:cs typeface="Verdana"/>
              </a:rPr>
              <a:t>HCC'S </a:t>
            </a:r>
            <a:r>
              <a:rPr sz="3600" spc="-265" dirty="0">
                <a:solidFill>
                  <a:srgbClr val="FFFFFF"/>
                </a:solidFill>
                <a:latin typeface="Verdana"/>
                <a:cs typeface="Verdana"/>
              </a:rPr>
              <a:t>SEXUAL</a:t>
            </a:r>
            <a:r>
              <a:rPr sz="3600" spc="-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70" dirty="0">
                <a:solidFill>
                  <a:srgbClr val="FFFFFF"/>
                </a:solidFill>
                <a:latin typeface="Verdana"/>
                <a:cs typeface="Verdana"/>
              </a:rPr>
              <a:t>MISCONDUCT </a:t>
            </a:r>
            <a:r>
              <a:rPr sz="3600" spc="-310" dirty="0">
                <a:solidFill>
                  <a:srgbClr val="FFFFFF"/>
                </a:solidFill>
                <a:latin typeface="Verdana"/>
                <a:cs typeface="Verdana"/>
              </a:rPr>
              <a:t>POLICIES?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57580" y="4185616"/>
            <a:ext cx="6782434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-130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z="36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6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360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65"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z="360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20" dirty="0">
                <a:solidFill>
                  <a:srgbClr val="FFFFFF"/>
                </a:solidFill>
                <a:latin typeface="Verdana"/>
                <a:cs typeface="Verdana"/>
              </a:rPr>
              <a:t>PREVENT</a:t>
            </a:r>
            <a:r>
              <a:rPr sz="360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75" dirty="0">
                <a:solidFill>
                  <a:srgbClr val="FFFFFF"/>
                </a:solidFill>
                <a:latin typeface="Verdana"/>
                <a:cs typeface="Verdana"/>
              </a:rPr>
              <a:t>SEXUAL </a:t>
            </a:r>
            <a:r>
              <a:rPr sz="3600" spc="-110" dirty="0">
                <a:solidFill>
                  <a:srgbClr val="FFFFFF"/>
                </a:solidFill>
                <a:latin typeface="Verdana"/>
                <a:cs typeface="Verdana"/>
              </a:rPr>
              <a:t>MISCONDUCT?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57580" y="6221423"/>
            <a:ext cx="5752465" cy="193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-200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sz="360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50" dirty="0">
                <a:solidFill>
                  <a:srgbClr val="FFFFFF"/>
                </a:solidFill>
                <a:latin typeface="Verdana"/>
                <a:cs typeface="Verdana"/>
              </a:rPr>
              <a:t>ROLES</a:t>
            </a:r>
            <a:r>
              <a:rPr sz="360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20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3600" spc="-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90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  <a:r>
              <a:rPr sz="360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484" dirty="0">
                <a:solidFill>
                  <a:srgbClr val="FFFFFF"/>
                </a:solidFill>
                <a:latin typeface="Verdana"/>
                <a:cs typeface="Verdana"/>
              </a:rPr>
              <a:t>IX </a:t>
            </a:r>
            <a:r>
              <a:rPr sz="3600" spc="-235" dirty="0">
                <a:solidFill>
                  <a:srgbClr val="FFFFFF"/>
                </a:solidFill>
                <a:latin typeface="Verdana"/>
                <a:cs typeface="Verdana"/>
              </a:rPr>
              <a:t>COORDINATORS</a:t>
            </a:r>
            <a:r>
              <a:rPr sz="36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36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90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  <a:r>
              <a:rPr sz="36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484" dirty="0">
                <a:solidFill>
                  <a:srgbClr val="FFFFFF"/>
                </a:solidFill>
                <a:latin typeface="Verdana"/>
                <a:cs typeface="Verdana"/>
              </a:rPr>
              <a:t>IX </a:t>
            </a:r>
            <a:r>
              <a:rPr sz="3600" spc="-225" dirty="0">
                <a:solidFill>
                  <a:srgbClr val="FFFFFF"/>
                </a:solidFill>
                <a:latin typeface="Verdana"/>
                <a:cs typeface="Verdana"/>
              </a:rPr>
              <a:t>DEPUTES</a:t>
            </a:r>
            <a:r>
              <a:rPr sz="36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Verdana"/>
                <a:cs typeface="Verdana"/>
              </a:rPr>
              <a:t>PLAY?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0715" y="688232"/>
            <a:ext cx="10655300" cy="2892425"/>
          </a:xfrm>
          <a:prstGeom prst="rect">
            <a:avLst/>
          </a:prstGeom>
        </p:spPr>
        <p:txBody>
          <a:bodyPr vert="horz" wrap="square" lIns="0" tIns="345440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2720"/>
              </a:spcBef>
            </a:pPr>
            <a:r>
              <a:rPr sz="10500" b="1" spc="1085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10500" b="1" spc="-5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0" b="1" spc="670" dirty="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sz="10500" b="1" spc="-5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0" b="1" spc="111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0500" b="1" spc="-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0" b="1" spc="1465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10500" b="1" spc="969" dirty="0">
                <a:solidFill>
                  <a:srgbClr val="FFFFFF"/>
                </a:solidFill>
                <a:latin typeface="Calibri"/>
                <a:cs typeface="Calibri"/>
              </a:rPr>
              <a:t>play?</a:t>
            </a:r>
            <a:endParaRPr sz="10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0715" y="3796612"/>
            <a:ext cx="11393805" cy="391160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900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10" dirty="0">
                <a:solidFill>
                  <a:srgbClr val="FFFFFF"/>
                </a:solidFill>
                <a:latin typeface="Trebuchet MS"/>
                <a:cs typeface="Trebuchet MS"/>
              </a:rPr>
              <a:t>Title</a:t>
            </a:r>
            <a:r>
              <a:rPr sz="390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80" dirty="0">
                <a:solidFill>
                  <a:srgbClr val="FFFFFF"/>
                </a:solidFill>
                <a:latin typeface="Trebuchet MS"/>
                <a:cs typeface="Trebuchet MS"/>
              </a:rPr>
              <a:t>IX</a:t>
            </a:r>
            <a:r>
              <a:rPr sz="3900" spc="145" dirty="0">
                <a:solidFill>
                  <a:srgbClr val="FFFFFF"/>
                </a:solidFill>
                <a:latin typeface="Trebuchet MS"/>
                <a:cs typeface="Trebuchet MS"/>
              </a:rPr>
              <a:t> Coordinator</a:t>
            </a:r>
            <a:r>
              <a:rPr sz="390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90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900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Deputy</a:t>
            </a:r>
            <a:endParaRPr sz="3900">
              <a:latin typeface="Trebuchet MS"/>
              <a:cs typeface="Trebuchet MS"/>
            </a:endParaRPr>
          </a:p>
          <a:p>
            <a:pPr marL="12700" marR="1181735">
              <a:lnSpc>
                <a:spcPts val="5100"/>
              </a:lnSpc>
              <a:spcBef>
                <a:spcPts val="240"/>
              </a:spcBef>
            </a:pPr>
            <a:r>
              <a:rPr sz="3900" spc="150" dirty="0">
                <a:solidFill>
                  <a:srgbClr val="FFFFFF"/>
                </a:solidFill>
                <a:latin typeface="Trebuchet MS"/>
                <a:cs typeface="Trebuchet MS"/>
              </a:rPr>
              <a:t>Coordinators</a:t>
            </a:r>
            <a:r>
              <a:rPr sz="39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work</a:t>
            </a:r>
            <a:r>
              <a:rPr sz="39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9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50" dirty="0">
                <a:solidFill>
                  <a:srgbClr val="FFFFFF"/>
                </a:solidFill>
                <a:latin typeface="Trebuchet MS"/>
                <a:cs typeface="Trebuchet MS"/>
              </a:rPr>
              <a:t>resolve</a:t>
            </a:r>
            <a:r>
              <a:rPr sz="39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90" dirty="0">
                <a:solidFill>
                  <a:srgbClr val="FFFFFF"/>
                </a:solidFill>
                <a:latin typeface="Trebuchet MS"/>
                <a:cs typeface="Trebuchet MS"/>
              </a:rPr>
              <a:t>complaints</a:t>
            </a:r>
            <a:r>
              <a:rPr sz="39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4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3900" spc="80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r>
              <a:rPr sz="3900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60" dirty="0">
                <a:solidFill>
                  <a:srgbClr val="FFFFFF"/>
                </a:solidFill>
                <a:latin typeface="Trebuchet MS"/>
                <a:cs typeface="Trebuchet MS"/>
              </a:rPr>
              <a:t>misconduct,</a:t>
            </a:r>
            <a:r>
              <a:rPr sz="39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80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r>
              <a:rPr sz="39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55" dirty="0">
                <a:solidFill>
                  <a:srgbClr val="FFFFFF"/>
                </a:solidFill>
                <a:latin typeface="Trebuchet MS"/>
                <a:cs typeface="Trebuchet MS"/>
              </a:rPr>
              <a:t>harassment,</a:t>
            </a:r>
            <a:r>
              <a:rPr sz="3900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3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endParaRPr sz="3900">
              <a:latin typeface="Trebuchet MS"/>
              <a:cs typeface="Trebuchet MS"/>
            </a:endParaRPr>
          </a:p>
          <a:p>
            <a:pPr marL="12700" marR="5080">
              <a:lnSpc>
                <a:spcPts val="5100"/>
              </a:lnSpc>
            </a:pPr>
            <a:r>
              <a:rPr sz="3900" spc="200" dirty="0">
                <a:solidFill>
                  <a:srgbClr val="FFFFFF"/>
                </a:solidFill>
                <a:latin typeface="Trebuchet MS"/>
                <a:cs typeface="Trebuchet MS"/>
              </a:rPr>
              <a:t>gender-</a:t>
            </a:r>
            <a:r>
              <a:rPr sz="3900" spc="75" dirty="0">
                <a:solidFill>
                  <a:srgbClr val="FFFFFF"/>
                </a:solidFill>
                <a:latin typeface="Trebuchet MS"/>
                <a:cs typeface="Trebuchet MS"/>
              </a:rPr>
              <a:t>related</a:t>
            </a:r>
            <a:r>
              <a:rPr sz="3900" spc="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violence,</a:t>
            </a:r>
            <a:r>
              <a:rPr sz="3900" spc="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90" dirty="0">
                <a:solidFill>
                  <a:srgbClr val="FFFFFF"/>
                </a:solidFill>
                <a:latin typeface="Trebuchet MS"/>
                <a:cs typeface="Trebuchet MS"/>
              </a:rPr>
              <a:t>including</a:t>
            </a:r>
            <a:r>
              <a:rPr sz="3900" spc="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stalking</a:t>
            </a:r>
            <a:r>
              <a:rPr sz="3900" spc="3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3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intimate</a:t>
            </a:r>
            <a:r>
              <a:rPr sz="3900" spc="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50" dirty="0">
                <a:solidFill>
                  <a:srgbClr val="FFFFFF"/>
                </a:solidFill>
                <a:latin typeface="Trebuchet MS"/>
                <a:cs typeface="Trebuchet MS"/>
              </a:rPr>
              <a:t>partner</a:t>
            </a:r>
            <a:r>
              <a:rPr sz="3900" spc="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75" dirty="0">
                <a:solidFill>
                  <a:srgbClr val="FFFFFF"/>
                </a:solidFill>
                <a:latin typeface="Trebuchet MS"/>
                <a:cs typeface="Trebuchet MS"/>
              </a:rPr>
              <a:t>violence</a:t>
            </a:r>
            <a:r>
              <a:rPr sz="3900" spc="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involving</a:t>
            </a:r>
            <a:r>
              <a:rPr sz="3900" spc="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65" dirty="0">
                <a:solidFill>
                  <a:srgbClr val="FFFFFF"/>
                </a:solidFill>
                <a:latin typeface="Trebuchet MS"/>
                <a:cs typeface="Trebuchet MS"/>
              </a:rPr>
              <a:t>students</a:t>
            </a:r>
            <a:r>
              <a:rPr sz="3900" spc="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3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900" spc="90" dirty="0">
                <a:solidFill>
                  <a:srgbClr val="FFFFFF"/>
                </a:solidFill>
                <a:latin typeface="Trebuchet MS"/>
                <a:cs typeface="Trebuchet MS"/>
              </a:rPr>
              <a:t>employees</a:t>
            </a:r>
            <a:r>
              <a:rPr sz="39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55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39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235" dirty="0">
                <a:solidFill>
                  <a:srgbClr val="FFFFFF"/>
                </a:solidFill>
                <a:latin typeface="Trebuchet MS"/>
                <a:cs typeface="Trebuchet MS"/>
              </a:rPr>
              <a:t>HCC.</a:t>
            </a:r>
            <a:endParaRPr sz="3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0008" y="1597867"/>
            <a:ext cx="644271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0" b="1" spc="660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endParaRPr sz="105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958" y="3771533"/>
            <a:ext cx="152400" cy="152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1921" y="4414470"/>
            <a:ext cx="161924" cy="161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81921" y="5062170"/>
            <a:ext cx="161924" cy="1619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958" y="5714633"/>
            <a:ext cx="152400" cy="152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81921" y="6357570"/>
            <a:ext cx="161924" cy="1619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1921" y="7005270"/>
            <a:ext cx="161924" cy="1619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97287" y="3439421"/>
            <a:ext cx="7216140" cy="3911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59790" marR="1609090" indent="-847725">
              <a:lnSpc>
                <a:spcPct val="109000"/>
              </a:lnSpc>
              <a:spcBef>
                <a:spcPts val="90"/>
              </a:spcBef>
            </a:pPr>
            <a:r>
              <a:rPr sz="3900" b="1" dirty="0">
                <a:solidFill>
                  <a:srgbClr val="FFFFFF"/>
                </a:solidFill>
                <a:latin typeface="Trebuchet MS"/>
                <a:cs typeface="Trebuchet MS"/>
              </a:rPr>
              <a:t>Title</a:t>
            </a:r>
            <a:r>
              <a:rPr sz="3900" b="1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b="1" spc="210" dirty="0">
                <a:solidFill>
                  <a:srgbClr val="FFFFFF"/>
                </a:solidFill>
                <a:latin typeface="Trebuchet MS"/>
                <a:cs typeface="Trebuchet MS"/>
              </a:rPr>
              <a:t>IX</a:t>
            </a:r>
            <a:r>
              <a:rPr sz="3900" b="1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b="1" spc="215" dirty="0">
                <a:solidFill>
                  <a:srgbClr val="FFFFFF"/>
                </a:solidFill>
                <a:latin typeface="Trebuchet MS"/>
                <a:cs typeface="Trebuchet MS"/>
              </a:rPr>
              <a:t>Coordinators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Dr.</a:t>
            </a:r>
            <a:r>
              <a:rPr sz="39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55" dirty="0">
                <a:solidFill>
                  <a:srgbClr val="FFFFFF"/>
                </a:solidFill>
                <a:latin typeface="Trebuchet MS"/>
                <a:cs typeface="Trebuchet MS"/>
              </a:rPr>
              <a:t>Melissa</a:t>
            </a:r>
            <a:r>
              <a:rPr sz="390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R.</a:t>
            </a:r>
            <a:r>
              <a:rPr sz="390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75" dirty="0">
                <a:solidFill>
                  <a:srgbClr val="FFFFFF"/>
                </a:solidFill>
                <a:latin typeface="Trebuchet MS"/>
                <a:cs typeface="Trebuchet MS"/>
              </a:rPr>
              <a:t>Curtis </a:t>
            </a:r>
            <a:r>
              <a:rPr sz="3900" dirty="0">
                <a:solidFill>
                  <a:srgbClr val="FFFFFF"/>
                </a:solidFill>
                <a:latin typeface="Trebuchet MS"/>
                <a:cs typeface="Trebuchet MS"/>
              </a:rPr>
              <a:t>Mr.</a:t>
            </a:r>
            <a:r>
              <a:rPr sz="39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80" dirty="0">
                <a:solidFill>
                  <a:srgbClr val="FFFFFF"/>
                </a:solidFill>
                <a:latin typeface="Trebuchet MS"/>
                <a:cs typeface="Trebuchet MS"/>
              </a:rPr>
              <a:t>Joseph</a:t>
            </a:r>
            <a:r>
              <a:rPr sz="39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40" dirty="0">
                <a:solidFill>
                  <a:srgbClr val="FFFFFF"/>
                </a:solidFill>
                <a:latin typeface="Trebuchet MS"/>
                <a:cs typeface="Trebuchet MS"/>
              </a:rPr>
              <a:t>Whalen</a:t>
            </a:r>
            <a:endParaRPr sz="3900">
              <a:latin typeface="Trebuchet MS"/>
              <a:cs typeface="Trebuchet MS"/>
            </a:endParaRPr>
          </a:p>
          <a:p>
            <a:pPr marL="859790" marR="5080" indent="-847725">
              <a:lnSpc>
                <a:spcPts val="5100"/>
              </a:lnSpc>
              <a:spcBef>
                <a:spcPts val="105"/>
              </a:spcBef>
            </a:pPr>
            <a:r>
              <a:rPr sz="3900" b="1" dirty="0">
                <a:solidFill>
                  <a:srgbClr val="FFFFFF"/>
                </a:solidFill>
                <a:latin typeface="Trebuchet MS"/>
                <a:cs typeface="Trebuchet MS"/>
              </a:rPr>
              <a:t>Title</a:t>
            </a:r>
            <a:r>
              <a:rPr sz="3900" b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b="1" spc="210" dirty="0">
                <a:solidFill>
                  <a:srgbClr val="FFFFFF"/>
                </a:solidFill>
                <a:latin typeface="Trebuchet MS"/>
                <a:cs typeface="Trebuchet MS"/>
              </a:rPr>
              <a:t>IX</a:t>
            </a:r>
            <a:r>
              <a:rPr sz="3900" b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b="1" spc="100" dirty="0">
                <a:solidFill>
                  <a:srgbClr val="FFFFFF"/>
                </a:solidFill>
                <a:latin typeface="Trebuchet MS"/>
                <a:cs typeface="Trebuchet MS"/>
              </a:rPr>
              <a:t>Deputy</a:t>
            </a:r>
            <a:r>
              <a:rPr sz="3900" b="1" spc="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b="1" spc="215" dirty="0">
                <a:solidFill>
                  <a:srgbClr val="FFFFFF"/>
                </a:solidFill>
                <a:latin typeface="Trebuchet MS"/>
                <a:cs typeface="Trebuchet MS"/>
              </a:rPr>
              <a:t>Coordinators </a:t>
            </a:r>
            <a:r>
              <a:rPr sz="3900" spc="95" dirty="0">
                <a:solidFill>
                  <a:srgbClr val="FFFFFF"/>
                </a:solidFill>
                <a:latin typeface="Trebuchet MS"/>
                <a:cs typeface="Trebuchet MS"/>
              </a:rPr>
              <a:t>Ms.</a:t>
            </a:r>
            <a:r>
              <a:rPr sz="39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40" dirty="0">
                <a:solidFill>
                  <a:srgbClr val="FFFFFF"/>
                </a:solidFill>
                <a:latin typeface="Trebuchet MS"/>
                <a:cs typeface="Trebuchet MS"/>
              </a:rPr>
              <a:t>Zakia</a:t>
            </a:r>
            <a:r>
              <a:rPr sz="39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85" dirty="0">
                <a:solidFill>
                  <a:srgbClr val="FFFFFF"/>
                </a:solidFill>
                <a:latin typeface="Trebuchet MS"/>
                <a:cs typeface="Trebuchet MS"/>
              </a:rPr>
              <a:t>Reaves-</a:t>
            </a:r>
            <a:r>
              <a:rPr sz="3900" spc="45" dirty="0">
                <a:solidFill>
                  <a:srgbClr val="FFFFFF"/>
                </a:solidFill>
                <a:latin typeface="Trebuchet MS"/>
                <a:cs typeface="Trebuchet MS"/>
              </a:rPr>
              <a:t>Johnson </a:t>
            </a:r>
            <a:r>
              <a:rPr sz="3900" spc="95" dirty="0">
                <a:solidFill>
                  <a:srgbClr val="FFFFFF"/>
                </a:solidFill>
                <a:latin typeface="Trebuchet MS"/>
                <a:cs typeface="Trebuchet MS"/>
              </a:rPr>
              <a:t>Ms.</a:t>
            </a:r>
            <a:r>
              <a:rPr sz="39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65" dirty="0">
                <a:solidFill>
                  <a:srgbClr val="FFFFFF"/>
                </a:solidFill>
                <a:latin typeface="Trebuchet MS"/>
                <a:cs typeface="Trebuchet MS"/>
              </a:rPr>
              <a:t>Christy</a:t>
            </a:r>
            <a:r>
              <a:rPr sz="39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10" dirty="0">
                <a:solidFill>
                  <a:srgbClr val="FFFFFF"/>
                </a:solidFill>
                <a:latin typeface="Trebuchet MS"/>
                <a:cs typeface="Trebuchet MS"/>
              </a:rPr>
              <a:t>Koontz</a:t>
            </a:r>
            <a:endParaRPr sz="3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305050"/>
          </a:xfrm>
          <a:custGeom>
            <a:avLst/>
            <a:gdLst/>
            <a:ahLst/>
            <a:cxnLst/>
            <a:rect l="l" t="t" r="r" b="b"/>
            <a:pathLst>
              <a:path w="18288000" h="2305050">
                <a:moveTo>
                  <a:pt x="18287998" y="2305049"/>
                </a:moveTo>
                <a:lnTo>
                  <a:pt x="0" y="230504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30504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08028" y="4792790"/>
            <a:ext cx="2571750" cy="2571750"/>
          </a:xfrm>
          <a:custGeom>
            <a:avLst/>
            <a:gdLst/>
            <a:ahLst/>
            <a:cxnLst/>
            <a:rect l="l" t="t" r="r" b="b"/>
            <a:pathLst>
              <a:path w="2571750" h="2571750">
                <a:moveTo>
                  <a:pt x="1285879" y="2571749"/>
                </a:moveTo>
                <a:lnTo>
                  <a:pt x="1237667" y="2570863"/>
                </a:lnTo>
                <a:lnTo>
                  <a:pt x="1189908" y="2568223"/>
                </a:lnTo>
                <a:lnTo>
                  <a:pt x="1142627" y="2563860"/>
                </a:lnTo>
                <a:lnTo>
                  <a:pt x="1095857" y="2557807"/>
                </a:lnTo>
                <a:lnTo>
                  <a:pt x="1049627" y="2550094"/>
                </a:lnTo>
                <a:lnTo>
                  <a:pt x="1003970" y="2540753"/>
                </a:lnTo>
                <a:lnTo>
                  <a:pt x="958916" y="2529813"/>
                </a:lnTo>
                <a:lnTo>
                  <a:pt x="914496" y="2517307"/>
                </a:lnTo>
                <a:lnTo>
                  <a:pt x="870742" y="2503265"/>
                </a:lnTo>
                <a:lnTo>
                  <a:pt x="827684" y="2487719"/>
                </a:lnTo>
                <a:lnTo>
                  <a:pt x="785353" y="2470699"/>
                </a:lnTo>
                <a:lnTo>
                  <a:pt x="743782" y="2452237"/>
                </a:lnTo>
                <a:lnTo>
                  <a:pt x="702999" y="2432364"/>
                </a:lnTo>
                <a:lnTo>
                  <a:pt x="663038" y="2411110"/>
                </a:lnTo>
                <a:lnTo>
                  <a:pt x="623928" y="2388508"/>
                </a:lnTo>
                <a:lnTo>
                  <a:pt x="585702" y="2364587"/>
                </a:lnTo>
                <a:lnTo>
                  <a:pt x="548389" y="2339380"/>
                </a:lnTo>
                <a:lnTo>
                  <a:pt x="512021" y="2312916"/>
                </a:lnTo>
                <a:lnTo>
                  <a:pt x="476630" y="2285228"/>
                </a:lnTo>
                <a:lnTo>
                  <a:pt x="442246" y="2256346"/>
                </a:lnTo>
                <a:lnTo>
                  <a:pt x="408900" y="2226302"/>
                </a:lnTo>
                <a:lnTo>
                  <a:pt x="376623" y="2195125"/>
                </a:lnTo>
                <a:lnTo>
                  <a:pt x="345447" y="2162849"/>
                </a:lnTo>
                <a:lnTo>
                  <a:pt x="315402" y="2129503"/>
                </a:lnTo>
                <a:lnTo>
                  <a:pt x="286521" y="2095119"/>
                </a:lnTo>
                <a:lnTo>
                  <a:pt x="258832" y="2059727"/>
                </a:lnTo>
                <a:lnTo>
                  <a:pt x="232369" y="2023360"/>
                </a:lnTo>
                <a:lnTo>
                  <a:pt x="207161" y="1986047"/>
                </a:lnTo>
                <a:lnTo>
                  <a:pt x="183241" y="1947820"/>
                </a:lnTo>
                <a:lnTo>
                  <a:pt x="160638" y="1908711"/>
                </a:lnTo>
                <a:lnTo>
                  <a:pt x="139385" y="1868749"/>
                </a:lnTo>
                <a:lnTo>
                  <a:pt x="119511" y="1827967"/>
                </a:lnTo>
                <a:lnTo>
                  <a:pt x="101049" y="1786395"/>
                </a:lnTo>
                <a:lnTo>
                  <a:pt x="84030" y="1744065"/>
                </a:lnTo>
                <a:lnTo>
                  <a:pt x="68483" y="1701007"/>
                </a:lnTo>
                <a:lnTo>
                  <a:pt x="54442" y="1657252"/>
                </a:lnTo>
                <a:lnTo>
                  <a:pt x="41935" y="1612832"/>
                </a:lnTo>
                <a:lnTo>
                  <a:pt x="30996" y="1567778"/>
                </a:lnTo>
                <a:lnTo>
                  <a:pt x="21654" y="1522121"/>
                </a:lnTo>
                <a:lnTo>
                  <a:pt x="13941" y="1475892"/>
                </a:lnTo>
                <a:lnTo>
                  <a:pt x="7888" y="1429121"/>
                </a:lnTo>
                <a:lnTo>
                  <a:pt x="3526" y="1381841"/>
                </a:lnTo>
                <a:lnTo>
                  <a:pt x="886" y="1334082"/>
                </a:lnTo>
                <a:lnTo>
                  <a:pt x="0" y="1285845"/>
                </a:lnTo>
                <a:lnTo>
                  <a:pt x="886" y="1237667"/>
                </a:lnTo>
                <a:lnTo>
                  <a:pt x="3526" y="1189908"/>
                </a:lnTo>
                <a:lnTo>
                  <a:pt x="7888" y="1142628"/>
                </a:lnTo>
                <a:lnTo>
                  <a:pt x="13941" y="1095857"/>
                </a:lnTo>
                <a:lnTo>
                  <a:pt x="21654" y="1049628"/>
                </a:lnTo>
                <a:lnTo>
                  <a:pt x="30996" y="1003971"/>
                </a:lnTo>
                <a:lnTo>
                  <a:pt x="41935" y="958917"/>
                </a:lnTo>
                <a:lnTo>
                  <a:pt x="54442" y="914497"/>
                </a:lnTo>
                <a:lnTo>
                  <a:pt x="68483" y="870742"/>
                </a:lnTo>
                <a:lnTo>
                  <a:pt x="84030" y="827684"/>
                </a:lnTo>
                <a:lnTo>
                  <a:pt x="101049" y="785354"/>
                </a:lnTo>
                <a:lnTo>
                  <a:pt x="119511" y="743782"/>
                </a:lnTo>
                <a:lnTo>
                  <a:pt x="139385" y="703000"/>
                </a:lnTo>
                <a:lnTo>
                  <a:pt x="160638" y="663038"/>
                </a:lnTo>
                <a:lnTo>
                  <a:pt x="183241" y="623929"/>
                </a:lnTo>
                <a:lnTo>
                  <a:pt x="207161" y="585702"/>
                </a:lnTo>
                <a:lnTo>
                  <a:pt x="232369" y="548389"/>
                </a:lnTo>
                <a:lnTo>
                  <a:pt x="258832" y="512022"/>
                </a:lnTo>
                <a:lnTo>
                  <a:pt x="286521" y="476630"/>
                </a:lnTo>
                <a:lnTo>
                  <a:pt x="315402" y="442246"/>
                </a:lnTo>
                <a:lnTo>
                  <a:pt x="345447" y="408900"/>
                </a:lnTo>
                <a:lnTo>
                  <a:pt x="376623" y="376624"/>
                </a:lnTo>
                <a:lnTo>
                  <a:pt x="408900" y="345447"/>
                </a:lnTo>
                <a:lnTo>
                  <a:pt x="442246" y="315403"/>
                </a:lnTo>
                <a:lnTo>
                  <a:pt x="476630" y="286521"/>
                </a:lnTo>
                <a:lnTo>
                  <a:pt x="512021" y="258833"/>
                </a:lnTo>
                <a:lnTo>
                  <a:pt x="548389" y="232369"/>
                </a:lnTo>
                <a:lnTo>
                  <a:pt x="585702" y="207162"/>
                </a:lnTo>
                <a:lnTo>
                  <a:pt x="623928" y="183241"/>
                </a:lnTo>
                <a:lnTo>
                  <a:pt x="663038" y="160639"/>
                </a:lnTo>
                <a:lnTo>
                  <a:pt x="702999" y="139385"/>
                </a:lnTo>
                <a:lnTo>
                  <a:pt x="743782" y="119512"/>
                </a:lnTo>
                <a:lnTo>
                  <a:pt x="785353" y="101050"/>
                </a:lnTo>
                <a:lnTo>
                  <a:pt x="827684" y="84030"/>
                </a:lnTo>
                <a:lnTo>
                  <a:pt x="870742" y="68484"/>
                </a:lnTo>
                <a:lnTo>
                  <a:pt x="914496" y="54442"/>
                </a:lnTo>
                <a:lnTo>
                  <a:pt x="958916" y="41936"/>
                </a:lnTo>
                <a:lnTo>
                  <a:pt x="1003970" y="30996"/>
                </a:lnTo>
                <a:lnTo>
                  <a:pt x="1049627" y="21655"/>
                </a:lnTo>
                <a:lnTo>
                  <a:pt x="1095857" y="13942"/>
                </a:lnTo>
                <a:lnTo>
                  <a:pt x="1142627" y="7889"/>
                </a:lnTo>
                <a:lnTo>
                  <a:pt x="1189908" y="3526"/>
                </a:lnTo>
                <a:lnTo>
                  <a:pt x="1237667" y="886"/>
                </a:lnTo>
                <a:lnTo>
                  <a:pt x="1285874" y="0"/>
                </a:lnTo>
                <a:lnTo>
                  <a:pt x="1334081" y="886"/>
                </a:lnTo>
                <a:lnTo>
                  <a:pt x="1381840" y="3526"/>
                </a:lnTo>
                <a:lnTo>
                  <a:pt x="1429121" y="7889"/>
                </a:lnTo>
                <a:lnTo>
                  <a:pt x="1475891" y="13942"/>
                </a:lnTo>
                <a:lnTo>
                  <a:pt x="1522121" y="21655"/>
                </a:lnTo>
                <a:lnTo>
                  <a:pt x="1567778" y="30996"/>
                </a:lnTo>
                <a:lnTo>
                  <a:pt x="1612832" y="41936"/>
                </a:lnTo>
                <a:lnTo>
                  <a:pt x="1657252" y="54442"/>
                </a:lnTo>
                <a:lnTo>
                  <a:pt x="1701006" y="68484"/>
                </a:lnTo>
                <a:lnTo>
                  <a:pt x="1744064" y="84030"/>
                </a:lnTo>
                <a:lnTo>
                  <a:pt x="1786395" y="101050"/>
                </a:lnTo>
                <a:lnTo>
                  <a:pt x="1827966" y="119512"/>
                </a:lnTo>
                <a:lnTo>
                  <a:pt x="1868749" y="139385"/>
                </a:lnTo>
                <a:lnTo>
                  <a:pt x="1908710" y="160639"/>
                </a:lnTo>
                <a:lnTo>
                  <a:pt x="1947820" y="183241"/>
                </a:lnTo>
                <a:lnTo>
                  <a:pt x="1986046" y="207162"/>
                </a:lnTo>
                <a:lnTo>
                  <a:pt x="2023359" y="232369"/>
                </a:lnTo>
                <a:lnTo>
                  <a:pt x="2059727" y="258833"/>
                </a:lnTo>
                <a:lnTo>
                  <a:pt x="2095118" y="286521"/>
                </a:lnTo>
                <a:lnTo>
                  <a:pt x="2129502" y="315403"/>
                </a:lnTo>
                <a:lnTo>
                  <a:pt x="2162848" y="345447"/>
                </a:lnTo>
                <a:lnTo>
                  <a:pt x="2195125" y="376624"/>
                </a:lnTo>
                <a:lnTo>
                  <a:pt x="2226301" y="408900"/>
                </a:lnTo>
                <a:lnTo>
                  <a:pt x="2256346" y="442246"/>
                </a:lnTo>
                <a:lnTo>
                  <a:pt x="2285227" y="476630"/>
                </a:lnTo>
                <a:lnTo>
                  <a:pt x="2312916" y="512022"/>
                </a:lnTo>
                <a:lnTo>
                  <a:pt x="2339379" y="548389"/>
                </a:lnTo>
                <a:lnTo>
                  <a:pt x="2364587" y="585702"/>
                </a:lnTo>
                <a:lnTo>
                  <a:pt x="2388507" y="623929"/>
                </a:lnTo>
                <a:lnTo>
                  <a:pt x="2411110" y="663038"/>
                </a:lnTo>
                <a:lnTo>
                  <a:pt x="2432363" y="703000"/>
                </a:lnTo>
                <a:lnTo>
                  <a:pt x="2452237" y="743782"/>
                </a:lnTo>
                <a:lnTo>
                  <a:pt x="2470699" y="785354"/>
                </a:lnTo>
                <a:lnTo>
                  <a:pt x="2487718" y="827684"/>
                </a:lnTo>
                <a:lnTo>
                  <a:pt x="2503265" y="870742"/>
                </a:lnTo>
                <a:lnTo>
                  <a:pt x="2517306" y="914497"/>
                </a:lnTo>
                <a:lnTo>
                  <a:pt x="2529813" y="958917"/>
                </a:lnTo>
                <a:lnTo>
                  <a:pt x="2540752" y="1003971"/>
                </a:lnTo>
                <a:lnTo>
                  <a:pt x="2550094" y="1049628"/>
                </a:lnTo>
                <a:lnTo>
                  <a:pt x="2557807" y="1095857"/>
                </a:lnTo>
                <a:lnTo>
                  <a:pt x="2563860" y="1142628"/>
                </a:lnTo>
                <a:lnTo>
                  <a:pt x="2568222" y="1189908"/>
                </a:lnTo>
                <a:lnTo>
                  <a:pt x="2570862" y="1237667"/>
                </a:lnTo>
                <a:lnTo>
                  <a:pt x="2571748" y="1285874"/>
                </a:lnTo>
                <a:lnTo>
                  <a:pt x="2570862" y="1334082"/>
                </a:lnTo>
                <a:lnTo>
                  <a:pt x="2568222" y="1381841"/>
                </a:lnTo>
                <a:lnTo>
                  <a:pt x="2563860" y="1429121"/>
                </a:lnTo>
                <a:lnTo>
                  <a:pt x="2557807" y="1475892"/>
                </a:lnTo>
                <a:lnTo>
                  <a:pt x="2550094" y="1522121"/>
                </a:lnTo>
                <a:lnTo>
                  <a:pt x="2540752" y="1567778"/>
                </a:lnTo>
                <a:lnTo>
                  <a:pt x="2529813" y="1612832"/>
                </a:lnTo>
                <a:lnTo>
                  <a:pt x="2517306" y="1657252"/>
                </a:lnTo>
                <a:lnTo>
                  <a:pt x="2503265" y="1701007"/>
                </a:lnTo>
                <a:lnTo>
                  <a:pt x="2487718" y="1744065"/>
                </a:lnTo>
                <a:lnTo>
                  <a:pt x="2470699" y="1786395"/>
                </a:lnTo>
                <a:lnTo>
                  <a:pt x="2452237" y="1827967"/>
                </a:lnTo>
                <a:lnTo>
                  <a:pt x="2432363" y="1868749"/>
                </a:lnTo>
                <a:lnTo>
                  <a:pt x="2411110" y="1908711"/>
                </a:lnTo>
                <a:lnTo>
                  <a:pt x="2388507" y="1947820"/>
                </a:lnTo>
                <a:lnTo>
                  <a:pt x="2364587" y="1986047"/>
                </a:lnTo>
                <a:lnTo>
                  <a:pt x="2339379" y="2023360"/>
                </a:lnTo>
                <a:lnTo>
                  <a:pt x="2312916" y="2059727"/>
                </a:lnTo>
                <a:lnTo>
                  <a:pt x="2285227" y="2095119"/>
                </a:lnTo>
                <a:lnTo>
                  <a:pt x="2256346" y="2129503"/>
                </a:lnTo>
                <a:lnTo>
                  <a:pt x="2226301" y="2162849"/>
                </a:lnTo>
                <a:lnTo>
                  <a:pt x="2195125" y="2195125"/>
                </a:lnTo>
                <a:lnTo>
                  <a:pt x="2162848" y="2226302"/>
                </a:lnTo>
                <a:lnTo>
                  <a:pt x="2129502" y="2256346"/>
                </a:lnTo>
                <a:lnTo>
                  <a:pt x="2095118" y="2285228"/>
                </a:lnTo>
                <a:lnTo>
                  <a:pt x="2059727" y="2312916"/>
                </a:lnTo>
                <a:lnTo>
                  <a:pt x="2023359" y="2339380"/>
                </a:lnTo>
                <a:lnTo>
                  <a:pt x="1986046" y="2364587"/>
                </a:lnTo>
                <a:lnTo>
                  <a:pt x="1947820" y="2388508"/>
                </a:lnTo>
                <a:lnTo>
                  <a:pt x="1908710" y="2411110"/>
                </a:lnTo>
                <a:lnTo>
                  <a:pt x="1868749" y="2432364"/>
                </a:lnTo>
                <a:lnTo>
                  <a:pt x="1827966" y="2452237"/>
                </a:lnTo>
                <a:lnTo>
                  <a:pt x="1786395" y="2470699"/>
                </a:lnTo>
                <a:lnTo>
                  <a:pt x="1744064" y="2487719"/>
                </a:lnTo>
                <a:lnTo>
                  <a:pt x="1701006" y="2503265"/>
                </a:lnTo>
                <a:lnTo>
                  <a:pt x="1657252" y="2517307"/>
                </a:lnTo>
                <a:lnTo>
                  <a:pt x="1612832" y="2529813"/>
                </a:lnTo>
                <a:lnTo>
                  <a:pt x="1567778" y="2540753"/>
                </a:lnTo>
                <a:lnTo>
                  <a:pt x="1522121" y="2550094"/>
                </a:lnTo>
                <a:lnTo>
                  <a:pt x="1475891" y="2557807"/>
                </a:lnTo>
                <a:lnTo>
                  <a:pt x="1429121" y="2563860"/>
                </a:lnTo>
                <a:lnTo>
                  <a:pt x="1381840" y="2568223"/>
                </a:lnTo>
                <a:lnTo>
                  <a:pt x="1334081" y="2570863"/>
                </a:lnTo>
                <a:lnTo>
                  <a:pt x="1285879" y="257174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68680" y="4792790"/>
            <a:ext cx="2571750" cy="2571750"/>
          </a:xfrm>
          <a:custGeom>
            <a:avLst/>
            <a:gdLst/>
            <a:ahLst/>
            <a:cxnLst/>
            <a:rect l="l" t="t" r="r" b="b"/>
            <a:pathLst>
              <a:path w="2571750" h="2571750">
                <a:moveTo>
                  <a:pt x="1285878" y="2571749"/>
                </a:moveTo>
                <a:lnTo>
                  <a:pt x="1237667" y="2570863"/>
                </a:lnTo>
                <a:lnTo>
                  <a:pt x="1189907" y="2568223"/>
                </a:lnTo>
                <a:lnTo>
                  <a:pt x="1142627" y="2563860"/>
                </a:lnTo>
                <a:lnTo>
                  <a:pt x="1095856" y="2557807"/>
                </a:lnTo>
                <a:lnTo>
                  <a:pt x="1049627" y="2550094"/>
                </a:lnTo>
                <a:lnTo>
                  <a:pt x="1003970" y="2540753"/>
                </a:lnTo>
                <a:lnTo>
                  <a:pt x="958916" y="2529813"/>
                </a:lnTo>
                <a:lnTo>
                  <a:pt x="914496" y="2517307"/>
                </a:lnTo>
                <a:lnTo>
                  <a:pt x="870742" y="2503265"/>
                </a:lnTo>
                <a:lnTo>
                  <a:pt x="827684" y="2487719"/>
                </a:lnTo>
                <a:lnTo>
                  <a:pt x="785353" y="2470699"/>
                </a:lnTo>
                <a:lnTo>
                  <a:pt x="743781" y="2452237"/>
                </a:lnTo>
                <a:lnTo>
                  <a:pt x="702999" y="2432364"/>
                </a:lnTo>
                <a:lnTo>
                  <a:pt x="663038" y="2411110"/>
                </a:lnTo>
                <a:lnTo>
                  <a:pt x="623928" y="2388508"/>
                </a:lnTo>
                <a:lnTo>
                  <a:pt x="585701" y="2364587"/>
                </a:lnTo>
                <a:lnTo>
                  <a:pt x="548389" y="2339380"/>
                </a:lnTo>
                <a:lnTo>
                  <a:pt x="512021" y="2312916"/>
                </a:lnTo>
                <a:lnTo>
                  <a:pt x="476629" y="2285228"/>
                </a:lnTo>
                <a:lnTo>
                  <a:pt x="442245" y="2256346"/>
                </a:lnTo>
                <a:lnTo>
                  <a:pt x="408899" y="2226302"/>
                </a:lnTo>
                <a:lnTo>
                  <a:pt x="376623" y="2195125"/>
                </a:lnTo>
                <a:lnTo>
                  <a:pt x="345447" y="2162849"/>
                </a:lnTo>
                <a:lnTo>
                  <a:pt x="315402" y="2129503"/>
                </a:lnTo>
                <a:lnTo>
                  <a:pt x="286520" y="2095119"/>
                </a:lnTo>
                <a:lnTo>
                  <a:pt x="258832" y="2059727"/>
                </a:lnTo>
                <a:lnTo>
                  <a:pt x="232369" y="2023360"/>
                </a:lnTo>
                <a:lnTo>
                  <a:pt x="207161" y="1986047"/>
                </a:lnTo>
                <a:lnTo>
                  <a:pt x="183240" y="1947820"/>
                </a:lnTo>
                <a:lnTo>
                  <a:pt x="160638" y="1908711"/>
                </a:lnTo>
                <a:lnTo>
                  <a:pt x="139384" y="1868749"/>
                </a:lnTo>
                <a:lnTo>
                  <a:pt x="119511" y="1827967"/>
                </a:lnTo>
                <a:lnTo>
                  <a:pt x="101049" y="1786395"/>
                </a:lnTo>
                <a:lnTo>
                  <a:pt x="84029" y="1744065"/>
                </a:lnTo>
                <a:lnTo>
                  <a:pt x="68483" y="1701007"/>
                </a:lnTo>
                <a:lnTo>
                  <a:pt x="54441" y="1657252"/>
                </a:lnTo>
                <a:lnTo>
                  <a:pt x="41935" y="1612832"/>
                </a:lnTo>
                <a:lnTo>
                  <a:pt x="30996" y="1567778"/>
                </a:lnTo>
                <a:lnTo>
                  <a:pt x="21654" y="1522121"/>
                </a:lnTo>
                <a:lnTo>
                  <a:pt x="13941" y="1475892"/>
                </a:lnTo>
                <a:lnTo>
                  <a:pt x="7888" y="1429121"/>
                </a:lnTo>
                <a:lnTo>
                  <a:pt x="3526" y="1381841"/>
                </a:lnTo>
                <a:lnTo>
                  <a:pt x="885" y="1334082"/>
                </a:lnTo>
                <a:lnTo>
                  <a:pt x="0" y="1285824"/>
                </a:lnTo>
                <a:lnTo>
                  <a:pt x="885" y="1237667"/>
                </a:lnTo>
                <a:lnTo>
                  <a:pt x="3526" y="1189908"/>
                </a:lnTo>
                <a:lnTo>
                  <a:pt x="7888" y="1142628"/>
                </a:lnTo>
                <a:lnTo>
                  <a:pt x="13941" y="1095857"/>
                </a:lnTo>
                <a:lnTo>
                  <a:pt x="21654" y="1049628"/>
                </a:lnTo>
                <a:lnTo>
                  <a:pt x="30996" y="1003971"/>
                </a:lnTo>
                <a:lnTo>
                  <a:pt x="41935" y="958917"/>
                </a:lnTo>
                <a:lnTo>
                  <a:pt x="54441" y="914497"/>
                </a:lnTo>
                <a:lnTo>
                  <a:pt x="68483" y="870742"/>
                </a:lnTo>
                <a:lnTo>
                  <a:pt x="84029" y="827684"/>
                </a:lnTo>
                <a:lnTo>
                  <a:pt x="101049" y="785354"/>
                </a:lnTo>
                <a:lnTo>
                  <a:pt x="119511" y="743782"/>
                </a:lnTo>
                <a:lnTo>
                  <a:pt x="139384" y="703000"/>
                </a:lnTo>
                <a:lnTo>
                  <a:pt x="160638" y="663038"/>
                </a:lnTo>
                <a:lnTo>
                  <a:pt x="183240" y="623929"/>
                </a:lnTo>
                <a:lnTo>
                  <a:pt x="207161" y="585702"/>
                </a:lnTo>
                <a:lnTo>
                  <a:pt x="232369" y="548389"/>
                </a:lnTo>
                <a:lnTo>
                  <a:pt x="258832" y="512022"/>
                </a:lnTo>
                <a:lnTo>
                  <a:pt x="286520" y="476630"/>
                </a:lnTo>
                <a:lnTo>
                  <a:pt x="315402" y="442246"/>
                </a:lnTo>
                <a:lnTo>
                  <a:pt x="345447" y="408900"/>
                </a:lnTo>
                <a:lnTo>
                  <a:pt x="376623" y="376624"/>
                </a:lnTo>
                <a:lnTo>
                  <a:pt x="408899" y="345447"/>
                </a:lnTo>
                <a:lnTo>
                  <a:pt x="442245" y="315403"/>
                </a:lnTo>
                <a:lnTo>
                  <a:pt x="476629" y="286521"/>
                </a:lnTo>
                <a:lnTo>
                  <a:pt x="512021" y="258833"/>
                </a:lnTo>
                <a:lnTo>
                  <a:pt x="548389" y="232369"/>
                </a:lnTo>
                <a:lnTo>
                  <a:pt x="585701" y="207162"/>
                </a:lnTo>
                <a:lnTo>
                  <a:pt x="623928" y="183241"/>
                </a:lnTo>
                <a:lnTo>
                  <a:pt x="663038" y="160639"/>
                </a:lnTo>
                <a:lnTo>
                  <a:pt x="702999" y="139385"/>
                </a:lnTo>
                <a:lnTo>
                  <a:pt x="743781" y="119512"/>
                </a:lnTo>
                <a:lnTo>
                  <a:pt x="785353" y="101050"/>
                </a:lnTo>
                <a:lnTo>
                  <a:pt x="827684" y="84030"/>
                </a:lnTo>
                <a:lnTo>
                  <a:pt x="870742" y="68484"/>
                </a:lnTo>
                <a:lnTo>
                  <a:pt x="914496" y="54442"/>
                </a:lnTo>
                <a:lnTo>
                  <a:pt x="958916" y="41936"/>
                </a:lnTo>
                <a:lnTo>
                  <a:pt x="1003970" y="30996"/>
                </a:lnTo>
                <a:lnTo>
                  <a:pt x="1049627" y="21655"/>
                </a:lnTo>
                <a:lnTo>
                  <a:pt x="1095856" y="13942"/>
                </a:lnTo>
                <a:lnTo>
                  <a:pt x="1142627" y="7889"/>
                </a:lnTo>
                <a:lnTo>
                  <a:pt x="1189907" y="3526"/>
                </a:lnTo>
                <a:lnTo>
                  <a:pt x="1237667" y="886"/>
                </a:lnTo>
                <a:lnTo>
                  <a:pt x="1285874" y="0"/>
                </a:lnTo>
                <a:lnTo>
                  <a:pt x="1334081" y="886"/>
                </a:lnTo>
                <a:lnTo>
                  <a:pt x="1381840" y="3526"/>
                </a:lnTo>
                <a:lnTo>
                  <a:pt x="1429120" y="7889"/>
                </a:lnTo>
                <a:lnTo>
                  <a:pt x="1475891" y="13942"/>
                </a:lnTo>
                <a:lnTo>
                  <a:pt x="1522120" y="21655"/>
                </a:lnTo>
                <a:lnTo>
                  <a:pt x="1567777" y="30996"/>
                </a:lnTo>
                <a:lnTo>
                  <a:pt x="1612832" y="41936"/>
                </a:lnTo>
                <a:lnTo>
                  <a:pt x="1657251" y="54442"/>
                </a:lnTo>
                <a:lnTo>
                  <a:pt x="1701006" y="68484"/>
                </a:lnTo>
                <a:lnTo>
                  <a:pt x="1744064" y="84030"/>
                </a:lnTo>
                <a:lnTo>
                  <a:pt x="1786394" y="101050"/>
                </a:lnTo>
                <a:lnTo>
                  <a:pt x="1827966" y="119512"/>
                </a:lnTo>
                <a:lnTo>
                  <a:pt x="1868748" y="139385"/>
                </a:lnTo>
                <a:lnTo>
                  <a:pt x="1908710" y="160639"/>
                </a:lnTo>
                <a:lnTo>
                  <a:pt x="1947819" y="183241"/>
                </a:lnTo>
                <a:lnTo>
                  <a:pt x="1986046" y="207162"/>
                </a:lnTo>
                <a:lnTo>
                  <a:pt x="2023359" y="232369"/>
                </a:lnTo>
                <a:lnTo>
                  <a:pt x="2059726" y="258833"/>
                </a:lnTo>
                <a:lnTo>
                  <a:pt x="2095118" y="286521"/>
                </a:lnTo>
                <a:lnTo>
                  <a:pt x="2129502" y="315403"/>
                </a:lnTo>
                <a:lnTo>
                  <a:pt x="2162848" y="345447"/>
                </a:lnTo>
                <a:lnTo>
                  <a:pt x="2195125" y="376624"/>
                </a:lnTo>
                <a:lnTo>
                  <a:pt x="2226301" y="408900"/>
                </a:lnTo>
                <a:lnTo>
                  <a:pt x="2256345" y="442246"/>
                </a:lnTo>
                <a:lnTo>
                  <a:pt x="2285227" y="476630"/>
                </a:lnTo>
                <a:lnTo>
                  <a:pt x="2312915" y="512022"/>
                </a:lnTo>
                <a:lnTo>
                  <a:pt x="2339379" y="548389"/>
                </a:lnTo>
                <a:lnTo>
                  <a:pt x="2364586" y="585702"/>
                </a:lnTo>
                <a:lnTo>
                  <a:pt x="2388507" y="623929"/>
                </a:lnTo>
                <a:lnTo>
                  <a:pt x="2411109" y="663038"/>
                </a:lnTo>
                <a:lnTo>
                  <a:pt x="2432363" y="703000"/>
                </a:lnTo>
                <a:lnTo>
                  <a:pt x="2452236" y="743782"/>
                </a:lnTo>
                <a:lnTo>
                  <a:pt x="2470698" y="785354"/>
                </a:lnTo>
                <a:lnTo>
                  <a:pt x="2487718" y="827684"/>
                </a:lnTo>
                <a:lnTo>
                  <a:pt x="2503264" y="870742"/>
                </a:lnTo>
                <a:lnTo>
                  <a:pt x="2517306" y="914497"/>
                </a:lnTo>
                <a:lnTo>
                  <a:pt x="2529812" y="958917"/>
                </a:lnTo>
                <a:lnTo>
                  <a:pt x="2540752" y="1003971"/>
                </a:lnTo>
                <a:lnTo>
                  <a:pt x="2550094" y="1049628"/>
                </a:lnTo>
                <a:lnTo>
                  <a:pt x="2557806" y="1095857"/>
                </a:lnTo>
                <a:lnTo>
                  <a:pt x="2563860" y="1142628"/>
                </a:lnTo>
                <a:lnTo>
                  <a:pt x="2568222" y="1189908"/>
                </a:lnTo>
                <a:lnTo>
                  <a:pt x="2570862" y="1237667"/>
                </a:lnTo>
                <a:lnTo>
                  <a:pt x="2571747" y="1285874"/>
                </a:lnTo>
                <a:lnTo>
                  <a:pt x="2570862" y="1334082"/>
                </a:lnTo>
                <a:lnTo>
                  <a:pt x="2568222" y="1381841"/>
                </a:lnTo>
                <a:lnTo>
                  <a:pt x="2563860" y="1429121"/>
                </a:lnTo>
                <a:lnTo>
                  <a:pt x="2557806" y="1475892"/>
                </a:lnTo>
                <a:lnTo>
                  <a:pt x="2550094" y="1522121"/>
                </a:lnTo>
                <a:lnTo>
                  <a:pt x="2540752" y="1567778"/>
                </a:lnTo>
                <a:lnTo>
                  <a:pt x="2529812" y="1612832"/>
                </a:lnTo>
                <a:lnTo>
                  <a:pt x="2517306" y="1657252"/>
                </a:lnTo>
                <a:lnTo>
                  <a:pt x="2503264" y="1701007"/>
                </a:lnTo>
                <a:lnTo>
                  <a:pt x="2487718" y="1744065"/>
                </a:lnTo>
                <a:lnTo>
                  <a:pt x="2470698" y="1786395"/>
                </a:lnTo>
                <a:lnTo>
                  <a:pt x="2452236" y="1827967"/>
                </a:lnTo>
                <a:lnTo>
                  <a:pt x="2432363" y="1868749"/>
                </a:lnTo>
                <a:lnTo>
                  <a:pt x="2411109" y="1908711"/>
                </a:lnTo>
                <a:lnTo>
                  <a:pt x="2388507" y="1947820"/>
                </a:lnTo>
                <a:lnTo>
                  <a:pt x="2364586" y="1986047"/>
                </a:lnTo>
                <a:lnTo>
                  <a:pt x="2339379" y="2023360"/>
                </a:lnTo>
                <a:lnTo>
                  <a:pt x="2312915" y="2059727"/>
                </a:lnTo>
                <a:lnTo>
                  <a:pt x="2285227" y="2095119"/>
                </a:lnTo>
                <a:lnTo>
                  <a:pt x="2256345" y="2129503"/>
                </a:lnTo>
                <a:lnTo>
                  <a:pt x="2226301" y="2162849"/>
                </a:lnTo>
                <a:lnTo>
                  <a:pt x="2195125" y="2195125"/>
                </a:lnTo>
                <a:lnTo>
                  <a:pt x="2162848" y="2226302"/>
                </a:lnTo>
                <a:lnTo>
                  <a:pt x="2129502" y="2256346"/>
                </a:lnTo>
                <a:lnTo>
                  <a:pt x="2095118" y="2285228"/>
                </a:lnTo>
                <a:lnTo>
                  <a:pt x="2059726" y="2312916"/>
                </a:lnTo>
                <a:lnTo>
                  <a:pt x="2023359" y="2339380"/>
                </a:lnTo>
                <a:lnTo>
                  <a:pt x="1986046" y="2364587"/>
                </a:lnTo>
                <a:lnTo>
                  <a:pt x="1947819" y="2388508"/>
                </a:lnTo>
                <a:lnTo>
                  <a:pt x="1908710" y="2411110"/>
                </a:lnTo>
                <a:lnTo>
                  <a:pt x="1868748" y="2432364"/>
                </a:lnTo>
                <a:lnTo>
                  <a:pt x="1827966" y="2452237"/>
                </a:lnTo>
                <a:lnTo>
                  <a:pt x="1786394" y="2470699"/>
                </a:lnTo>
                <a:lnTo>
                  <a:pt x="1744064" y="2487719"/>
                </a:lnTo>
                <a:lnTo>
                  <a:pt x="1701006" y="2503265"/>
                </a:lnTo>
                <a:lnTo>
                  <a:pt x="1657251" y="2517307"/>
                </a:lnTo>
                <a:lnTo>
                  <a:pt x="1612832" y="2529813"/>
                </a:lnTo>
                <a:lnTo>
                  <a:pt x="1567777" y="2540753"/>
                </a:lnTo>
                <a:lnTo>
                  <a:pt x="1522120" y="2550094"/>
                </a:lnTo>
                <a:lnTo>
                  <a:pt x="1475891" y="2557807"/>
                </a:lnTo>
                <a:lnTo>
                  <a:pt x="1429120" y="2563860"/>
                </a:lnTo>
                <a:lnTo>
                  <a:pt x="1381840" y="2568223"/>
                </a:lnTo>
                <a:lnTo>
                  <a:pt x="1334081" y="2570863"/>
                </a:lnTo>
                <a:lnTo>
                  <a:pt x="1285878" y="2571749"/>
                </a:lnTo>
                <a:close/>
              </a:path>
            </a:pathLst>
          </a:custGeom>
          <a:solidFill>
            <a:srgbClr val="6D1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48479" y="5452579"/>
            <a:ext cx="1397000" cy="1161415"/>
          </a:xfrm>
          <a:custGeom>
            <a:avLst/>
            <a:gdLst/>
            <a:ahLst/>
            <a:cxnLst/>
            <a:rect l="l" t="t" r="r" b="b"/>
            <a:pathLst>
              <a:path w="1397000" h="1161415">
                <a:moveTo>
                  <a:pt x="1396631" y="314363"/>
                </a:moveTo>
                <a:lnTo>
                  <a:pt x="1390802" y="270891"/>
                </a:lnTo>
                <a:lnTo>
                  <a:pt x="1374330" y="231800"/>
                </a:lnTo>
                <a:lnTo>
                  <a:pt x="1351470" y="202145"/>
                </a:lnTo>
                <a:lnTo>
                  <a:pt x="1351470" y="314363"/>
                </a:lnTo>
                <a:lnTo>
                  <a:pt x="1351470" y="997343"/>
                </a:lnTo>
                <a:lnTo>
                  <a:pt x="1342186" y="1043368"/>
                </a:lnTo>
                <a:lnTo>
                  <a:pt x="1327518" y="1065174"/>
                </a:lnTo>
                <a:lnTo>
                  <a:pt x="1294472" y="1033881"/>
                </a:lnTo>
                <a:lnTo>
                  <a:pt x="1294472" y="1096162"/>
                </a:lnTo>
                <a:lnTo>
                  <a:pt x="1279359" y="1106385"/>
                </a:lnTo>
                <a:lnTo>
                  <a:pt x="1233474" y="1115695"/>
                </a:lnTo>
                <a:lnTo>
                  <a:pt x="163131" y="1115695"/>
                </a:lnTo>
                <a:lnTo>
                  <a:pt x="123901" y="1107744"/>
                </a:lnTo>
                <a:lnTo>
                  <a:pt x="515556" y="733196"/>
                </a:lnTo>
                <a:lnTo>
                  <a:pt x="685901" y="920623"/>
                </a:lnTo>
                <a:lnTo>
                  <a:pt x="691959" y="923290"/>
                </a:lnTo>
                <a:lnTo>
                  <a:pt x="698309" y="923290"/>
                </a:lnTo>
                <a:lnTo>
                  <a:pt x="704646" y="923290"/>
                </a:lnTo>
                <a:lnTo>
                  <a:pt x="710704" y="920623"/>
                </a:lnTo>
                <a:lnTo>
                  <a:pt x="894905" y="717791"/>
                </a:lnTo>
                <a:lnTo>
                  <a:pt x="1294472" y="1096162"/>
                </a:lnTo>
                <a:lnTo>
                  <a:pt x="1294472" y="1033881"/>
                </a:lnTo>
                <a:lnTo>
                  <a:pt x="925334" y="684301"/>
                </a:lnTo>
                <a:lnTo>
                  <a:pt x="1325549" y="243611"/>
                </a:lnTo>
                <a:lnTo>
                  <a:pt x="1342186" y="268338"/>
                </a:lnTo>
                <a:lnTo>
                  <a:pt x="1351470" y="314363"/>
                </a:lnTo>
                <a:lnTo>
                  <a:pt x="1351470" y="202145"/>
                </a:lnTo>
                <a:lnTo>
                  <a:pt x="1348790" y="198666"/>
                </a:lnTo>
                <a:lnTo>
                  <a:pt x="1343609" y="194652"/>
                </a:lnTo>
                <a:lnTo>
                  <a:pt x="1341755" y="192112"/>
                </a:lnTo>
                <a:lnTo>
                  <a:pt x="1335468" y="188353"/>
                </a:lnTo>
                <a:lnTo>
                  <a:pt x="1315758" y="173050"/>
                </a:lnTo>
                <a:lnTo>
                  <a:pt x="1291653" y="162839"/>
                </a:lnTo>
                <a:lnTo>
                  <a:pt x="1291653" y="213639"/>
                </a:lnTo>
                <a:lnTo>
                  <a:pt x="698284" y="867003"/>
                </a:lnTo>
                <a:lnTo>
                  <a:pt x="533184" y="685355"/>
                </a:lnTo>
                <a:lnTo>
                  <a:pt x="533069" y="685152"/>
                </a:lnTo>
                <a:lnTo>
                  <a:pt x="532917" y="685050"/>
                </a:lnTo>
                <a:lnTo>
                  <a:pt x="485127" y="632472"/>
                </a:lnTo>
                <a:lnTo>
                  <a:pt x="485127" y="699719"/>
                </a:lnTo>
                <a:lnTo>
                  <a:pt x="83654" y="1083652"/>
                </a:lnTo>
                <a:lnTo>
                  <a:pt x="79756" y="1080998"/>
                </a:lnTo>
                <a:lnTo>
                  <a:pt x="54444" y="1043368"/>
                </a:lnTo>
                <a:lnTo>
                  <a:pt x="45161" y="997343"/>
                </a:lnTo>
                <a:lnTo>
                  <a:pt x="45161" y="314363"/>
                </a:lnTo>
                <a:lnTo>
                  <a:pt x="54444" y="268325"/>
                </a:lnTo>
                <a:lnTo>
                  <a:pt x="70878" y="243890"/>
                </a:lnTo>
                <a:lnTo>
                  <a:pt x="485127" y="699719"/>
                </a:lnTo>
                <a:lnTo>
                  <a:pt x="485127" y="632472"/>
                </a:lnTo>
                <a:lnTo>
                  <a:pt x="104673" y="213829"/>
                </a:lnTo>
                <a:lnTo>
                  <a:pt x="117259" y="205295"/>
                </a:lnTo>
                <a:lnTo>
                  <a:pt x="163131" y="195986"/>
                </a:lnTo>
                <a:lnTo>
                  <a:pt x="453009" y="195986"/>
                </a:lnTo>
                <a:lnTo>
                  <a:pt x="446430" y="227037"/>
                </a:lnTo>
                <a:lnTo>
                  <a:pt x="443153" y="280111"/>
                </a:lnTo>
                <a:lnTo>
                  <a:pt x="447243" y="337718"/>
                </a:lnTo>
                <a:lnTo>
                  <a:pt x="458508" y="389013"/>
                </a:lnTo>
                <a:lnTo>
                  <a:pt x="476542" y="433882"/>
                </a:lnTo>
                <a:lnTo>
                  <a:pt x="500951" y="472186"/>
                </a:lnTo>
                <a:lnTo>
                  <a:pt x="531355" y="503821"/>
                </a:lnTo>
                <a:lnTo>
                  <a:pt x="567359" y="528637"/>
                </a:lnTo>
                <a:lnTo>
                  <a:pt x="608584" y="546519"/>
                </a:lnTo>
                <a:lnTo>
                  <a:pt x="654621" y="557339"/>
                </a:lnTo>
                <a:lnTo>
                  <a:pt x="705104" y="560971"/>
                </a:lnTo>
                <a:lnTo>
                  <a:pt x="754151" y="558304"/>
                </a:lnTo>
                <a:lnTo>
                  <a:pt x="798944" y="550494"/>
                </a:lnTo>
                <a:lnTo>
                  <a:pt x="839584" y="537794"/>
                </a:lnTo>
                <a:lnTo>
                  <a:pt x="876223" y="520471"/>
                </a:lnTo>
                <a:lnTo>
                  <a:pt x="876198" y="516420"/>
                </a:lnTo>
                <a:lnTo>
                  <a:pt x="875868" y="472541"/>
                </a:lnTo>
                <a:lnTo>
                  <a:pt x="836460" y="491845"/>
                </a:lnTo>
                <a:lnTo>
                  <a:pt x="794778" y="505536"/>
                </a:lnTo>
                <a:lnTo>
                  <a:pt x="750874" y="513715"/>
                </a:lnTo>
                <a:lnTo>
                  <a:pt x="704811" y="516420"/>
                </a:lnTo>
                <a:lnTo>
                  <a:pt x="660412" y="512838"/>
                </a:lnTo>
                <a:lnTo>
                  <a:pt x="619798" y="502031"/>
                </a:lnTo>
                <a:lnTo>
                  <a:pt x="583628" y="483908"/>
                </a:lnTo>
                <a:lnTo>
                  <a:pt x="552513" y="458368"/>
                </a:lnTo>
                <a:lnTo>
                  <a:pt x="527126" y="425310"/>
                </a:lnTo>
                <a:lnTo>
                  <a:pt x="508088" y="384644"/>
                </a:lnTo>
                <a:lnTo>
                  <a:pt x="496062" y="336346"/>
                </a:lnTo>
                <a:lnTo>
                  <a:pt x="491655" y="280111"/>
                </a:lnTo>
                <a:lnTo>
                  <a:pt x="494766" y="229476"/>
                </a:lnTo>
                <a:lnTo>
                  <a:pt x="504799" y="183781"/>
                </a:lnTo>
                <a:lnTo>
                  <a:pt x="521563" y="143573"/>
                </a:lnTo>
                <a:lnTo>
                  <a:pt x="544880" y="109423"/>
                </a:lnTo>
                <a:lnTo>
                  <a:pt x="574586" y="81876"/>
                </a:lnTo>
                <a:lnTo>
                  <a:pt x="610501" y="61518"/>
                </a:lnTo>
                <a:lnTo>
                  <a:pt x="652462" y="48882"/>
                </a:lnTo>
                <a:lnTo>
                  <a:pt x="700265" y="44551"/>
                </a:lnTo>
                <a:lnTo>
                  <a:pt x="748753" y="49720"/>
                </a:lnTo>
                <a:lnTo>
                  <a:pt x="790473" y="64566"/>
                </a:lnTo>
                <a:lnTo>
                  <a:pt x="825195" y="88163"/>
                </a:lnTo>
                <a:lnTo>
                  <a:pt x="852690" y="119519"/>
                </a:lnTo>
                <a:lnTo>
                  <a:pt x="872705" y="157683"/>
                </a:lnTo>
                <a:lnTo>
                  <a:pt x="885024" y="201714"/>
                </a:lnTo>
                <a:lnTo>
                  <a:pt x="889419" y="250647"/>
                </a:lnTo>
                <a:lnTo>
                  <a:pt x="885329" y="304850"/>
                </a:lnTo>
                <a:lnTo>
                  <a:pt x="873442" y="340626"/>
                </a:lnTo>
                <a:lnTo>
                  <a:pt x="855560" y="360362"/>
                </a:lnTo>
                <a:lnTo>
                  <a:pt x="833475" y="366420"/>
                </a:lnTo>
                <a:lnTo>
                  <a:pt x="822883" y="364350"/>
                </a:lnTo>
                <a:lnTo>
                  <a:pt x="817600" y="363334"/>
                </a:lnTo>
                <a:lnTo>
                  <a:pt x="805243" y="353555"/>
                </a:lnTo>
                <a:lnTo>
                  <a:pt x="797179" y="336346"/>
                </a:lnTo>
                <a:lnTo>
                  <a:pt x="794181" y="310921"/>
                </a:lnTo>
                <a:lnTo>
                  <a:pt x="793419" y="188366"/>
                </a:lnTo>
                <a:lnTo>
                  <a:pt x="793419" y="187007"/>
                </a:lnTo>
                <a:lnTo>
                  <a:pt x="793191" y="151409"/>
                </a:lnTo>
                <a:lnTo>
                  <a:pt x="751547" y="151409"/>
                </a:lnTo>
                <a:lnTo>
                  <a:pt x="751738" y="187007"/>
                </a:lnTo>
                <a:lnTo>
                  <a:pt x="746239" y="178485"/>
                </a:lnTo>
                <a:lnTo>
                  <a:pt x="746239" y="280111"/>
                </a:lnTo>
                <a:lnTo>
                  <a:pt x="746163" y="291071"/>
                </a:lnTo>
                <a:lnTo>
                  <a:pt x="742340" y="325501"/>
                </a:lnTo>
                <a:lnTo>
                  <a:pt x="730415" y="351459"/>
                </a:lnTo>
                <a:lnTo>
                  <a:pt x="711365" y="367258"/>
                </a:lnTo>
                <a:lnTo>
                  <a:pt x="686041" y="372605"/>
                </a:lnTo>
                <a:lnTo>
                  <a:pt x="660704" y="367372"/>
                </a:lnTo>
                <a:lnTo>
                  <a:pt x="641477" y="351866"/>
                </a:lnTo>
                <a:lnTo>
                  <a:pt x="629221" y="326351"/>
                </a:lnTo>
                <a:lnTo>
                  <a:pt x="624776" y="291071"/>
                </a:lnTo>
                <a:lnTo>
                  <a:pt x="624624" y="269824"/>
                </a:lnTo>
                <a:lnTo>
                  <a:pt x="628535" y="234861"/>
                </a:lnTo>
                <a:lnTo>
                  <a:pt x="659282" y="193687"/>
                </a:lnTo>
                <a:lnTo>
                  <a:pt x="710844" y="194005"/>
                </a:lnTo>
                <a:lnTo>
                  <a:pt x="741921" y="236601"/>
                </a:lnTo>
                <a:lnTo>
                  <a:pt x="746239" y="280111"/>
                </a:lnTo>
                <a:lnTo>
                  <a:pt x="746239" y="178485"/>
                </a:lnTo>
                <a:lnTo>
                  <a:pt x="740384" y="169392"/>
                </a:lnTo>
                <a:lnTo>
                  <a:pt x="724141" y="156019"/>
                </a:lnTo>
                <a:lnTo>
                  <a:pt x="703199" y="147510"/>
                </a:lnTo>
                <a:lnTo>
                  <a:pt x="677748" y="144538"/>
                </a:lnTo>
                <a:lnTo>
                  <a:pt x="635330" y="153187"/>
                </a:lnTo>
                <a:lnTo>
                  <a:pt x="603237" y="177812"/>
                </a:lnTo>
                <a:lnTo>
                  <a:pt x="582993" y="216446"/>
                </a:lnTo>
                <a:lnTo>
                  <a:pt x="576135" y="267081"/>
                </a:lnTo>
                <a:lnTo>
                  <a:pt x="576313" y="293839"/>
                </a:lnTo>
                <a:lnTo>
                  <a:pt x="583755" y="345909"/>
                </a:lnTo>
                <a:lnTo>
                  <a:pt x="604418" y="384403"/>
                </a:lnTo>
                <a:lnTo>
                  <a:pt x="637006" y="408254"/>
                </a:lnTo>
                <a:lnTo>
                  <a:pt x="680237" y="416433"/>
                </a:lnTo>
                <a:lnTo>
                  <a:pt x="708063" y="412737"/>
                </a:lnTo>
                <a:lnTo>
                  <a:pt x="731812" y="402221"/>
                </a:lnTo>
                <a:lnTo>
                  <a:pt x="751027" y="385800"/>
                </a:lnTo>
                <a:lnTo>
                  <a:pt x="759802" y="372605"/>
                </a:lnTo>
                <a:lnTo>
                  <a:pt x="765276" y="364350"/>
                </a:lnTo>
                <a:lnTo>
                  <a:pt x="775195" y="384543"/>
                </a:lnTo>
                <a:lnTo>
                  <a:pt x="790143" y="399592"/>
                </a:lnTo>
                <a:lnTo>
                  <a:pt x="809802" y="409016"/>
                </a:lnTo>
                <a:lnTo>
                  <a:pt x="833869" y="412267"/>
                </a:lnTo>
                <a:lnTo>
                  <a:pt x="866622" y="405904"/>
                </a:lnTo>
                <a:lnTo>
                  <a:pt x="908989" y="366420"/>
                </a:lnTo>
                <a:lnTo>
                  <a:pt x="931684" y="308952"/>
                </a:lnTo>
                <a:lnTo>
                  <a:pt x="936586" y="250012"/>
                </a:lnTo>
                <a:lnTo>
                  <a:pt x="932027" y="197561"/>
                </a:lnTo>
                <a:lnTo>
                  <a:pt x="931608" y="195986"/>
                </a:lnTo>
                <a:lnTo>
                  <a:pt x="1233474" y="195986"/>
                </a:lnTo>
                <a:lnTo>
                  <a:pt x="1279359" y="205308"/>
                </a:lnTo>
                <a:lnTo>
                  <a:pt x="1291653" y="213639"/>
                </a:lnTo>
                <a:lnTo>
                  <a:pt x="1291653" y="162839"/>
                </a:lnTo>
                <a:lnTo>
                  <a:pt x="1276807" y="156540"/>
                </a:lnTo>
                <a:lnTo>
                  <a:pt x="1233474" y="150672"/>
                </a:lnTo>
                <a:lnTo>
                  <a:pt x="921524" y="150672"/>
                </a:lnTo>
                <a:lnTo>
                  <a:pt x="919734" y="151041"/>
                </a:lnTo>
                <a:lnTo>
                  <a:pt x="919378" y="149669"/>
                </a:lnTo>
                <a:lnTo>
                  <a:pt x="899109" y="107073"/>
                </a:lnTo>
                <a:lnTo>
                  <a:pt x="871715" y="70535"/>
                </a:lnTo>
                <a:lnTo>
                  <a:pt x="841933" y="44551"/>
                </a:lnTo>
                <a:lnTo>
                  <a:pt x="797344" y="18630"/>
                </a:lnTo>
                <a:lnTo>
                  <a:pt x="751332" y="4787"/>
                </a:lnTo>
                <a:lnTo>
                  <a:pt x="700036" y="0"/>
                </a:lnTo>
                <a:lnTo>
                  <a:pt x="649287" y="4165"/>
                </a:lnTo>
                <a:lnTo>
                  <a:pt x="603313" y="16332"/>
                </a:lnTo>
                <a:lnTo>
                  <a:pt x="562470" y="35941"/>
                </a:lnTo>
                <a:lnTo>
                  <a:pt x="527075" y="62471"/>
                </a:lnTo>
                <a:lnTo>
                  <a:pt x="497433" y="95377"/>
                </a:lnTo>
                <a:lnTo>
                  <a:pt x="473900" y="134137"/>
                </a:lnTo>
                <a:lnTo>
                  <a:pt x="467474" y="150672"/>
                </a:lnTo>
                <a:lnTo>
                  <a:pt x="163131" y="150672"/>
                </a:lnTo>
                <a:lnTo>
                  <a:pt x="119811" y="156540"/>
                </a:lnTo>
                <a:lnTo>
                  <a:pt x="80860" y="173062"/>
                </a:lnTo>
                <a:lnTo>
                  <a:pt x="60058" y="189191"/>
                </a:lnTo>
                <a:lnTo>
                  <a:pt x="54660" y="192430"/>
                </a:lnTo>
                <a:lnTo>
                  <a:pt x="53060" y="194627"/>
                </a:lnTo>
                <a:lnTo>
                  <a:pt x="47828" y="198678"/>
                </a:lnTo>
                <a:lnTo>
                  <a:pt x="22301" y="231813"/>
                </a:lnTo>
                <a:lnTo>
                  <a:pt x="5829" y="270903"/>
                </a:lnTo>
                <a:lnTo>
                  <a:pt x="0" y="314363"/>
                </a:lnTo>
                <a:lnTo>
                  <a:pt x="0" y="997343"/>
                </a:lnTo>
                <a:lnTo>
                  <a:pt x="5829" y="1040803"/>
                </a:lnTo>
                <a:lnTo>
                  <a:pt x="22301" y="1079881"/>
                </a:lnTo>
                <a:lnTo>
                  <a:pt x="47828" y="1113015"/>
                </a:lnTo>
                <a:lnTo>
                  <a:pt x="67132" y="1128001"/>
                </a:lnTo>
                <a:lnTo>
                  <a:pt x="68211" y="1129703"/>
                </a:lnTo>
                <a:lnTo>
                  <a:pt x="72669" y="1134364"/>
                </a:lnTo>
                <a:lnTo>
                  <a:pt x="78193" y="1136573"/>
                </a:lnTo>
                <a:lnTo>
                  <a:pt x="80860" y="1138631"/>
                </a:lnTo>
                <a:lnTo>
                  <a:pt x="119811" y="1155153"/>
                </a:lnTo>
                <a:lnTo>
                  <a:pt x="163131" y="1161008"/>
                </a:lnTo>
                <a:lnTo>
                  <a:pt x="1233474" y="1161008"/>
                </a:lnTo>
                <a:lnTo>
                  <a:pt x="1276807" y="1155153"/>
                </a:lnTo>
                <a:lnTo>
                  <a:pt x="1315758" y="1138631"/>
                </a:lnTo>
                <a:lnTo>
                  <a:pt x="1338478" y="1121016"/>
                </a:lnTo>
                <a:lnTo>
                  <a:pt x="1342478" y="1119416"/>
                </a:lnTo>
                <a:lnTo>
                  <a:pt x="1346936" y="1114704"/>
                </a:lnTo>
                <a:lnTo>
                  <a:pt x="1347228" y="1114221"/>
                </a:lnTo>
                <a:lnTo>
                  <a:pt x="1348790" y="1113015"/>
                </a:lnTo>
                <a:lnTo>
                  <a:pt x="1374317" y="1079881"/>
                </a:lnTo>
                <a:lnTo>
                  <a:pt x="1390789" y="1040803"/>
                </a:lnTo>
                <a:lnTo>
                  <a:pt x="1396631" y="997343"/>
                </a:lnTo>
                <a:lnTo>
                  <a:pt x="1396631" y="314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35220" y="5353684"/>
            <a:ext cx="1314450" cy="1314450"/>
          </a:xfrm>
          <a:custGeom>
            <a:avLst/>
            <a:gdLst/>
            <a:ahLst/>
            <a:cxnLst/>
            <a:rect l="l" t="t" r="r" b="b"/>
            <a:pathLst>
              <a:path w="1314450" h="1314450">
                <a:moveTo>
                  <a:pt x="1045378" y="1314157"/>
                </a:moveTo>
                <a:lnTo>
                  <a:pt x="981264" y="1307814"/>
                </a:lnTo>
                <a:lnTo>
                  <a:pt x="914311" y="1292388"/>
                </a:lnTo>
                <a:lnTo>
                  <a:pt x="845201" y="1268558"/>
                </a:lnTo>
                <a:lnTo>
                  <a:pt x="810050" y="1253705"/>
                </a:lnTo>
                <a:lnTo>
                  <a:pt x="774615" y="1237007"/>
                </a:lnTo>
                <a:lnTo>
                  <a:pt x="738981" y="1218549"/>
                </a:lnTo>
                <a:lnTo>
                  <a:pt x="703234" y="1198416"/>
                </a:lnTo>
                <a:lnTo>
                  <a:pt x="667459" y="1176693"/>
                </a:lnTo>
                <a:lnTo>
                  <a:pt x="631741" y="1153465"/>
                </a:lnTo>
                <a:lnTo>
                  <a:pt x="596164" y="1128819"/>
                </a:lnTo>
                <a:lnTo>
                  <a:pt x="560815" y="1102838"/>
                </a:lnTo>
                <a:lnTo>
                  <a:pt x="525777" y="1075607"/>
                </a:lnTo>
                <a:lnTo>
                  <a:pt x="491138" y="1047213"/>
                </a:lnTo>
                <a:lnTo>
                  <a:pt x="456981" y="1017740"/>
                </a:lnTo>
                <a:lnTo>
                  <a:pt x="423392" y="987274"/>
                </a:lnTo>
                <a:lnTo>
                  <a:pt x="390455" y="955899"/>
                </a:lnTo>
                <a:lnTo>
                  <a:pt x="358257" y="923701"/>
                </a:lnTo>
                <a:lnTo>
                  <a:pt x="326882" y="890765"/>
                </a:lnTo>
                <a:lnTo>
                  <a:pt x="296416" y="857176"/>
                </a:lnTo>
                <a:lnTo>
                  <a:pt x="266943" y="823019"/>
                </a:lnTo>
                <a:lnTo>
                  <a:pt x="238549" y="788379"/>
                </a:lnTo>
                <a:lnTo>
                  <a:pt x="211319" y="753342"/>
                </a:lnTo>
                <a:lnTo>
                  <a:pt x="185338" y="717993"/>
                </a:lnTo>
                <a:lnTo>
                  <a:pt x="160691" y="682416"/>
                </a:lnTo>
                <a:lnTo>
                  <a:pt x="137464" y="646697"/>
                </a:lnTo>
                <a:lnTo>
                  <a:pt x="115741" y="610922"/>
                </a:lnTo>
                <a:lnTo>
                  <a:pt x="95608" y="575175"/>
                </a:lnTo>
                <a:lnTo>
                  <a:pt x="77150" y="539541"/>
                </a:lnTo>
                <a:lnTo>
                  <a:pt x="60451" y="504107"/>
                </a:lnTo>
                <a:lnTo>
                  <a:pt x="45599" y="468956"/>
                </a:lnTo>
                <a:lnTo>
                  <a:pt x="21769" y="399846"/>
                </a:lnTo>
                <a:lnTo>
                  <a:pt x="6342" y="332893"/>
                </a:lnTo>
                <a:lnTo>
                  <a:pt x="0" y="268779"/>
                </a:lnTo>
                <a:lnTo>
                  <a:pt x="448" y="237999"/>
                </a:lnTo>
                <a:lnTo>
                  <a:pt x="9008" y="179420"/>
                </a:lnTo>
                <a:lnTo>
                  <a:pt x="28357" y="125383"/>
                </a:lnTo>
                <a:lnTo>
                  <a:pt x="59173" y="76568"/>
                </a:lnTo>
                <a:lnTo>
                  <a:pt x="118654" y="24148"/>
                </a:lnTo>
                <a:lnTo>
                  <a:pt x="163218" y="6037"/>
                </a:lnTo>
                <a:lnTo>
                  <a:pt x="210283" y="0"/>
                </a:lnTo>
                <a:lnTo>
                  <a:pt x="257349" y="6037"/>
                </a:lnTo>
                <a:lnTo>
                  <a:pt x="301913" y="24148"/>
                </a:lnTo>
                <a:lnTo>
                  <a:pt x="341471" y="54333"/>
                </a:lnTo>
                <a:lnTo>
                  <a:pt x="472659" y="185558"/>
                </a:lnTo>
                <a:lnTo>
                  <a:pt x="502844" y="225117"/>
                </a:lnTo>
                <a:lnTo>
                  <a:pt x="520955" y="269680"/>
                </a:lnTo>
                <a:lnTo>
                  <a:pt x="526992" y="316746"/>
                </a:lnTo>
                <a:lnTo>
                  <a:pt x="520955" y="363812"/>
                </a:lnTo>
                <a:lnTo>
                  <a:pt x="502844" y="408375"/>
                </a:lnTo>
                <a:lnTo>
                  <a:pt x="472659" y="447934"/>
                </a:lnTo>
                <a:lnTo>
                  <a:pt x="427152" y="481299"/>
                </a:lnTo>
                <a:lnTo>
                  <a:pt x="375591" y="498983"/>
                </a:lnTo>
                <a:lnTo>
                  <a:pt x="381350" y="539398"/>
                </a:lnTo>
                <a:lnTo>
                  <a:pt x="392731" y="580077"/>
                </a:lnTo>
                <a:lnTo>
                  <a:pt x="409317" y="620599"/>
                </a:lnTo>
                <a:lnTo>
                  <a:pt x="430689" y="660548"/>
                </a:lnTo>
                <a:lnTo>
                  <a:pt x="456428" y="699504"/>
                </a:lnTo>
                <a:lnTo>
                  <a:pt x="486117" y="737049"/>
                </a:lnTo>
                <a:lnTo>
                  <a:pt x="519335" y="772765"/>
                </a:lnTo>
                <a:lnTo>
                  <a:pt x="555665" y="806232"/>
                </a:lnTo>
                <a:lnTo>
                  <a:pt x="594688" y="837032"/>
                </a:lnTo>
                <a:lnTo>
                  <a:pt x="635986" y="864748"/>
                </a:lnTo>
                <a:lnTo>
                  <a:pt x="679139" y="888960"/>
                </a:lnTo>
                <a:lnTo>
                  <a:pt x="723730" y="909249"/>
                </a:lnTo>
                <a:lnTo>
                  <a:pt x="769340" y="925198"/>
                </a:lnTo>
                <a:lnTo>
                  <a:pt x="815549" y="936388"/>
                </a:lnTo>
                <a:lnTo>
                  <a:pt x="822591" y="910704"/>
                </a:lnTo>
                <a:lnTo>
                  <a:pt x="833374" y="886029"/>
                </a:lnTo>
                <a:lnTo>
                  <a:pt x="866260" y="841497"/>
                </a:lnTo>
                <a:lnTo>
                  <a:pt x="905803" y="811312"/>
                </a:lnTo>
                <a:lnTo>
                  <a:pt x="950356" y="793201"/>
                </a:lnTo>
                <a:lnTo>
                  <a:pt x="997415" y="787164"/>
                </a:lnTo>
                <a:lnTo>
                  <a:pt x="1044478" y="793201"/>
                </a:lnTo>
                <a:lnTo>
                  <a:pt x="1089040" y="811312"/>
                </a:lnTo>
                <a:lnTo>
                  <a:pt x="1128598" y="841497"/>
                </a:lnTo>
                <a:lnTo>
                  <a:pt x="1259824" y="972723"/>
                </a:lnTo>
                <a:lnTo>
                  <a:pt x="1289993" y="1012281"/>
                </a:lnTo>
                <a:lnTo>
                  <a:pt x="1308095" y="1056844"/>
                </a:lnTo>
                <a:lnTo>
                  <a:pt x="1314129" y="1103906"/>
                </a:lnTo>
                <a:lnTo>
                  <a:pt x="1308095" y="1150965"/>
                </a:lnTo>
                <a:lnTo>
                  <a:pt x="1289993" y="1195518"/>
                </a:lnTo>
                <a:lnTo>
                  <a:pt x="1259824" y="1235061"/>
                </a:lnTo>
                <a:lnTo>
                  <a:pt x="1213877" y="1271868"/>
                </a:lnTo>
                <a:lnTo>
                  <a:pt x="1162366" y="1296865"/>
                </a:lnTo>
                <a:lnTo>
                  <a:pt x="1105972" y="1310734"/>
                </a:lnTo>
                <a:lnTo>
                  <a:pt x="1076158" y="1313709"/>
                </a:lnTo>
                <a:lnTo>
                  <a:pt x="1045378" y="1314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06784" y="663575"/>
            <a:ext cx="64744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355" dirty="0">
                <a:solidFill>
                  <a:srgbClr val="FFFFFF"/>
                </a:solidFill>
                <a:latin typeface="Arial Narrow"/>
                <a:cs typeface="Arial Narrow"/>
              </a:rPr>
              <a:t>MY</a:t>
            </a:r>
            <a:r>
              <a:rPr sz="6000" b="1" spc="6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6000" b="1" spc="265" dirty="0">
                <a:solidFill>
                  <a:srgbClr val="FFFFFF"/>
                </a:solidFill>
                <a:latin typeface="Arial Narrow"/>
                <a:cs typeface="Arial Narrow"/>
              </a:rPr>
              <a:t>CONTACT</a:t>
            </a:r>
            <a:r>
              <a:rPr sz="6000" b="1" spc="6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6000" b="1" spc="190" dirty="0">
                <a:solidFill>
                  <a:srgbClr val="FFFFFF"/>
                </a:solidFill>
                <a:latin typeface="Arial Narrow"/>
                <a:cs typeface="Arial Narrow"/>
              </a:rPr>
              <a:t>INFO</a:t>
            </a:r>
            <a:endParaRPr sz="6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0314" y="5086413"/>
            <a:ext cx="740727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sz="4700" b="1" spc="385" dirty="0">
                <a:solidFill>
                  <a:srgbClr val="B95986"/>
                </a:solidFill>
                <a:latin typeface="Arial Narrow"/>
                <a:cs typeface="Arial Narrow"/>
              </a:rPr>
              <a:t>ZAKIA</a:t>
            </a:r>
            <a:r>
              <a:rPr sz="4700" b="1" dirty="0">
                <a:solidFill>
                  <a:srgbClr val="B95986"/>
                </a:solidFill>
                <a:latin typeface="Arial Narrow"/>
                <a:cs typeface="Arial Narrow"/>
              </a:rPr>
              <a:t>	</a:t>
            </a:r>
            <a:r>
              <a:rPr sz="4700" b="1" spc="425" dirty="0">
                <a:solidFill>
                  <a:srgbClr val="B95986"/>
                </a:solidFill>
                <a:latin typeface="Arial Narrow"/>
                <a:cs typeface="Arial Narrow"/>
              </a:rPr>
              <a:t>REAVES-</a:t>
            </a:r>
            <a:r>
              <a:rPr sz="4700" b="1" spc="385" dirty="0">
                <a:solidFill>
                  <a:srgbClr val="B95986"/>
                </a:solidFill>
                <a:latin typeface="Arial Narrow"/>
                <a:cs typeface="Arial Narrow"/>
              </a:rPr>
              <a:t>JOHNSON</a:t>
            </a:r>
            <a:endParaRPr sz="47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0314" y="6622529"/>
            <a:ext cx="5343525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400"/>
              </a:lnSpc>
              <a:spcBef>
                <a:spcPts val="100"/>
              </a:spcBef>
            </a:pPr>
            <a:r>
              <a:rPr sz="2600" spc="120" dirty="0">
                <a:solidFill>
                  <a:srgbClr val="6D123F"/>
                </a:solidFill>
                <a:latin typeface="Trebuchet MS"/>
                <a:cs typeface="Trebuchet MS"/>
              </a:rPr>
              <a:t>Email</a:t>
            </a:r>
            <a:r>
              <a:rPr sz="2600" spc="170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600" spc="-740" dirty="0">
                <a:solidFill>
                  <a:srgbClr val="6D123F"/>
                </a:solidFill>
                <a:latin typeface="Trebuchet MS"/>
                <a:cs typeface="Trebuchet MS"/>
              </a:rPr>
              <a:t>|</a:t>
            </a:r>
            <a:r>
              <a:rPr sz="2600" spc="17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600" spc="150" dirty="0">
                <a:solidFill>
                  <a:srgbClr val="6D123F"/>
                </a:solidFill>
                <a:latin typeface="Trebuchet MS"/>
                <a:cs typeface="Trebuchet MS"/>
              </a:rPr>
              <a:t>zjohnson@howardcc.edu </a:t>
            </a:r>
            <a:r>
              <a:rPr sz="2600" spc="165" dirty="0">
                <a:solidFill>
                  <a:srgbClr val="6D123F"/>
                </a:solidFill>
                <a:latin typeface="Trebuchet MS"/>
                <a:cs typeface="Trebuchet MS"/>
              </a:rPr>
              <a:t>Phone</a:t>
            </a:r>
            <a:r>
              <a:rPr sz="2600" spc="18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600" spc="145" dirty="0">
                <a:solidFill>
                  <a:srgbClr val="6D123F"/>
                </a:solidFill>
                <a:latin typeface="Trebuchet MS"/>
                <a:cs typeface="Trebuchet MS"/>
              </a:rPr>
              <a:t>Number</a:t>
            </a:r>
            <a:r>
              <a:rPr sz="2600" spc="18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600" spc="-740" dirty="0">
                <a:solidFill>
                  <a:srgbClr val="6D123F"/>
                </a:solidFill>
                <a:latin typeface="Trebuchet MS"/>
                <a:cs typeface="Trebuchet MS"/>
              </a:rPr>
              <a:t>|</a:t>
            </a:r>
            <a:r>
              <a:rPr sz="2600" spc="185" dirty="0">
                <a:solidFill>
                  <a:srgbClr val="6D123F"/>
                </a:solidFill>
                <a:latin typeface="Trebuchet MS"/>
                <a:cs typeface="Trebuchet MS"/>
              </a:rPr>
              <a:t> </a:t>
            </a:r>
            <a:r>
              <a:rPr sz="2600" spc="165" dirty="0">
                <a:solidFill>
                  <a:srgbClr val="6D123F"/>
                </a:solidFill>
                <a:latin typeface="Trebuchet MS"/>
                <a:cs typeface="Trebuchet MS"/>
              </a:rPr>
              <a:t>443.518.4079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86191" y="9678036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B95986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B95986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B95986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B95986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B95986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19591" y="9678036"/>
            <a:ext cx="328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Howard</a:t>
            </a:r>
            <a:r>
              <a:rPr sz="1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Trebuchet MS"/>
                <a:cs typeface="Trebuchet MS"/>
              </a:rPr>
              <a:t>Community</a:t>
            </a:r>
            <a:r>
              <a:rPr sz="18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College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028189">
              <a:lnSpc>
                <a:spcPct val="140500"/>
              </a:lnSpc>
              <a:spcBef>
                <a:spcPts val="105"/>
              </a:spcBef>
            </a:pPr>
            <a:r>
              <a:rPr sz="16500" spc="-1365" dirty="0">
                <a:solidFill>
                  <a:srgbClr val="FFFFFF"/>
                </a:solidFill>
                <a:latin typeface="Arial Narrow"/>
                <a:cs typeface="Arial Narrow"/>
              </a:rPr>
              <a:t>Here's</a:t>
            </a:r>
            <a:r>
              <a:rPr sz="16500" spc="-4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500" spc="-2750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16500" spc="-43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500" spc="-1935" dirty="0">
                <a:solidFill>
                  <a:srgbClr val="FFFFFF"/>
                </a:solidFill>
                <a:latin typeface="Arial Narrow"/>
                <a:cs typeface="Arial Narrow"/>
              </a:rPr>
              <a:t>a </a:t>
            </a:r>
            <a:r>
              <a:rPr sz="16500" spc="-2030" dirty="0">
                <a:solidFill>
                  <a:srgbClr val="FFFFFF"/>
                </a:solidFill>
                <a:latin typeface="Arial Narrow"/>
                <a:cs typeface="Arial Narrow"/>
              </a:rPr>
              <a:t>Successful</a:t>
            </a:r>
            <a:r>
              <a:rPr sz="16500" spc="-43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500" spc="-3160" dirty="0">
                <a:solidFill>
                  <a:srgbClr val="FFFFFF"/>
                </a:solidFill>
                <a:latin typeface="Arial Narrow"/>
                <a:cs typeface="Arial Narrow"/>
              </a:rPr>
              <a:t>&amp;</a:t>
            </a:r>
            <a:r>
              <a:rPr sz="16500" spc="-4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500" spc="-1325" dirty="0">
                <a:solidFill>
                  <a:srgbClr val="FFFFFF"/>
                </a:solidFill>
                <a:latin typeface="Arial Narrow"/>
                <a:cs typeface="Arial Narrow"/>
              </a:rPr>
              <a:t>Safe</a:t>
            </a:r>
            <a:endParaRPr sz="165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39724" y="7334470"/>
            <a:ext cx="3345179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0" spc="-1280" dirty="0">
                <a:solidFill>
                  <a:srgbClr val="FFFFFF"/>
                </a:solidFill>
                <a:latin typeface="Arial Narrow"/>
                <a:cs typeface="Arial Narrow"/>
              </a:rPr>
              <a:t>Year!</a:t>
            </a:r>
            <a:endParaRPr sz="165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3086" y="3278936"/>
            <a:ext cx="161924" cy="1619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04611" y="-160921"/>
            <a:ext cx="8961755" cy="5107940"/>
          </a:xfrm>
          <a:prstGeom prst="rect">
            <a:avLst/>
          </a:prstGeom>
        </p:spPr>
        <p:txBody>
          <a:bodyPr vert="horz" wrap="square" lIns="0" tIns="345440" rIns="0" bIns="0" rtlCol="0">
            <a:spAutoFit/>
          </a:bodyPr>
          <a:lstStyle/>
          <a:p>
            <a:pPr marL="12700" marR="182245">
              <a:lnSpc>
                <a:spcPct val="79200"/>
              </a:lnSpc>
              <a:spcBef>
                <a:spcPts val="2720"/>
              </a:spcBef>
            </a:pPr>
            <a:r>
              <a:rPr sz="10500" b="1" spc="975" dirty="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sz="10500" b="1" spc="-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0" b="1" spc="785" dirty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sz="10500" b="1" spc="-5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0" b="1" spc="229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10500" b="1" spc="960" dirty="0">
                <a:solidFill>
                  <a:srgbClr val="FFFFFF"/>
                </a:solidFill>
                <a:latin typeface="Calibri"/>
                <a:cs typeface="Calibri"/>
              </a:rPr>
              <a:t>happen?</a:t>
            </a:r>
            <a:endParaRPr sz="10500" dirty="0">
              <a:latin typeface="Calibri"/>
              <a:cs typeface="Calibri"/>
            </a:endParaRPr>
          </a:p>
          <a:p>
            <a:pPr marL="881380" marR="5080">
              <a:lnSpc>
                <a:spcPct val="107800"/>
              </a:lnSpc>
              <a:spcBef>
                <a:spcPts val="1910"/>
              </a:spcBef>
            </a:pPr>
            <a:r>
              <a:rPr sz="4000" spc="250" dirty="0">
                <a:solidFill>
                  <a:srgbClr val="FFFFFF"/>
                </a:solidFill>
              </a:rPr>
              <a:t>On</a:t>
            </a:r>
            <a:r>
              <a:rPr sz="4000" spc="295" dirty="0">
                <a:solidFill>
                  <a:srgbClr val="FFFFFF"/>
                </a:solidFill>
              </a:rPr>
              <a:t> </a:t>
            </a:r>
            <a:r>
              <a:rPr sz="4000" spc="150" dirty="0">
                <a:solidFill>
                  <a:srgbClr val="FFFFFF"/>
                </a:solidFill>
              </a:rPr>
              <a:t>college</a:t>
            </a:r>
            <a:r>
              <a:rPr sz="4000" spc="290" dirty="0">
                <a:solidFill>
                  <a:srgbClr val="FFFFFF"/>
                </a:solidFill>
              </a:rPr>
              <a:t> </a:t>
            </a:r>
            <a:r>
              <a:rPr sz="4000" spc="204" dirty="0">
                <a:solidFill>
                  <a:srgbClr val="FFFFFF"/>
                </a:solidFill>
              </a:rPr>
              <a:t>campuses-</a:t>
            </a:r>
            <a:r>
              <a:rPr sz="4000" spc="375" dirty="0">
                <a:solidFill>
                  <a:srgbClr val="FFFFFF"/>
                </a:solidFill>
              </a:rPr>
              <a:t>-</a:t>
            </a:r>
            <a:r>
              <a:rPr sz="4000" spc="55" dirty="0">
                <a:solidFill>
                  <a:srgbClr val="FFFFFF"/>
                </a:solidFill>
              </a:rPr>
              <a:t>we</a:t>
            </a:r>
            <a:r>
              <a:rPr sz="4000" spc="295" dirty="0">
                <a:solidFill>
                  <a:srgbClr val="FFFFFF"/>
                </a:solidFill>
              </a:rPr>
              <a:t> </a:t>
            </a:r>
            <a:r>
              <a:rPr sz="4000" spc="-20" dirty="0">
                <a:solidFill>
                  <a:srgbClr val="FFFFFF"/>
                </a:solidFill>
              </a:rPr>
              <a:t>know </a:t>
            </a:r>
            <a:r>
              <a:rPr sz="4000" dirty="0">
                <a:solidFill>
                  <a:srgbClr val="FFFFFF"/>
                </a:solidFill>
              </a:rPr>
              <a:t>that</a:t>
            </a:r>
            <a:r>
              <a:rPr sz="4000" spc="150" dirty="0">
                <a:solidFill>
                  <a:srgbClr val="FFFFFF"/>
                </a:solidFill>
              </a:rPr>
              <a:t> </a:t>
            </a:r>
            <a:r>
              <a:rPr sz="4000" spc="-944" dirty="0">
                <a:solidFill>
                  <a:srgbClr val="FFFFFF"/>
                </a:solidFill>
              </a:rPr>
              <a:t>1</a:t>
            </a:r>
            <a:r>
              <a:rPr sz="4000" spc="28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in</a:t>
            </a:r>
            <a:r>
              <a:rPr sz="4000" spc="220" dirty="0">
                <a:solidFill>
                  <a:srgbClr val="FFFFFF"/>
                </a:solidFill>
              </a:rPr>
              <a:t> </a:t>
            </a:r>
            <a:r>
              <a:rPr sz="4000" spc="100" dirty="0">
                <a:solidFill>
                  <a:srgbClr val="FFFFFF"/>
                </a:solidFill>
              </a:rPr>
              <a:t>5</a:t>
            </a:r>
            <a:r>
              <a:rPr sz="4000" spc="215" dirty="0">
                <a:solidFill>
                  <a:srgbClr val="FFFFFF"/>
                </a:solidFill>
              </a:rPr>
              <a:t> </a:t>
            </a:r>
            <a:r>
              <a:rPr sz="4000" spc="70" dirty="0">
                <a:solidFill>
                  <a:srgbClr val="FFFFFF"/>
                </a:solidFill>
              </a:rPr>
              <a:t>women</a:t>
            </a:r>
            <a:r>
              <a:rPr sz="4000" spc="21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will</a:t>
            </a:r>
            <a:r>
              <a:rPr sz="4000" spc="220" dirty="0">
                <a:solidFill>
                  <a:srgbClr val="FFFFFF"/>
                </a:solidFill>
              </a:rPr>
              <a:t> </a:t>
            </a:r>
            <a:r>
              <a:rPr sz="4000" spc="90" dirty="0">
                <a:solidFill>
                  <a:srgbClr val="FFFFFF"/>
                </a:solidFill>
              </a:rPr>
              <a:t>experience </a:t>
            </a:r>
            <a:r>
              <a:rPr sz="4000" spc="80" dirty="0">
                <a:solidFill>
                  <a:srgbClr val="FFFFFF"/>
                </a:solidFill>
              </a:rPr>
              <a:t>sexual</a:t>
            </a:r>
            <a:r>
              <a:rPr sz="4000" spc="300" dirty="0">
                <a:solidFill>
                  <a:srgbClr val="FFFFFF"/>
                </a:solidFill>
              </a:rPr>
              <a:t> </a:t>
            </a:r>
            <a:r>
              <a:rPr sz="4000" spc="65" dirty="0">
                <a:solidFill>
                  <a:srgbClr val="FFFFFF"/>
                </a:solidFill>
              </a:rPr>
              <a:t>assault.</a:t>
            </a:r>
            <a:endParaRPr sz="4000" dirty="0"/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3086" y="5907836"/>
            <a:ext cx="161924" cy="161924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3086" y="8536736"/>
            <a:ext cx="161924" cy="1619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73470" y="5578258"/>
            <a:ext cx="7699375" cy="4625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95"/>
              </a:spcBef>
            </a:pPr>
            <a:r>
              <a:rPr sz="4000" spc="85" dirty="0">
                <a:solidFill>
                  <a:srgbClr val="FFFFFF"/>
                </a:solidFill>
                <a:latin typeface="Trebuchet MS"/>
                <a:cs typeface="Trebuchet MS"/>
              </a:rPr>
              <a:t>Before</a:t>
            </a:r>
            <a:r>
              <a:rPr sz="4000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4000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295" dirty="0">
                <a:solidFill>
                  <a:srgbClr val="FFFFFF"/>
                </a:solidFill>
                <a:latin typeface="Trebuchet MS"/>
                <a:cs typeface="Trebuchet MS"/>
              </a:rPr>
              <a:t>age</a:t>
            </a:r>
            <a:r>
              <a:rPr sz="40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7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4000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365" dirty="0">
                <a:solidFill>
                  <a:srgbClr val="FFFFFF"/>
                </a:solidFill>
                <a:latin typeface="Trebuchet MS"/>
                <a:cs typeface="Trebuchet MS"/>
              </a:rPr>
              <a:t>18,</a:t>
            </a:r>
            <a:r>
              <a:rPr sz="4000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00" dirty="0">
                <a:solidFill>
                  <a:srgbClr val="FFFFFF"/>
                </a:solidFill>
                <a:latin typeface="Trebuchet MS"/>
                <a:cs typeface="Trebuchet MS"/>
              </a:rPr>
              <a:t>between</a:t>
            </a:r>
            <a:r>
              <a:rPr sz="40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994" dirty="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sz="4000" spc="16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4000" spc="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40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6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4000" spc="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944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0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350" dirty="0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r>
              <a:rPr sz="40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men</a:t>
            </a:r>
            <a:r>
              <a:rPr sz="40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endParaRPr sz="4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4000" spc="100" dirty="0">
                <a:solidFill>
                  <a:srgbClr val="FFFFFF"/>
                </a:solidFill>
                <a:latin typeface="Trebuchet MS"/>
                <a:cs typeface="Trebuchet MS"/>
              </a:rPr>
              <a:t>experience</a:t>
            </a:r>
            <a:r>
              <a:rPr sz="4000" spc="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80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r>
              <a:rPr sz="4000" spc="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00" dirty="0">
                <a:solidFill>
                  <a:srgbClr val="FFFFFF"/>
                </a:solidFill>
                <a:latin typeface="Trebuchet MS"/>
                <a:cs typeface="Trebuchet MS"/>
              </a:rPr>
              <a:t>abuse.</a:t>
            </a:r>
            <a:endParaRPr sz="4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 dirty="0">
              <a:latin typeface="Trebuchet MS"/>
              <a:cs typeface="Trebuchet MS"/>
            </a:endParaRPr>
          </a:p>
          <a:p>
            <a:pPr marL="12700" marR="661670">
              <a:lnSpc>
                <a:spcPct val="107800"/>
              </a:lnSpc>
              <a:spcBef>
                <a:spcPts val="5"/>
              </a:spcBef>
            </a:pP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Women</a:t>
            </a:r>
            <a:r>
              <a:rPr sz="4000" spc="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95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40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944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0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40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80" dirty="0">
                <a:solidFill>
                  <a:srgbClr val="FFFFFF"/>
                </a:solidFill>
                <a:latin typeface="Trebuchet MS"/>
                <a:cs typeface="Trebuchet MS"/>
              </a:rPr>
              <a:t>chance</a:t>
            </a:r>
            <a:r>
              <a:rPr sz="40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4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4000" spc="110" dirty="0">
                <a:solidFill>
                  <a:srgbClr val="FFFFFF"/>
                </a:solidFill>
                <a:latin typeface="Trebuchet MS"/>
                <a:cs typeface="Trebuchet MS"/>
              </a:rPr>
              <a:t>experiencing</a:t>
            </a:r>
            <a:r>
              <a:rPr sz="4000" spc="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60" dirty="0">
                <a:solidFill>
                  <a:srgbClr val="FFFFFF"/>
                </a:solidFill>
                <a:latin typeface="Trebuchet MS"/>
                <a:cs typeface="Trebuchet MS"/>
              </a:rPr>
              <a:t>interpersonal</a:t>
            </a:r>
            <a:endParaRPr sz="4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4000" spc="75" dirty="0">
                <a:solidFill>
                  <a:srgbClr val="FFFFFF"/>
                </a:solidFill>
                <a:latin typeface="Trebuchet MS"/>
                <a:cs typeface="Trebuchet MS"/>
              </a:rPr>
              <a:t>violence</a:t>
            </a:r>
            <a:r>
              <a:rPr sz="4000" spc="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000" spc="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sz="4000" spc="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Trebuchet MS"/>
                <a:cs typeface="Trebuchet MS"/>
              </a:rPr>
              <a:t>lifetimes.</a:t>
            </a:r>
            <a:endParaRPr sz="4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4611" y="167689"/>
            <a:ext cx="8783955" cy="2892425"/>
          </a:xfrm>
          <a:prstGeom prst="rect">
            <a:avLst/>
          </a:prstGeom>
        </p:spPr>
        <p:txBody>
          <a:bodyPr vert="horz" wrap="square" lIns="0" tIns="345440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2720"/>
              </a:spcBef>
            </a:pPr>
            <a:r>
              <a:rPr sz="10500" b="1" spc="975" dirty="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sz="10500" b="1" spc="-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0" b="1" spc="785" dirty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sz="10500" b="1" spc="-5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0" b="1" spc="229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10500" b="1" spc="960" dirty="0">
                <a:solidFill>
                  <a:srgbClr val="FFFFFF"/>
                </a:solidFill>
                <a:latin typeface="Calibri"/>
                <a:cs typeface="Calibri"/>
              </a:rPr>
              <a:t>happen?</a:t>
            </a:r>
            <a:endParaRPr sz="105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3086" y="3607544"/>
            <a:ext cx="161924" cy="161924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3086" y="4921994"/>
            <a:ext cx="161924" cy="161924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3086" y="6236443"/>
            <a:ext cx="161924" cy="1619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04611" y="3277966"/>
            <a:ext cx="8875395" cy="6597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1380" marR="5080">
              <a:lnSpc>
                <a:spcPct val="107800"/>
              </a:lnSpc>
              <a:spcBef>
                <a:spcPts val="95"/>
              </a:spcBef>
            </a:pPr>
            <a:r>
              <a:rPr sz="4000" spc="-944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000" spc="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33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40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men</a:t>
            </a:r>
            <a:r>
              <a:rPr sz="40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80" dirty="0">
                <a:solidFill>
                  <a:srgbClr val="FFFFFF"/>
                </a:solidFill>
                <a:latin typeface="Trebuchet MS"/>
                <a:cs typeface="Trebuchet MS"/>
              </a:rPr>
              <a:t>reported</a:t>
            </a:r>
            <a:r>
              <a:rPr sz="40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00" dirty="0">
                <a:solidFill>
                  <a:srgbClr val="FFFFFF"/>
                </a:solidFill>
                <a:latin typeface="Trebuchet MS"/>
                <a:cs typeface="Trebuchet MS"/>
              </a:rPr>
              <a:t>experiencing </a:t>
            </a:r>
            <a:r>
              <a:rPr sz="4000" spc="80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r>
              <a:rPr sz="4000" spc="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75" dirty="0">
                <a:solidFill>
                  <a:srgbClr val="FFFFFF"/>
                </a:solidFill>
                <a:latin typeface="Trebuchet MS"/>
                <a:cs typeface="Trebuchet MS"/>
              </a:rPr>
              <a:t>violence</a:t>
            </a:r>
            <a:r>
              <a:rPr sz="4000" spc="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000" spc="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sz="4000" spc="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Trebuchet MS"/>
                <a:cs typeface="Trebuchet MS"/>
              </a:rPr>
              <a:t>lifetime.</a:t>
            </a:r>
            <a:endParaRPr sz="4000">
              <a:latin typeface="Trebuchet MS"/>
              <a:cs typeface="Trebuchet MS"/>
            </a:endParaRPr>
          </a:p>
          <a:p>
            <a:pPr marL="881380" marR="1122680">
              <a:lnSpc>
                <a:spcPct val="107800"/>
              </a:lnSpc>
            </a:pPr>
            <a:r>
              <a:rPr sz="4000" spc="-944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00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4000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70" dirty="0">
                <a:solidFill>
                  <a:srgbClr val="FFFFFF"/>
                </a:solidFill>
                <a:latin typeface="Trebuchet MS"/>
                <a:cs typeface="Trebuchet MS"/>
              </a:rPr>
              <a:t>women</a:t>
            </a:r>
            <a:r>
              <a:rPr sz="4000" spc="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6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4000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944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000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395" dirty="0">
                <a:solidFill>
                  <a:srgbClr val="FFFFFF"/>
                </a:solidFill>
                <a:latin typeface="Trebuchet MS"/>
                <a:cs typeface="Trebuchet MS"/>
              </a:rPr>
              <a:t>19</a:t>
            </a:r>
            <a:r>
              <a:rPr sz="4000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Trebuchet MS"/>
                <a:cs typeface="Trebuchet MS"/>
              </a:rPr>
              <a:t>men </a:t>
            </a:r>
            <a:r>
              <a:rPr sz="4000" spc="100" dirty="0">
                <a:solidFill>
                  <a:srgbClr val="FFFFFF"/>
                </a:solidFill>
                <a:latin typeface="Trebuchet MS"/>
                <a:cs typeface="Trebuchet MS"/>
              </a:rPr>
              <a:t>experience</a:t>
            </a:r>
            <a:r>
              <a:rPr sz="4000" spc="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Trebuchet MS"/>
                <a:cs typeface="Trebuchet MS"/>
              </a:rPr>
              <a:t>stalking.</a:t>
            </a:r>
            <a:endParaRPr sz="4000">
              <a:latin typeface="Trebuchet MS"/>
              <a:cs typeface="Trebuchet MS"/>
            </a:endParaRPr>
          </a:p>
          <a:p>
            <a:pPr marL="881380" marR="455295" algn="just">
              <a:lnSpc>
                <a:spcPct val="107800"/>
              </a:lnSpc>
            </a:pPr>
            <a:r>
              <a:rPr sz="4000" spc="150" dirty="0">
                <a:solidFill>
                  <a:srgbClr val="FFFFFF"/>
                </a:solidFill>
                <a:latin typeface="Trebuchet MS"/>
                <a:cs typeface="Trebuchet MS"/>
              </a:rPr>
              <a:t>Sexual</a:t>
            </a:r>
            <a:r>
              <a:rPr sz="40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14" dirty="0">
                <a:solidFill>
                  <a:srgbClr val="FFFFFF"/>
                </a:solidFill>
                <a:latin typeface="Trebuchet MS"/>
                <a:cs typeface="Trebuchet MS"/>
              </a:rPr>
              <a:t>assault</a:t>
            </a:r>
            <a:r>
              <a:rPr sz="40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75" dirty="0">
                <a:solidFill>
                  <a:srgbClr val="FFFFFF"/>
                </a:solidFill>
                <a:latin typeface="Trebuchet MS"/>
                <a:cs typeface="Trebuchet MS"/>
              </a:rPr>
              <a:t>rates</a:t>
            </a:r>
            <a:r>
              <a:rPr sz="40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40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14" dirty="0">
                <a:solidFill>
                  <a:srgbClr val="FFFFFF"/>
                </a:solidFill>
                <a:latin typeface="Trebuchet MS"/>
                <a:cs typeface="Trebuchet MS"/>
              </a:rPr>
              <a:t>LGBTQ </a:t>
            </a:r>
            <a:r>
              <a:rPr sz="4000" spc="65" dirty="0">
                <a:solidFill>
                  <a:srgbClr val="FFFFFF"/>
                </a:solidFill>
                <a:latin typeface="Trebuchet MS"/>
                <a:cs typeface="Trebuchet MS"/>
              </a:rPr>
              <a:t>individuals</a:t>
            </a:r>
            <a:r>
              <a:rPr sz="4000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6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40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40" dirty="0">
                <a:solidFill>
                  <a:srgbClr val="FFFFFF"/>
                </a:solidFill>
                <a:latin typeface="Trebuchet MS"/>
                <a:cs typeface="Trebuchet MS"/>
              </a:rPr>
              <a:t>people</a:t>
            </a:r>
            <a:r>
              <a:rPr sz="4000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7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400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60" dirty="0">
                <a:solidFill>
                  <a:srgbClr val="FFFFFF"/>
                </a:solidFill>
                <a:latin typeface="Trebuchet MS"/>
                <a:cs typeface="Trebuchet MS"/>
              </a:rPr>
              <a:t>color </a:t>
            </a:r>
            <a:r>
              <a:rPr sz="4000" spc="9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40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14" dirty="0">
                <a:solidFill>
                  <a:srgbClr val="FFFFFF"/>
                </a:solidFill>
                <a:latin typeface="Trebuchet MS"/>
                <a:cs typeface="Trebuchet MS"/>
              </a:rPr>
              <a:t>equal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40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75" dirty="0">
                <a:solidFill>
                  <a:srgbClr val="FFFFFF"/>
                </a:solidFill>
                <a:latin typeface="Trebuchet MS"/>
                <a:cs typeface="Trebuchet MS"/>
              </a:rPr>
              <a:t>higher</a:t>
            </a:r>
            <a:r>
              <a:rPr sz="4000" spc="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50" dirty="0">
                <a:solidFill>
                  <a:srgbClr val="FFFFFF"/>
                </a:solidFill>
                <a:latin typeface="Trebuchet MS"/>
                <a:cs typeface="Trebuchet MS"/>
              </a:rPr>
              <a:t>than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4000" spc="130" dirty="0">
                <a:solidFill>
                  <a:srgbClr val="FFFFFF"/>
                </a:solidFill>
                <a:latin typeface="Trebuchet MS"/>
                <a:cs typeface="Trebuchet MS"/>
              </a:rPr>
              <a:t>general</a:t>
            </a:r>
            <a:r>
              <a:rPr sz="4000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100" dirty="0">
                <a:solidFill>
                  <a:srgbClr val="FFFFFF"/>
                </a:solidFill>
                <a:latin typeface="Trebuchet MS"/>
                <a:cs typeface="Trebuchet MS"/>
              </a:rPr>
              <a:t>population</a:t>
            </a:r>
            <a:endParaRPr sz="4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4000" i="1" spc="120" dirty="0">
                <a:solidFill>
                  <a:srgbClr val="FFFFFF"/>
                </a:solidFill>
                <a:latin typeface="Trebuchet MS"/>
                <a:cs typeface="Trebuchet MS"/>
              </a:rPr>
              <a:t>(Green</a:t>
            </a:r>
            <a:r>
              <a:rPr sz="4000" i="1" spc="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i="1" spc="80" dirty="0">
                <a:solidFill>
                  <a:srgbClr val="FFFFFF"/>
                </a:solidFill>
                <a:latin typeface="Trebuchet MS"/>
                <a:cs typeface="Trebuchet MS"/>
              </a:rPr>
              <a:t>Dot</a:t>
            </a:r>
            <a:r>
              <a:rPr sz="4000" i="1" spc="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i="1" dirty="0">
                <a:solidFill>
                  <a:srgbClr val="FFFFFF"/>
                </a:solidFill>
                <a:latin typeface="Trebuchet MS"/>
                <a:cs typeface="Trebuchet MS"/>
              </a:rPr>
              <a:t>2.0,</a:t>
            </a:r>
            <a:r>
              <a:rPr sz="4000" i="1" spc="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i="1" spc="70" dirty="0">
                <a:solidFill>
                  <a:srgbClr val="FFFFFF"/>
                </a:solidFill>
                <a:latin typeface="Trebuchet MS"/>
                <a:cs typeface="Trebuchet MS"/>
              </a:rPr>
              <a:t>2014)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Gavel on a stand with blurred law books in the background.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0"/>
            <a:ext cx="6496049" cy="10286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87389" y="2718530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689" y="693119"/>
            <a:ext cx="5215890" cy="1651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5300" b="1" spc="-90" dirty="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r>
              <a:rPr sz="53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300" b="1" spc="19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53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300" b="1" spc="-30" dirty="0">
                <a:solidFill>
                  <a:srgbClr val="FFFFFF"/>
                </a:solidFill>
                <a:latin typeface="Trebuchet MS"/>
                <a:cs typeface="Trebuchet MS"/>
              </a:rPr>
              <a:t>SEXUAL </a:t>
            </a:r>
            <a:r>
              <a:rPr sz="5300" b="1" spc="-10" dirty="0">
                <a:solidFill>
                  <a:srgbClr val="FFFFFF"/>
                </a:solidFill>
                <a:latin typeface="Trebuchet MS"/>
                <a:cs typeface="Trebuchet MS"/>
              </a:rPr>
              <a:t>MISCONDUCT?</a:t>
            </a:r>
            <a:endParaRPr sz="5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192" y="3085383"/>
            <a:ext cx="10083165" cy="700976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sz="5200" spc="60" dirty="0">
                <a:solidFill>
                  <a:srgbClr val="FFFFFF"/>
                </a:solidFill>
                <a:latin typeface="Tahoma"/>
                <a:cs typeface="Tahoma"/>
              </a:rPr>
              <a:t>Title</a:t>
            </a:r>
            <a:r>
              <a:rPr sz="5200" spc="-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200" spc="-295" dirty="0">
                <a:solidFill>
                  <a:srgbClr val="FFFFFF"/>
                </a:solidFill>
                <a:latin typeface="Tahoma"/>
                <a:cs typeface="Tahoma"/>
              </a:rPr>
              <a:t>IX</a:t>
            </a:r>
            <a:endParaRPr sz="5200">
              <a:latin typeface="Tahoma"/>
              <a:cs typeface="Tahoma"/>
            </a:endParaRPr>
          </a:p>
          <a:p>
            <a:pPr marL="12700" marR="5080" indent="-635" algn="ctr">
              <a:lnSpc>
                <a:spcPct val="116500"/>
              </a:lnSpc>
              <a:spcBef>
                <a:spcPts val="135"/>
              </a:spcBef>
            </a:pPr>
            <a:r>
              <a:rPr sz="4400" spc="305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95" dirty="0">
                <a:solidFill>
                  <a:srgbClr val="FFFFFF"/>
                </a:solidFill>
                <a:latin typeface="Tahoma"/>
                <a:cs typeface="Tahoma"/>
              </a:rPr>
              <a:t>person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7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4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80" dirty="0">
                <a:solidFill>
                  <a:srgbClr val="FFFFFF"/>
                </a:solidFill>
                <a:latin typeface="Tahoma"/>
                <a:cs typeface="Tahoma"/>
              </a:rPr>
              <a:t>United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70" dirty="0">
                <a:solidFill>
                  <a:srgbClr val="FFFFFF"/>
                </a:solidFill>
                <a:latin typeface="Tahoma"/>
                <a:cs typeface="Tahoma"/>
              </a:rPr>
              <a:t>States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50" dirty="0">
                <a:solidFill>
                  <a:srgbClr val="FFFFFF"/>
                </a:solidFill>
                <a:latin typeface="Tahoma"/>
                <a:cs typeface="Tahoma"/>
              </a:rPr>
              <a:t>shall, </a:t>
            </a:r>
            <a:r>
              <a:rPr sz="4400" spc="25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4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35" dirty="0">
                <a:solidFill>
                  <a:srgbClr val="FFFFFF"/>
                </a:solidFill>
                <a:latin typeface="Tahoma"/>
                <a:cs typeface="Tahoma"/>
              </a:rPr>
              <a:t>basis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7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4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FFFFFF"/>
                </a:solidFill>
                <a:latin typeface="Tahoma"/>
                <a:cs typeface="Tahoma"/>
              </a:rPr>
              <a:t>sex,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8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55" dirty="0">
                <a:solidFill>
                  <a:srgbClr val="FFFFFF"/>
                </a:solidFill>
                <a:latin typeface="Tahoma"/>
                <a:cs typeface="Tahoma"/>
              </a:rPr>
              <a:t>excluded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204" dirty="0">
                <a:solidFill>
                  <a:srgbClr val="FFFFFF"/>
                </a:solidFill>
                <a:latin typeface="Tahoma"/>
                <a:cs typeface="Tahoma"/>
              </a:rPr>
              <a:t>from </a:t>
            </a:r>
            <a:r>
              <a:rPr sz="4400" spc="140" dirty="0">
                <a:solidFill>
                  <a:srgbClr val="FFFFFF"/>
                </a:solidFill>
                <a:latin typeface="Tahoma"/>
                <a:cs typeface="Tahoma"/>
              </a:rPr>
              <a:t>participation</a:t>
            </a:r>
            <a:r>
              <a:rPr sz="44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FFFFFF"/>
                </a:solidFill>
                <a:latin typeface="Tahoma"/>
                <a:cs typeface="Tahoma"/>
              </a:rPr>
              <a:t>in,</a:t>
            </a:r>
            <a:r>
              <a:rPr sz="44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8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44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80" dirty="0">
                <a:solidFill>
                  <a:srgbClr val="FFFFFF"/>
                </a:solidFill>
                <a:latin typeface="Tahoma"/>
                <a:cs typeface="Tahoma"/>
              </a:rPr>
              <a:t>denied</a:t>
            </a:r>
            <a:r>
              <a:rPr sz="44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4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4400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25" dirty="0">
                <a:solidFill>
                  <a:srgbClr val="FFFFFF"/>
                </a:solidFill>
                <a:latin typeface="Tahoma"/>
                <a:cs typeface="Tahoma"/>
              </a:rPr>
              <a:t>benefits </a:t>
            </a:r>
            <a:r>
              <a:rPr sz="4400" dirty="0">
                <a:solidFill>
                  <a:srgbClr val="FFFFFF"/>
                </a:solidFill>
                <a:latin typeface="Tahoma"/>
                <a:cs typeface="Tahoma"/>
              </a:rPr>
              <a:t>of,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229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4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8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20" dirty="0">
                <a:solidFill>
                  <a:srgbClr val="FFFFFF"/>
                </a:solidFill>
                <a:latin typeface="Tahoma"/>
                <a:cs typeface="Tahoma"/>
              </a:rPr>
              <a:t>subjected</a:t>
            </a:r>
            <a:r>
              <a:rPr sz="44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6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50" dirty="0">
                <a:solidFill>
                  <a:srgbClr val="FFFFFF"/>
                </a:solidFill>
                <a:latin typeface="Tahoma"/>
                <a:cs typeface="Tahoma"/>
              </a:rPr>
              <a:t>discrimination </a:t>
            </a:r>
            <a:r>
              <a:rPr sz="4400" spc="210" dirty="0">
                <a:solidFill>
                  <a:srgbClr val="FFFFFF"/>
                </a:solidFill>
                <a:latin typeface="Tahoma"/>
                <a:cs typeface="Tahoma"/>
              </a:rPr>
              <a:t>under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20" dirty="0">
                <a:solidFill>
                  <a:srgbClr val="FFFFFF"/>
                </a:solidFill>
                <a:latin typeface="Tahoma"/>
                <a:cs typeface="Tahoma"/>
              </a:rPr>
              <a:t>any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60" dirty="0">
                <a:solidFill>
                  <a:srgbClr val="FFFFFF"/>
                </a:solidFill>
                <a:latin typeface="Tahoma"/>
                <a:cs typeface="Tahoma"/>
              </a:rPr>
              <a:t>education</a:t>
            </a:r>
            <a:r>
              <a:rPr sz="440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90" dirty="0">
                <a:solidFill>
                  <a:srgbClr val="FFFFFF"/>
                </a:solidFill>
                <a:latin typeface="Tahoma"/>
                <a:cs typeface="Tahoma"/>
              </a:rPr>
              <a:t>program</a:t>
            </a:r>
            <a:r>
              <a:rPr sz="44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204" dirty="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sz="4400" spc="60" dirty="0">
                <a:solidFill>
                  <a:srgbClr val="FFFFFF"/>
                </a:solidFill>
                <a:latin typeface="Tahoma"/>
                <a:cs typeface="Tahoma"/>
              </a:rPr>
              <a:t>activity</a:t>
            </a:r>
            <a:r>
              <a:rPr sz="440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00" dirty="0">
                <a:solidFill>
                  <a:srgbClr val="FFFFFF"/>
                </a:solidFill>
                <a:latin typeface="Tahoma"/>
                <a:cs typeface="Tahoma"/>
              </a:rPr>
              <a:t>receiving</a:t>
            </a:r>
            <a:r>
              <a:rPr sz="44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20" dirty="0">
                <a:solidFill>
                  <a:srgbClr val="FFFFFF"/>
                </a:solidFill>
                <a:latin typeface="Tahoma"/>
                <a:cs typeface="Tahoma"/>
              </a:rPr>
              <a:t>Federal</a:t>
            </a:r>
            <a:r>
              <a:rPr sz="440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114" dirty="0">
                <a:solidFill>
                  <a:srgbClr val="FFFFFF"/>
                </a:solidFill>
                <a:latin typeface="Tahoma"/>
                <a:cs typeface="Tahoma"/>
              </a:rPr>
              <a:t>financial </a:t>
            </a:r>
            <a:r>
              <a:rPr sz="4400" spc="105" dirty="0">
                <a:solidFill>
                  <a:srgbClr val="FFFFFF"/>
                </a:solidFill>
                <a:latin typeface="Tahoma"/>
                <a:cs typeface="Tahoma"/>
              </a:rPr>
              <a:t>assistance</a:t>
            </a:r>
            <a:endParaRPr sz="4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3000" dirty="0">
                <a:solidFill>
                  <a:srgbClr val="FFFFFF"/>
                </a:solidFill>
                <a:latin typeface="Tahoma"/>
                <a:cs typeface="Tahoma"/>
              </a:rPr>
              <a:t>(Title</a:t>
            </a:r>
            <a:r>
              <a:rPr sz="30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-165" dirty="0">
                <a:solidFill>
                  <a:srgbClr val="FFFFFF"/>
                </a:solidFill>
                <a:latin typeface="Tahoma"/>
                <a:cs typeface="Tahoma"/>
              </a:rPr>
              <a:t>IX</a:t>
            </a:r>
            <a:r>
              <a:rPr sz="30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14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0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9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0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00" dirty="0">
                <a:solidFill>
                  <a:srgbClr val="FFFFFF"/>
                </a:solidFill>
                <a:latin typeface="Tahoma"/>
                <a:cs typeface="Tahoma"/>
              </a:rPr>
              <a:t>Education</a:t>
            </a:r>
            <a:r>
              <a:rPr sz="30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35" dirty="0">
                <a:solidFill>
                  <a:srgbClr val="FFFFFF"/>
                </a:solidFill>
                <a:latin typeface="Tahoma"/>
                <a:cs typeface="Tahoma"/>
              </a:rPr>
              <a:t>Amendments</a:t>
            </a:r>
            <a:r>
              <a:rPr sz="30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14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0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ahoma"/>
                <a:cs typeface="Tahoma"/>
              </a:rPr>
              <a:t>1972)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1"/>
            <a:ext cx="6496049" cy="10286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87389" y="2718530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4689" y="693120"/>
            <a:ext cx="5215890" cy="1651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5300" b="1" spc="-90" dirty="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r>
              <a:rPr sz="53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300" b="1" spc="19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53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300" b="1" spc="-30" dirty="0">
                <a:solidFill>
                  <a:srgbClr val="FFFFFF"/>
                </a:solidFill>
                <a:latin typeface="Trebuchet MS"/>
                <a:cs typeface="Trebuchet MS"/>
              </a:rPr>
              <a:t>SEXUAL </a:t>
            </a:r>
            <a:r>
              <a:rPr sz="5300" b="1" spc="-10" dirty="0">
                <a:solidFill>
                  <a:srgbClr val="FFFFFF"/>
                </a:solidFill>
                <a:latin typeface="Trebuchet MS"/>
                <a:cs typeface="Trebuchet MS"/>
              </a:rPr>
              <a:t>MISCONDUCT?</a:t>
            </a:r>
            <a:endParaRPr sz="53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526" y="5570696"/>
            <a:ext cx="219075" cy="2190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526" y="7266145"/>
            <a:ext cx="219075" cy="2190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526" y="8961595"/>
            <a:ext cx="219075" cy="2190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06191" y="3421252"/>
            <a:ext cx="8870950" cy="5998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16610" algn="ctr">
              <a:lnSpc>
                <a:spcPct val="100000"/>
              </a:lnSpc>
              <a:spcBef>
                <a:spcPts val="100"/>
              </a:spcBef>
            </a:pPr>
            <a:r>
              <a:rPr sz="5200" spc="60" dirty="0">
                <a:solidFill>
                  <a:srgbClr val="FFFFFF"/>
                </a:solidFill>
                <a:latin typeface="Tahoma"/>
                <a:cs typeface="Tahoma"/>
              </a:rPr>
              <a:t>Title</a:t>
            </a:r>
            <a:r>
              <a:rPr sz="5200" spc="-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200" spc="-360" dirty="0">
                <a:solidFill>
                  <a:srgbClr val="FFFFFF"/>
                </a:solidFill>
                <a:latin typeface="Tahoma"/>
                <a:cs typeface="Tahoma"/>
              </a:rPr>
              <a:t>IX:</a:t>
            </a:r>
            <a:endParaRPr sz="5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100">
              <a:latin typeface="Tahoma"/>
              <a:cs typeface="Tahoma"/>
            </a:endParaRPr>
          </a:p>
          <a:p>
            <a:pPr marL="12700" marR="97155">
              <a:lnSpc>
                <a:spcPct val="115900"/>
              </a:lnSpc>
            </a:pPr>
            <a:r>
              <a:rPr sz="4800" spc="180" dirty="0">
                <a:solidFill>
                  <a:srgbClr val="FFFFFF"/>
                </a:solidFill>
                <a:latin typeface="Tahoma"/>
                <a:cs typeface="Tahoma"/>
              </a:rPr>
              <a:t>Prohibits</a:t>
            </a:r>
            <a:r>
              <a:rPr sz="48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85" dirty="0">
                <a:solidFill>
                  <a:srgbClr val="FFFFFF"/>
                </a:solidFill>
                <a:latin typeface="Tahoma"/>
                <a:cs typeface="Tahoma"/>
              </a:rPr>
              <a:t>discrimination</a:t>
            </a:r>
            <a:r>
              <a:rPr sz="480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26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480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3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4800" spc="165" dirty="0">
                <a:solidFill>
                  <a:srgbClr val="FFFFFF"/>
                </a:solidFill>
                <a:latin typeface="Tahoma"/>
                <a:cs typeface="Tahoma"/>
              </a:rPr>
              <a:t>basis</a:t>
            </a:r>
            <a:r>
              <a:rPr sz="48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8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48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14" dirty="0">
                <a:solidFill>
                  <a:srgbClr val="FFFFFF"/>
                </a:solidFill>
                <a:latin typeface="Tahoma"/>
                <a:cs typeface="Tahoma"/>
              </a:rPr>
              <a:t>sex</a:t>
            </a:r>
            <a:endParaRPr sz="4800">
              <a:latin typeface="Tahoma"/>
              <a:cs typeface="Tahoma"/>
            </a:endParaRPr>
          </a:p>
          <a:p>
            <a:pPr marL="12700" marR="869950">
              <a:lnSpc>
                <a:spcPct val="115900"/>
              </a:lnSpc>
            </a:pPr>
            <a:r>
              <a:rPr sz="4800" spc="180" dirty="0">
                <a:solidFill>
                  <a:srgbClr val="FFFFFF"/>
                </a:solidFill>
                <a:latin typeface="Tahoma"/>
                <a:cs typeface="Tahoma"/>
              </a:rPr>
              <a:t>Prohibits</a:t>
            </a:r>
            <a:r>
              <a:rPr sz="48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55" dirty="0">
                <a:solidFill>
                  <a:srgbClr val="FFFFFF"/>
                </a:solidFill>
                <a:latin typeface="Tahoma"/>
                <a:cs typeface="Tahoma"/>
              </a:rPr>
              <a:t>sexual</a:t>
            </a:r>
            <a:r>
              <a:rPr sz="48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80" dirty="0">
                <a:solidFill>
                  <a:srgbClr val="FFFFFF"/>
                </a:solidFill>
                <a:latin typeface="Tahoma"/>
                <a:cs typeface="Tahoma"/>
              </a:rPr>
              <a:t>misconduct </a:t>
            </a:r>
            <a:r>
              <a:rPr sz="4800" spc="23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48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85" dirty="0">
                <a:solidFill>
                  <a:srgbClr val="FFFFFF"/>
                </a:solidFill>
                <a:latin typeface="Tahoma"/>
                <a:cs typeface="Tahoma"/>
              </a:rPr>
              <a:t>harassment</a:t>
            </a:r>
            <a:endParaRPr sz="4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4800" spc="75" dirty="0">
                <a:solidFill>
                  <a:srgbClr val="FFFFFF"/>
                </a:solidFill>
                <a:latin typeface="Tahoma"/>
                <a:cs typeface="Tahoma"/>
              </a:rPr>
              <a:t>Sex</a:t>
            </a:r>
            <a:r>
              <a:rPr sz="48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45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48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70" dirty="0">
                <a:solidFill>
                  <a:srgbClr val="FFFFFF"/>
                </a:solidFill>
                <a:latin typeface="Tahoma"/>
                <a:cs typeface="Tahoma"/>
              </a:rPr>
              <a:t>include</a:t>
            </a:r>
            <a:r>
              <a:rPr sz="48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70" dirty="0">
                <a:solidFill>
                  <a:srgbClr val="FFFFFF"/>
                </a:solidFill>
                <a:latin typeface="Tahoma"/>
                <a:cs typeface="Tahoma"/>
              </a:rPr>
              <a:t>gender</a:t>
            </a:r>
            <a:r>
              <a:rPr sz="48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800" spc="125" dirty="0">
                <a:solidFill>
                  <a:srgbClr val="FFFFFF"/>
                </a:solidFill>
                <a:latin typeface="Tahoma"/>
                <a:cs typeface="Tahoma"/>
              </a:rPr>
              <a:t>identity</a:t>
            </a:r>
            <a:endParaRPr sz="4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1950" y="0"/>
            <a:ext cx="6496049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3401" y="1666993"/>
            <a:ext cx="8612505" cy="59690"/>
          </a:xfrm>
          <a:custGeom>
            <a:avLst/>
            <a:gdLst/>
            <a:ahLst/>
            <a:cxnLst/>
            <a:rect l="l" t="t" r="r" b="b"/>
            <a:pathLst>
              <a:path w="8612505" h="59689">
                <a:moveTo>
                  <a:pt x="8612036" y="59276"/>
                </a:moveTo>
                <a:lnTo>
                  <a:pt x="0" y="59276"/>
                </a:lnTo>
                <a:lnTo>
                  <a:pt x="0" y="0"/>
                </a:lnTo>
                <a:lnTo>
                  <a:pt x="8612036" y="0"/>
                </a:lnTo>
                <a:lnTo>
                  <a:pt x="8612036" y="59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700" b="1" dirty="0">
                <a:solidFill>
                  <a:srgbClr val="FFFFFF"/>
                </a:solidFill>
                <a:latin typeface="Trebuchet MS"/>
                <a:cs typeface="Trebuchet MS"/>
              </a:rPr>
              <a:t>TITLE</a:t>
            </a:r>
            <a:r>
              <a:rPr sz="5700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00" b="1" dirty="0">
                <a:solidFill>
                  <a:srgbClr val="FFFFFF"/>
                </a:solidFill>
                <a:latin typeface="Trebuchet MS"/>
                <a:cs typeface="Trebuchet MS"/>
              </a:rPr>
              <a:t>IX</a:t>
            </a:r>
            <a:r>
              <a:rPr sz="5700" b="1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00" b="1" spc="-50" dirty="0">
                <a:solidFill>
                  <a:srgbClr val="FFFFFF"/>
                </a:solidFill>
                <a:latin typeface="Trebuchet MS"/>
                <a:cs typeface="Trebuchet MS"/>
              </a:rPr>
              <a:t>REG</a:t>
            </a:r>
            <a:r>
              <a:rPr sz="5700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700" b="1" spc="-10" dirty="0">
                <a:solidFill>
                  <a:srgbClr val="FFFFFF"/>
                </a:solidFill>
                <a:latin typeface="Trebuchet MS"/>
                <a:cs typeface="Trebuchet MS"/>
              </a:rPr>
              <a:t>UPDATES</a:t>
            </a:r>
            <a:endParaRPr sz="57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5548" y="2391120"/>
            <a:ext cx="219075" cy="2190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5548" y="4991445"/>
            <a:ext cx="219075" cy="2190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5548" y="6724994"/>
            <a:ext cx="219075" cy="2190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478269" y="1969473"/>
            <a:ext cx="9386570" cy="7826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0">
              <a:lnSpc>
                <a:spcPct val="116100"/>
              </a:lnSpc>
              <a:spcBef>
                <a:spcPts val="95"/>
              </a:spcBef>
            </a:pPr>
            <a:r>
              <a:rPr sz="4900" spc="125" dirty="0">
                <a:solidFill>
                  <a:srgbClr val="FFFFFF"/>
                </a:solidFill>
                <a:latin typeface="Tahoma"/>
                <a:cs typeface="Tahoma"/>
              </a:rPr>
              <a:t>Clearly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0" dirty="0">
                <a:solidFill>
                  <a:srgbClr val="FFFFFF"/>
                </a:solidFill>
                <a:latin typeface="Tahoma"/>
                <a:cs typeface="Tahoma"/>
              </a:rPr>
              <a:t>protect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70" dirty="0">
                <a:solidFill>
                  <a:srgbClr val="FFFFFF"/>
                </a:solidFill>
                <a:latin typeface="Tahoma"/>
                <a:cs typeface="Tahoma"/>
              </a:rPr>
              <a:t>students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9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4900" spc="185" dirty="0">
                <a:solidFill>
                  <a:srgbClr val="FFFFFF"/>
                </a:solidFill>
                <a:latin typeface="Tahoma"/>
                <a:cs typeface="Tahoma"/>
              </a:rPr>
              <a:t>employees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5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14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25" dirty="0">
                <a:solidFill>
                  <a:srgbClr val="FFFFFF"/>
                </a:solidFill>
                <a:latin typeface="Tahoma"/>
                <a:cs typeface="Tahoma"/>
              </a:rPr>
              <a:t>forms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9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05" dirty="0">
                <a:solidFill>
                  <a:srgbClr val="FFFFFF"/>
                </a:solidFill>
                <a:latin typeface="Tahoma"/>
                <a:cs typeface="Tahoma"/>
              </a:rPr>
              <a:t>sex </a:t>
            </a:r>
            <a:r>
              <a:rPr sz="4900" spc="170" dirty="0">
                <a:solidFill>
                  <a:srgbClr val="FFFFFF"/>
                </a:solidFill>
                <a:latin typeface="Tahoma"/>
                <a:cs typeface="Tahoma"/>
              </a:rPr>
              <a:t>discrimination</a:t>
            </a:r>
            <a:endParaRPr sz="4900">
              <a:latin typeface="Tahoma"/>
              <a:cs typeface="Tahoma"/>
            </a:endParaRPr>
          </a:p>
          <a:p>
            <a:pPr marL="12700" marR="5080">
              <a:lnSpc>
                <a:spcPts val="6830"/>
              </a:lnSpc>
              <a:spcBef>
                <a:spcPts val="384"/>
              </a:spcBef>
            </a:pP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Provide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45" dirty="0">
                <a:solidFill>
                  <a:srgbClr val="FFFFFF"/>
                </a:solidFill>
                <a:latin typeface="Tahoma"/>
                <a:cs typeface="Tahoma"/>
              </a:rPr>
              <a:t>full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0" dirty="0">
                <a:solidFill>
                  <a:srgbClr val="FFFFFF"/>
                </a:solidFill>
                <a:latin typeface="Tahoma"/>
                <a:cs typeface="Tahoma"/>
              </a:rPr>
              <a:t>protection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5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4900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-20" dirty="0">
                <a:solidFill>
                  <a:srgbClr val="FFFFFF"/>
                </a:solidFill>
                <a:latin typeface="Tahoma"/>
                <a:cs typeface="Tahoma"/>
              </a:rPr>
              <a:t>sex- </a:t>
            </a:r>
            <a:r>
              <a:rPr sz="4900" spc="185" dirty="0">
                <a:solidFill>
                  <a:srgbClr val="FFFFFF"/>
                </a:solidFill>
                <a:latin typeface="Tahoma"/>
                <a:cs typeface="Tahoma"/>
              </a:rPr>
              <a:t>based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45" dirty="0">
                <a:solidFill>
                  <a:srgbClr val="FFFFFF"/>
                </a:solidFill>
                <a:latin typeface="Tahoma"/>
                <a:cs typeface="Tahoma"/>
              </a:rPr>
              <a:t>harassment.</a:t>
            </a:r>
            <a:endParaRPr sz="4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4900" spc="160" dirty="0">
                <a:solidFill>
                  <a:srgbClr val="FFFFFF"/>
                </a:solidFill>
                <a:latin typeface="Tahoma"/>
                <a:cs typeface="Tahoma"/>
              </a:rPr>
              <a:t>Protect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30" dirty="0">
                <a:solidFill>
                  <a:srgbClr val="FFFFFF"/>
                </a:solidFill>
                <a:latin typeface="Tahoma"/>
                <a:cs typeface="Tahoma"/>
              </a:rPr>
              <a:t>right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9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75" dirty="0">
                <a:solidFill>
                  <a:srgbClr val="FFFFFF"/>
                </a:solidFill>
                <a:latin typeface="Tahoma"/>
                <a:cs typeface="Tahoma"/>
              </a:rPr>
              <a:t>parents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9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endParaRPr sz="4900">
              <a:latin typeface="Tahoma"/>
              <a:cs typeface="Tahoma"/>
            </a:endParaRPr>
          </a:p>
          <a:p>
            <a:pPr marL="12700" marR="1639570" algn="just">
              <a:lnSpc>
                <a:spcPts val="6820"/>
              </a:lnSpc>
              <a:spcBef>
                <a:spcPts val="190"/>
              </a:spcBef>
            </a:pPr>
            <a:r>
              <a:rPr sz="4900" spc="165" dirty="0">
                <a:solidFill>
                  <a:srgbClr val="FFFFFF"/>
                </a:solidFill>
                <a:latin typeface="Tahoma"/>
                <a:cs typeface="Tahoma"/>
              </a:rPr>
              <a:t>guardians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8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900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15" dirty="0">
                <a:solidFill>
                  <a:srgbClr val="FFFFFF"/>
                </a:solidFill>
                <a:latin typeface="Tahoma"/>
                <a:cs typeface="Tahoma"/>
              </a:rPr>
              <a:t>support</a:t>
            </a:r>
            <a:r>
              <a:rPr sz="49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55" dirty="0">
                <a:solidFill>
                  <a:srgbClr val="FFFFFF"/>
                </a:solidFill>
                <a:latin typeface="Tahoma"/>
                <a:cs typeface="Tahoma"/>
              </a:rPr>
              <a:t>their </a:t>
            </a:r>
            <a:r>
              <a:rPr sz="4900" spc="165" dirty="0">
                <a:solidFill>
                  <a:srgbClr val="FFFFFF"/>
                </a:solidFill>
                <a:latin typeface="Tahoma"/>
                <a:cs typeface="Tahoma"/>
              </a:rPr>
              <a:t>elementary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2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49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60" dirty="0">
                <a:solidFill>
                  <a:srgbClr val="FFFFFF"/>
                </a:solidFill>
                <a:latin typeface="Tahoma"/>
                <a:cs typeface="Tahoma"/>
              </a:rPr>
              <a:t>secondary </a:t>
            </a:r>
            <a:r>
              <a:rPr sz="4900" spc="190" dirty="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r>
              <a:rPr sz="4900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900" spc="130" dirty="0">
                <a:solidFill>
                  <a:srgbClr val="FFFFFF"/>
                </a:solidFill>
                <a:latin typeface="Tahoma"/>
                <a:cs typeface="Tahoma"/>
              </a:rPr>
              <a:t>children.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1711</Words>
  <Application>Microsoft Office PowerPoint</Application>
  <PresentationFormat>Custom</PresentationFormat>
  <Paragraphs>240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 Black</vt:lpstr>
      <vt:lpstr>Arial Narrow</vt:lpstr>
      <vt:lpstr>Calibri</vt:lpstr>
      <vt:lpstr>Gill Sans MT</vt:lpstr>
      <vt:lpstr>Lucida Sans</vt:lpstr>
      <vt:lpstr>Tahoma</vt:lpstr>
      <vt:lpstr>Trebuchet MS</vt:lpstr>
      <vt:lpstr>Verdana</vt:lpstr>
      <vt:lpstr>Office Theme</vt:lpstr>
      <vt:lpstr>PATHWAYS TO TITLE IX AWARENESS</vt:lpstr>
      <vt:lpstr>Welcome!</vt:lpstr>
      <vt:lpstr>WHO AM I?</vt:lpstr>
      <vt:lpstr>Overview</vt:lpstr>
      <vt:lpstr>Where does it happen? On college campuses--we know that 1 in 5 women will experience sexual assault.</vt:lpstr>
      <vt:lpstr>Where does it happen?</vt:lpstr>
      <vt:lpstr>WHAT IS SEXUAL MISCONDUCT?</vt:lpstr>
      <vt:lpstr>WHAT IS SEXUAL MISCONDUCT?</vt:lpstr>
      <vt:lpstr>TITLE IX REG UPDATES</vt:lpstr>
      <vt:lpstr>TITLE IX REG UPDATES</vt:lpstr>
      <vt:lpstr>TITLE IX REG UPDATES</vt:lpstr>
      <vt:lpstr>TITLE IX REG UPDATES</vt:lpstr>
      <vt:lpstr>TITLE IX REG UPDATES</vt:lpstr>
      <vt:lpstr>TITLE IX REG UPDATES</vt:lpstr>
      <vt:lpstr>TITLE IX REG UPDATES</vt:lpstr>
      <vt:lpstr>SEXUAL HARRASSMENT</vt:lpstr>
      <vt:lpstr>Verbal harassment or abuse</vt:lpstr>
      <vt:lpstr>SEXUAL ASSAULT</vt:lpstr>
      <vt:lpstr>CONSENT</vt:lpstr>
      <vt:lpstr>CONSENT</vt:lpstr>
      <vt:lpstr>SEXUAL EXPLOITATION</vt:lpstr>
      <vt:lpstr>Sexual voyeurism Invading privacy</vt:lpstr>
      <vt:lpstr>Violence or threat of violence between individuals: In a personal and private social relationship of a romantic or intimate nature</vt:lpstr>
      <vt:lpstr>Course of conduct that alarms or seriously annoys the person or makes them fear for their safety or that of family or friends</vt:lpstr>
      <vt:lpstr>Repeated, unwanted/unsolicited contact Face-to-face contact</vt:lpstr>
      <vt:lpstr>WHAT HAPPENS IF SEXUAL MISCONDUCT OCCURS?</vt:lpstr>
      <vt:lpstr>CONFIDENTIAL RESOURCES</vt:lpstr>
      <vt:lpstr>WHAT HAPPENS IF SEXUAL</vt:lpstr>
      <vt:lpstr>Formal</vt:lpstr>
      <vt:lpstr>Academic accommodations</vt:lpstr>
      <vt:lpstr>What is your role?</vt:lpstr>
      <vt:lpstr>Someone who is present at an event with the opportunity to participate or intervene.</vt:lpstr>
      <vt:lpstr>Someone who is present at an event and intervenes</vt:lpstr>
      <vt:lpstr>Bystander Intervention</vt:lpstr>
      <vt:lpstr>WHAT CAN YOU DO TO PREVENT</vt:lpstr>
      <vt:lpstr>DIRECT</vt:lpstr>
      <vt:lpstr>WHAT WOULD YOU DO?</vt:lpstr>
      <vt:lpstr>WHAT WOULD YOU DO?</vt:lpstr>
      <vt:lpstr>Resources</vt:lpstr>
      <vt:lpstr>What role do we play?</vt:lpstr>
      <vt:lpstr>Resources</vt:lpstr>
      <vt:lpstr>MY CONTACT INFO</vt:lpstr>
      <vt:lpstr>Here's to a Successful &amp; Safe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IX Day of Learning Fall 2022</dc:title>
  <dc:creator>Zakia Johnson</dc:creator>
  <cp:keywords>DAFI97Xez3s,BACmZnvwzaA</cp:keywords>
  <cp:lastModifiedBy>Stott, Roger</cp:lastModifiedBy>
  <cp:revision>2</cp:revision>
  <dcterms:created xsi:type="dcterms:W3CDTF">2023-07-27T15:18:42Z</dcterms:created>
  <dcterms:modified xsi:type="dcterms:W3CDTF">2023-07-27T18:20:07Z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2023-07-24T00:00:00Z</vt:filetime>
  </property>
  <property fmtid="{D5CDD505-2E9C-101B-9397-08002B2CF9AE}" pid="3" name="Creator">
    <vt:lpwstr>Canva</vt:lpwstr>
  </property>
  <property fmtid="{D5CDD505-2E9C-101B-9397-08002B2CF9AE}" pid="4" name="LastSaved">
    <vt:filetime>2023-07-27T00:00:00Z</vt:filetime>
  </property>
  <property fmtid="{D5CDD505-2E9C-101B-9397-08002B2CF9AE}" pid="5" name="Producer">
    <vt:lpwstr>Canva</vt:lpwstr>
  </property>
</Properties>
</file>