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559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4587" y="-752254"/>
            <a:ext cx="10295255" cy="709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67706" y="5515955"/>
            <a:ext cx="10616565" cy="151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6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57580" y="4182440"/>
            <a:ext cx="7182484" cy="588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0701" y="391109"/>
            <a:ext cx="7526655" cy="899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9026" y="1787911"/>
            <a:ext cx="10509250" cy="675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today.com/news/university-florida-football-player-stops-rape-unconscious-woman-t10110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nv.edu/Student-Life/Where-to-Go/Safety-Support/Public-Safety/Campus-Crime-Report" TargetMode="External"/><Relationship Id="rId2" Type="http://schemas.openxmlformats.org/officeDocument/2006/relationships/hyperlink" Target="https://nv.edu/Student-Life/Where-to-Go/Safety-Support/Public-Safety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248" y="745961"/>
            <a:ext cx="5003800" cy="780415"/>
          </a:xfrm>
          <a:prstGeom prst="rect">
            <a:avLst/>
          </a:prstGeom>
          <a:solidFill>
            <a:srgbClr val="6D123F"/>
          </a:solidFill>
        </p:spPr>
        <p:txBody>
          <a:bodyPr vert="horz" wrap="square" lIns="0" tIns="236854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864"/>
              </a:spcBef>
            </a:pPr>
            <a:r>
              <a:rPr sz="1850" dirty="0">
                <a:solidFill>
                  <a:srgbClr val="FFFFFF"/>
                </a:solidFill>
                <a:latin typeface="Gill Sans MT"/>
                <a:cs typeface="Gill Sans MT"/>
              </a:rPr>
              <a:t>HOWARD</a:t>
            </a:r>
            <a:r>
              <a:rPr sz="18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50" spc="70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548" y="1709612"/>
            <a:ext cx="4848225" cy="238760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1595"/>
              </a:spcBef>
            </a:pPr>
            <a:r>
              <a:rPr sz="6000" b="1" spc="-220" dirty="0">
                <a:latin typeface="Trebuchet MS"/>
                <a:cs typeface="Trebuchet MS"/>
              </a:rPr>
              <a:t>PATHWAYS</a:t>
            </a:r>
            <a:r>
              <a:rPr sz="6000" b="1" spc="-215" dirty="0">
                <a:latin typeface="Trebuchet MS"/>
                <a:cs typeface="Trebuchet MS"/>
              </a:rPr>
              <a:t> </a:t>
            </a:r>
            <a:r>
              <a:rPr sz="6000" b="1" spc="-505" dirty="0">
                <a:latin typeface="Trebuchet MS"/>
                <a:cs typeface="Trebuchet MS"/>
              </a:rPr>
              <a:t>TO </a:t>
            </a:r>
            <a:r>
              <a:rPr sz="6000" b="1" spc="-280" dirty="0">
                <a:latin typeface="Trebuchet MS"/>
                <a:cs typeface="Trebuchet MS"/>
              </a:rPr>
              <a:t>TITLE</a:t>
            </a:r>
            <a:r>
              <a:rPr sz="6000" b="1" spc="-180" dirty="0">
                <a:latin typeface="Trebuchet MS"/>
                <a:cs typeface="Trebuchet MS"/>
              </a:rPr>
              <a:t> </a:t>
            </a:r>
            <a:r>
              <a:rPr sz="6000" b="1" spc="-25" dirty="0">
                <a:latin typeface="Trebuchet MS"/>
                <a:cs typeface="Trebuchet MS"/>
              </a:rPr>
              <a:t>IX </a:t>
            </a:r>
            <a:r>
              <a:rPr sz="6000" b="1" spc="-75" dirty="0">
                <a:latin typeface="Trebuchet MS"/>
                <a:cs typeface="Trebuchet MS"/>
              </a:rPr>
              <a:t>AWARENESS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548" y="4933444"/>
            <a:ext cx="6544309" cy="467741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561975">
              <a:lnSpc>
                <a:spcPct val="78500"/>
              </a:lnSpc>
              <a:spcBef>
                <a:spcPts val="1225"/>
              </a:spcBef>
            </a:pPr>
            <a:r>
              <a:rPr sz="4300" i="1" spc="-170" dirty="0">
                <a:solidFill>
                  <a:srgbClr val="6D123F"/>
                </a:solidFill>
                <a:latin typeface="Gill Sans MT"/>
                <a:cs typeface="Gill Sans MT"/>
              </a:rPr>
              <a:t>WHAT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60" dirty="0">
                <a:solidFill>
                  <a:srgbClr val="6D123F"/>
                </a:solidFill>
                <a:latin typeface="Gill Sans MT"/>
                <a:cs typeface="Gill Sans MT"/>
              </a:rPr>
              <a:t>ARE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-45" dirty="0">
                <a:solidFill>
                  <a:srgbClr val="6D123F"/>
                </a:solidFill>
                <a:latin typeface="Gill Sans MT"/>
                <a:cs typeface="Gill Sans MT"/>
              </a:rPr>
              <a:t>THE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120" dirty="0">
                <a:solidFill>
                  <a:srgbClr val="6D123F"/>
                </a:solidFill>
                <a:latin typeface="Gill Sans MT"/>
                <a:cs typeface="Gill Sans MT"/>
              </a:rPr>
              <a:t>POLICIES </a:t>
            </a:r>
            <a:r>
              <a:rPr sz="4300" i="1" spc="-95" dirty="0">
                <a:solidFill>
                  <a:srgbClr val="6D123F"/>
                </a:solidFill>
                <a:latin typeface="Gill Sans MT"/>
                <a:cs typeface="Gill Sans MT"/>
              </a:rPr>
              <a:t>AND</a:t>
            </a:r>
            <a:r>
              <a:rPr sz="4300" i="1" spc="-16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-170" dirty="0">
                <a:solidFill>
                  <a:srgbClr val="6D123F"/>
                </a:solidFill>
                <a:latin typeface="Gill Sans MT"/>
                <a:cs typeface="Gill Sans MT"/>
              </a:rPr>
              <a:t>WHAT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165" dirty="0">
                <a:solidFill>
                  <a:srgbClr val="6D123F"/>
                </a:solidFill>
                <a:latin typeface="Gill Sans MT"/>
                <a:cs typeface="Gill Sans MT"/>
              </a:rPr>
              <a:t>IS</a:t>
            </a:r>
            <a:r>
              <a:rPr sz="4300" i="1" spc="-14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-50" dirty="0">
                <a:solidFill>
                  <a:srgbClr val="6D123F"/>
                </a:solidFill>
                <a:latin typeface="Gill Sans MT"/>
                <a:cs typeface="Gill Sans MT"/>
              </a:rPr>
              <a:t>YOUR</a:t>
            </a:r>
            <a:r>
              <a:rPr sz="4300" i="1" spc="-14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45" dirty="0">
                <a:solidFill>
                  <a:srgbClr val="6D123F"/>
                </a:solidFill>
                <a:latin typeface="Gill Sans MT"/>
                <a:cs typeface="Gill Sans MT"/>
              </a:rPr>
              <a:t>ROLE?</a:t>
            </a:r>
            <a:endParaRPr sz="43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350">
              <a:latin typeface="Gill Sans MT"/>
              <a:cs typeface="Gill Sans MT"/>
            </a:endParaRPr>
          </a:p>
          <a:p>
            <a:pPr marL="191770">
              <a:lnSpc>
                <a:spcPct val="100000"/>
              </a:lnSpc>
            </a:pPr>
            <a:r>
              <a:rPr sz="3500" b="1" spc="50" dirty="0">
                <a:solidFill>
                  <a:srgbClr val="6D123F"/>
                </a:solidFill>
                <a:latin typeface="Trebuchet MS"/>
                <a:cs typeface="Trebuchet MS"/>
              </a:rPr>
              <a:t>Zakia</a:t>
            </a:r>
            <a:r>
              <a:rPr sz="3500" b="1" spc="4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500" b="1" spc="70" dirty="0">
                <a:solidFill>
                  <a:srgbClr val="6D123F"/>
                </a:solidFill>
                <a:latin typeface="Trebuchet MS"/>
                <a:cs typeface="Trebuchet MS"/>
              </a:rPr>
              <a:t>Reaves-</a:t>
            </a:r>
            <a:r>
              <a:rPr sz="3500" b="1" spc="-7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500" b="1" spc="-10" dirty="0">
                <a:solidFill>
                  <a:srgbClr val="6D123F"/>
                </a:solidFill>
                <a:latin typeface="Trebuchet MS"/>
                <a:cs typeface="Trebuchet MS"/>
              </a:rPr>
              <a:t>Johnson,</a:t>
            </a:r>
            <a:endParaRPr sz="3500">
              <a:latin typeface="Trebuchet MS"/>
              <a:cs typeface="Trebuchet MS"/>
            </a:endParaRPr>
          </a:p>
          <a:p>
            <a:pPr marL="191770" marR="5080">
              <a:lnSpc>
                <a:spcPts val="4870"/>
              </a:lnSpc>
              <a:spcBef>
                <a:spcPts val="280"/>
              </a:spcBef>
            </a:pPr>
            <a:r>
              <a:rPr sz="3500" spc="70" dirty="0">
                <a:solidFill>
                  <a:srgbClr val="6D123F"/>
                </a:solidFill>
                <a:latin typeface="Gill Sans MT"/>
                <a:cs typeface="Gill Sans MT"/>
              </a:rPr>
              <a:t>Director</a:t>
            </a:r>
            <a:r>
              <a:rPr sz="3500" spc="46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170" dirty="0">
                <a:solidFill>
                  <a:srgbClr val="6D123F"/>
                </a:solidFill>
                <a:latin typeface="Gill Sans MT"/>
                <a:cs typeface="Gill Sans MT"/>
              </a:rPr>
              <a:t>of</a:t>
            </a:r>
            <a:r>
              <a:rPr sz="3500" spc="47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220" dirty="0">
                <a:solidFill>
                  <a:srgbClr val="6D123F"/>
                </a:solidFill>
                <a:latin typeface="Gill Sans MT"/>
                <a:cs typeface="Gill Sans MT"/>
              </a:rPr>
              <a:t>Student</a:t>
            </a:r>
            <a:r>
              <a:rPr sz="3500" spc="46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130" dirty="0">
                <a:solidFill>
                  <a:srgbClr val="6D123F"/>
                </a:solidFill>
                <a:latin typeface="Gill Sans MT"/>
                <a:cs typeface="Gill Sans MT"/>
              </a:rPr>
              <a:t>Conduct</a:t>
            </a:r>
            <a:r>
              <a:rPr sz="3500" spc="47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-360" dirty="0">
                <a:solidFill>
                  <a:srgbClr val="6D123F"/>
                </a:solidFill>
                <a:latin typeface="Gill Sans MT"/>
                <a:cs typeface="Gill Sans MT"/>
              </a:rPr>
              <a:t>&amp; </a:t>
            </a:r>
            <a:r>
              <a:rPr sz="3500" spc="215" dirty="0">
                <a:solidFill>
                  <a:srgbClr val="6D123F"/>
                </a:solidFill>
                <a:latin typeface="Gill Sans MT"/>
                <a:cs typeface="Gill Sans MT"/>
              </a:rPr>
              <a:t>Compliance,</a:t>
            </a:r>
            <a:r>
              <a:rPr sz="3500" spc="38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160" dirty="0">
                <a:solidFill>
                  <a:srgbClr val="6D123F"/>
                </a:solidFill>
                <a:latin typeface="Gill Sans MT"/>
                <a:cs typeface="Gill Sans MT"/>
              </a:rPr>
              <a:t>Title</a:t>
            </a:r>
            <a:r>
              <a:rPr sz="3500" spc="39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dirty="0">
                <a:solidFill>
                  <a:srgbClr val="6D123F"/>
                </a:solidFill>
                <a:latin typeface="Gill Sans MT"/>
                <a:cs typeface="Gill Sans MT"/>
              </a:rPr>
              <a:t>IX</a:t>
            </a:r>
            <a:r>
              <a:rPr sz="3500" spc="38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80" dirty="0">
                <a:solidFill>
                  <a:srgbClr val="6D123F"/>
                </a:solidFill>
                <a:latin typeface="Gill Sans MT"/>
                <a:cs typeface="Gill Sans MT"/>
              </a:rPr>
              <a:t>Deputy</a:t>
            </a:r>
            <a:endParaRPr sz="3500">
              <a:latin typeface="Gill Sans MT"/>
              <a:cs typeface="Gill Sans MT"/>
            </a:endParaRPr>
          </a:p>
          <a:p>
            <a:pPr marL="191770">
              <a:lnSpc>
                <a:spcPct val="100000"/>
              </a:lnSpc>
              <a:spcBef>
                <a:spcPts val="405"/>
              </a:spcBef>
            </a:pPr>
            <a:r>
              <a:rPr sz="3500" spc="105" dirty="0">
                <a:solidFill>
                  <a:srgbClr val="6D123F"/>
                </a:solidFill>
                <a:latin typeface="Gill Sans MT"/>
                <a:cs typeface="Gill Sans MT"/>
              </a:rPr>
              <a:t>Coordinator</a:t>
            </a:r>
            <a:endParaRPr sz="35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778" y="713868"/>
            <a:ext cx="6134099" cy="6934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3"/>
            <a:ext cx="649604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57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50" dirty="0">
                <a:solidFill>
                  <a:srgbClr val="FFFFFF"/>
                </a:solidFill>
                <a:latin typeface="Trebuchet MS"/>
                <a:cs typeface="Trebuchet MS"/>
              </a:rPr>
              <a:t>REG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10" dirty="0">
                <a:solidFill>
                  <a:srgbClr val="FFFFFF"/>
                </a:solidFill>
                <a:latin typeface="Trebuchet MS"/>
                <a:cs typeface="Trebuchet MS"/>
              </a:rPr>
              <a:t>UPDATES</a:t>
            </a:r>
            <a:endParaRPr sz="5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48" y="2391126"/>
            <a:ext cx="219075" cy="219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48" y="4991451"/>
            <a:ext cx="219075" cy="2190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78269" y="1969479"/>
            <a:ext cx="9387205" cy="782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Protect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0" dirty="0">
                <a:solidFill>
                  <a:srgbClr val="FFFFFF"/>
                </a:solidFill>
                <a:latin typeface="Tahoma"/>
                <a:cs typeface="Tahoma"/>
              </a:rPr>
              <a:t>students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5" dirty="0">
                <a:solidFill>
                  <a:srgbClr val="FFFFFF"/>
                </a:solidFill>
                <a:latin typeface="Tahoma"/>
                <a:cs typeface="Tahoma"/>
              </a:rPr>
              <a:t>employees </a:t>
            </a:r>
            <a:r>
              <a:rPr sz="4900" spc="229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pregnant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4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4900" spc="110" dirty="0">
                <a:solidFill>
                  <a:srgbClr val="FFFFFF"/>
                </a:solidFill>
                <a:latin typeface="Tahoma"/>
                <a:cs typeface="Tahoma"/>
              </a:rPr>
              <a:t>pregnancy-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related</a:t>
            </a:r>
            <a:r>
              <a:rPr sz="49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40" dirty="0">
                <a:solidFill>
                  <a:srgbClr val="FFFFFF"/>
                </a:solidFill>
                <a:latin typeface="Tahoma"/>
                <a:cs typeface="Tahoma"/>
              </a:rPr>
              <a:t>conditions.</a:t>
            </a:r>
            <a:endParaRPr sz="4900">
              <a:latin typeface="Tahoma"/>
              <a:cs typeface="Tahoma"/>
            </a:endParaRPr>
          </a:p>
          <a:p>
            <a:pPr marL="12700" marR="22860">
              <a:lnSpc>
                <a:spcPts val="6820"/>
              </a:lnSpc>
              <a:spcBef>
                <a:spcPts val="190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Require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schools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45" dirty="0">
                <a:solidFill>
                  <a:srgbClr val="FFFFFF"/>
                </a:solidFill>
                <a:latin typeface="Tahoma"/>
                <a:cs typeface="Tahoma"/>
              </a:rPr>
              <a:t>prompt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95" dirty="0">
                <a:solidFill>
                  <a:srgbClr val="FFFFFF"/>
                </a:solidFill>
                <a:latin typeface="Tahoma"/>
                <a:cs typeface="Tahoma"/>
              </a:rPr>
              <a:t>effective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action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5" dirty="0">
                <a:solidFill>
                  <a:srgbClr val="FFFFFF"/>
                </a:solidFill>
                <a:latin typeface="Tahoma"/>
                <a:cs typeface="Tahoma"/>
              </a:rPr>
              <a:t>end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0" dirty="0">
                <a:solidFill>
                  <a:srgbClr val="FFFFFF"/>
                </a:solidFill>
                <a:latin typeface="Tahoma"/>
                <a:cs typeface="Tahoma"/>
              </a:rPr>
              <a:t>any </a:t>
            </a:r>
            <a:r>
              <a:rPr sz="4900" spc="130" dirty="0">
                <a:solidFill>
                  <a:srgbClr val="FFFFFF"/>
                </a:solidFill>
                <a:latin typeface="Tahoma"/>
                <a:cs typeface="Tahoma"/>
              </a:rPr>
              <a:t>sex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their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0" dirty="0">
                <a:solidFill>
                  <a:srgbClr val="FFFFFF"/>
                </a:solidFill>
                <a:latin typeface="Tahoma"/>
                <a:cs typeface="Tahoma"/>
              </a:rPr>
              <a:t>programs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4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85" dirty="0">
                <a:solidFill>
                  <a:srgbClr val="FFFFFF"/>
                </a:solidFill>
                <a:latin typeface="Tahoma"/>
                <a:cs typeface="Tahoma"/>
              </a:rPr>
              <a:t>activities 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prevent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recurrence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0" dirty="0">
                <a:solidFill>
                  <a:srgbClr val="FFFFFF"/>
                </a:solidFill>
                <a:latin typeface="Tahoma"/>
                <a:cs typeface="Tahoma"/>
              </a:rPr>
              <a:t>remedy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60" dirty="0">
                <a:solidFill>
                  <a:srgbClr val="FFFFFF"/>
                </a:solidFill>
                <a:latin typeface="Tahoma"/>
                <a:cs typeface="Tahoma"/>
              </a:rPr>
              <a:t>effects.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48" y="2391121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78269" y="1969475"/>
            <a:ext cx="9502140" cy="609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Require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schools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15" dirty="0">
                <a:solidFill>
                  <a:srgbClr val="FFFFFF"/>
                </a:solidFill>
                <a:latin typeface="Tahoma"/>
                <a:cs typeface="Tahoma"/>
              </a:rPr>
              <a:t>respond </a:t>
            </a:r>
            <a:r>
              <a:rPr sz="4900" spc="204" dirty="0">
                <a:solidFill>
                  <a:srgbClr val="FFFFFF"/>
                </a:solidFill>
                <a:latin typeface="Tahoma"/>
                <a:cs typeface="Tahoma"/>
              </a:rPr>
              <a:t>promptly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complaints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sex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5" dirty="0">
                <a:solidFill>
                  <a:srgbClr val="FFFFFF"/>
                </a:solidFill>
                <a:latin typeface="Tahoma"/>
                <a:cs typeface="Tahoma"/>
              </a:rPr>
              <a:t>fair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reliable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5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includes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trained,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unbiased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decision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makers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90" dirty="0">
                <a:solidFill>
                  <a:srgbClr val="FFFFFF"/>
                </a:solidFill>
                <a:latin typeface="Tahoma"/>
                <a:cs typeface="Tahoma"/>
              </a:rPr>
              <a:t>all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permissible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95" dirty="0">
                <a:solidFill>
                  <a:srgbClr val="FFFFFF"/>
                </a:solidFill>
                <a:latin typeface="Tahoma"/>
                <a:cs typeface="Tahoma"/>
              </a:rPr>
              <a:t>evidence.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044" y="3587937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444" rIns="0" bIns="0" rtlCol="0">
            <a:spAutoFit/>
          </a:bodyPr>
          <a:lstStyle/>
          <a:p>
            <a:pPr marL="340360" marR="5080">
              <a:lnSpc>
                <a:spcPct val="116100"/>
              </a:lnSpc>
              <a:spcBef>
                <a:spcPts val="95"/>
              </a:spcBef>
            </a:pPr>
            <a:r>
              <a:rPr sz="4900" spc="160" dirty="0">
                <a:latin typeface="Tahoma"/>
                <a:cs typeface="Tahoma"/>
              </a:rPr>
              <a:t>Protect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-65" dirty="0">
                <a:latin typeface="Tahoma"/>
                <a:cs typeface="Tahoma"/>
              </a:rPr>
              <a:t>LGBTQI+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170" dirty="0">
                <a:latin typeface="Tahoma"/>
                <a:cs typeface="Tahoma"/>
              </a:rPr>
              <a:t>students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229" dirty="0">
                <a:latin typeface="Tahoma"/>
                <a:cs typeface="Tahoma"/>
              </a:rPr>
              <a:t>from </a:t>
            </a:r>
            <a:r>
              <a:rPr sz="4900" spc="180" dirty="0">
                <a:latin typeface="Tahoma"/>
                <a:cs typeface="Tahoma"/>
              </a:rPr>
              <a:t>discrimination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85" dirty="0">
                <a:latin typeface="Tahoma"/>
                <a:cs typeface="Tahoma"/>
              </a:rPr>
              <a:t>based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280" dirty="0">
                <a:latin typeface="Tahoma"/>
                <a:cs typeface="Tahoma"/>
              </a:rPr>
              <a:t>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35" dirty="0">
                <a:latin typeface="Tahoma"/>
                <a:cs typeface="Tahoma"/>
              </a:rPr>
              <a:t>sexual </a:t>
            </a:r>
            <a:r>
              <a:rPr sz="4900" spc="140" dirty="0">
                <a:latin typeface="Tahoma"/>
                <a:cs typeface="Tahoma"/>
              </a:rPr>
              <a:t>orientation,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70" dirty="0">
                <a:latin typeface="Tahoma"/>
                <a:cs typeface="Tahoma"/>
              </a:rPr>
              <a:t>gender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85" dirty="0">
                <a:latin typeface="Tahoma"/>
                <a:cs typeface="Tahoma"/>
              </a:rPr>
              <a:t>identity,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95" dirty="0">
                <a:latin typeface="Tahoma"/>
                <a:cs typeface="Tahoma"/>
              </a:rPr>
              <a:t>and </a:t>
            </a:r>
            <a:r>
              <a:rPr sz="4900" spc="130" dirty="0">
                <a:latin typeface="Tahoma"/>
                <a:cs typeface="Tahoma"/>
              </a:rPr>
              <a:t>sex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95" dirty="0">
                <a:latin typeface="Tahoma"/>
                <a:cs typeface="Tahoma"/>
              </a:rPr>
              <a:t>characteristics.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1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5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49" y="4446903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5170" y="4025257"/>
            <a:ext cx="10299065" cy="349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Clarify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4" dirty="0">
                <a:solidFill>
                  <a:srgbClr val="FFFFFF"/>
                </a:solidFill>
                <a:latin typeface="Tahoma"/>
                <a:cs typeface="Tahoma"/>
              </a:rPr>
              <a:t>confirm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9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4900" spc="150" dirty="0">
                <a:solidFill>
                  <a:srgbClr val="FFFFFF"/>
                </a:solidFill>
                <a:latin typeface="Tahoma"/>
                <a:cs typeface="Tahoma"/>
              </a:rPr>
              <a:t>retaliation</a:t>
            </a:r>
            <a:r>
              <a:rPr sz="49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49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students,</a:t>
            </a:r>
            <a:r>
              <a:rPr sz="49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employees,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others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9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5" dirty="0">
                <a:solidFill>
                  <a:srgbClr val="FFFFFF"/>
                </a:solidFill>
                <a:latin typeface="Tahoma"/>
                <a:cs typeface="Tahoma"/>
              </a:rPr>
              <a:t>exercise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35" dirty="0">
                <a:solidFill>
                  <a:srgbClr val="FFFFFF"/>
                </a:solidFill>
                <a:latin typeface="Tahoma"/>
                <a:cs typeface="Tahoma"/>
              </a:rPr>
              <a:t>Title 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IX </a:t>
            </a:r>
            <a:r>
              <a:rPr sz="4900" spc="70" dirty="0">
                <a:solidFill>
                  <a:srgbClr val="FFFFFF"/>
                </a:solidFill>
                <a:latin typeface="Tahoma"/>
                <a:cs typeface="Tahoma"/>
              </a:rPr>
              <a:t>rights.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319" y="3136106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8613" rIns="0" bIns="0" rtlCol="0">
            <a:spAutoFit/>
          </a:bodyPr>
          <a:lstStyle/>
          <a:p>
            <a:pPr marL="166370" marR="5080">
              <a:lnSpc>
                <a:spcPct val="116100"/>
              </a:lnSpc>
              <a:spcBef>
                <a:spcPts val="95"/>
              </a:spcBef>
            </a:pPr>
            <a:r>
              <a:rPr sz="4900" spc="120" dirty="0">
                <a:latin typeface="Tahoma"/>
                <a:cs typeface="Tahoma"/>
              </a:rPr>
              <a:t>Improve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the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adaptability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90" dirty="0">
                <a:latin typeface="Tahoma"/>
                <a:cs typeface="Tahoma"/>
              </a:rPr>
              <a:t>of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the </a:t>
            </a:r>
            <a:r>
              <a:rPr sz="4900" spc="125" dirty="0">
                <a:latin typeface="Tahoma"/>
                <a:cs typeface="Tahoma"/>
              </a:rPr>
              <a:t>regulations’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grievance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200" dirty="0">
                <a:latin typeface="Tahoma"/>
                <a:cs typeface="Tahoma"/>
              </a:rPr>
              <a:t>procedure requirements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04" dirty="0">
                <a:latin typeface="Tahoma"/>
                <a:cs typeface="Tahoma"/>
              </a:rPr>
              <a:t>so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35" dirty="0">
                <a:latin typeface="Tahoma"/>
                <a:cs typeface="Tahoma"/>
              </a:rPr>
              <a:t>that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all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45" dirty="0">
                <a:latin typeface="Tahoma"/>
                <a:cs typeface="Tahoma"/>
              </a:rPr>
              <a:t>recipients </a:t>
            </a:r>
            <a:r>
              <a:rPr sz="4900" spc="150" dirty="0">
                <a:latin typeface="Tahoma"/>
                <a:cs typeface="Tahoma"/>
              </a:rPr>
              <a:t>can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15" dirty="0">
                <a:latin typeface="Tahoma"/>
                <a:cs typeface="Tahoma"/>
              </a:rPr>
              <a:t>implement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55" dirty="0">
                <a:latin typeface="Tahoma"/>
                <a:cs typeface="Tahoma"/>
              </a:rPr>
              <a:t>Title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-150" dirty="0">
                <a:latin typeface="Tahoma"/>
                <a:cs typeface="Tahoma"/>
              </a:rPr>
              <a:t>IX’s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25" dirty="0">
                <a:latin typeface="Tahoma"/>
                <a:cs typeface="Tahoma"/>
              </a:rPr>
              <a:t>promise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of </a:t>
            </a:r>
            <a:r>
              <a:rPr sz="4900" spc="195" dirty="0">
                <a:latin typeface="Tahoma"/>
                <a:cs typeface="Tahoma"/>
              </a:rPr>
              <a:t>nondiscrimination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20" dirty="0">
                <a:latin typeface="Tahoma"/>
                <a:cs typeface="Tahoma"/>
              </a:rPr>
              <a:t>fully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220" dirty="0">
                <a:latin typeface="Tahoma"/>
                <a:cs typeface="Tahoma"/>
              </a:rPr>
              <a:t>and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fairly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in their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educational</a:t>
            </a:r>
            <a:r>
              <a:rPr sz="4900" spc="-229" dirty="0">
                <a:latin typeface="Tahoma"/>
                <a:cs typeface="Tahoma"/>
              </a:rPr>
              <a:t> </a:t>
            </a:r>
            <a:r>
              <a:rPr sz="4900" spc="155" dirty="0">
                <a:latin typeface="Tahoma"/>
                <a:cs typeface="Tahoma"/>
              </a:rPr>
              <a:t>environments.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3"/>
            <a:ext cx="649604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319" y="3136115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8621" rIns="0" bIns="0" rtlCol="0">
            <a:spAutoFit/>
          </a:bodyPr>
          <a:lstStyle/>
          <a:p>
            <a:pPr marL="166370" marR="5080">
              <a:lnSpc>
                <a:spcPct val="116100"/>
              </a:lnSpc>
              <a:spcBef>
                <a:spcPts val="95"/>
              </a:spcBef>
            </a:pPr>
            <a:r>
              <a:rPr sz="4900" spc="120" dirty="0">
                <a:latin typeface="Tahoma"/>
                <a:cs typeface="Tahoma"/>
              </a:rPr>
              <a:t>Improve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the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adaptability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90" dirty="0">
                <a:latin typeface="Tahoma"/>
                <a:cs typeface="Tahoma"/>
              </a:rPr>
              <a:t>of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the </a:t>
            </a:r>
            <a:r>
              <a:rPr sz="4900" spc="125" dirty="0">
                <a:latin typeface="Tahoma"/>
                <a:cs typeface="Tahoma"/>
              </a:rPr>
              <a:t>regulations’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grievance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200" dirty="0">
                <a:latin typeface="Tahoma"/>
                <a:cs typeface="Tahoma"/>
              </a:rPr>
              <a:t>procedure requirements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04" dirty="0">
                <a:latin typeface="Tahoma"/>
                <a:cs typeface="Tahoma"/>
              </a:rPr>
              <a:t>so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35" dirty="0">
                <a:latin typeface="Tahoma"/>
                <a:cs typeface="Tahoma"/>
              </a:rPr>
              <a:t>that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all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45" dirty="0">
                <a:latin typeface="Tahoma"/>
                <a:cs typeface="Tahoma"/>
              </a:rPr>
              <a:t>recipients </a:t>
            </a:r>
            <a:r>
              <a:rPr sz="4900" spc="150" dirty="0">
                <a:latin typeface="Tahoma"/>
                <a:cs typeface="Tahoma"/>
              </a:rPr>
              <a:t>can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15" dirty="0">
                <a:latin typeface="Tahoma"/>
                <a:cs typeface="Tahoma"/>
              </a:rPr>
              <a:t>implement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55" dirty="0">
                <a:latin typeface="Tahoma"/>
                <a:cs typeface="Tahoma"/>
              </a:rPr>
              <a:t>Title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-150" dirty="0">
                <a:latin typeface="Tahoma"/>
                <a:cs typeface="Tahoma"/>
              </a:rPr>
              <a:t>IX’s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25" dirty="0">
                <a:latin typeface="Tahoma"/>
                <a:cs typeface="Tahoma"/>
              </a:rPr>
              <a:t>promise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of </a:t>
            </a:r>
            <a:r>
              <a:rPr sz="4900" spc="195" dirty="0">
                <a:latin typeface="Tahoma"/>
                <a:cs typeface="Tahoma"/>
              </a:rPr>
              <a:t>nondiscrimination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20" dirty="0">
                <a:latin typeface="Tahoma"/>
                <a:cs typeface="Tahoma"/>
              </a:rPr>
              <a:t>fully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220" dirty="0">
                <a:latin typeface="Tahoma"/>
                <a:cs typeface="Tahoma"/>
              </a:rPr>
              <a:t>and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fairly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in their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educational</a:t>
            </a:r>
            <a:r>
              <a:rPr sz="4900" spc="-229" dirty="0">
                <a:latin typeface="Tahoma"/>
                <a:cs typeface="Tahoma"/>
              </a:rPr>
              <a:t> </a:t>
            </a:r>
            <a:r>
              <a:rPr sz="4900" spc="155" dirty="0">
                <a:latin typeface="Tahoma"/>
                <a:cs typeface="Tahoma"/>
              </a:rPr>
              <a:t>environments.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1589116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7286625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45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r>
              <a:rPr sz="5300" b="1" spc="5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300" b="1" spc="250" dirty="0">
                <a:solidFill>
                  <a:srgbClr val="FFFFFF"/>
                </a:solidFill>
                <a:latin typeface="Arial Narrow"/>
                <a:cs typeface="Arial Narrow"/>
              </a:rPr>
              <a:t>HARRASSMENT</a:t>
            </a:r>
            <a:endParaRPr sz="5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89" y="2191222"/>
            <a:ext cx="9848850" cy="777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1625">
              <a:lnSpc>
                <a:spcPct val="115599"/>
              </a:lnSpc>
              <a:spcBef>
                <a:spcPts val="100"/>
              </a:spcBef>
            </a:pPr>
            <a:r>
              <a:rPr sz="4000" spc="-14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40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5" dirty="0">
                <a:solidFill>
                  <a:srgbClr val="FFFFFF"/>
                </a:solidFill>
                <a:latin typeface="Lucida Sans"/>
                <a:cs typeface="Lucida Sans"/>
              </a:rPr>
              <a:t>unwelcome</a:t>
            </a:r>
            <a:r>
              <a:rPr sz="40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advance, </a:t>
            </a:r>
            <a:r>
              <a:rPr sz="4000" spc="-65" dirty="0">
                <a:solidFill>
                  <a:srgbClr val="FFFFFF"/>
                </a:solidFill>
                <a:latin typeface="Lucida Sans"/>
                <a:cs typeface="Lucida Sans"/>
              </a:rPr>
              <a:t>unwelcome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Lucida Sans"/>
                <a:cs typeface="Lucida Sans"/>
              </a:rPr>
              <a:t>request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10" dirty="0">
                <a:solidFill>
                  <a:srgbClr val="FFFFFF"/>
                </a:solidFill>
                <a:latin typeface="Lucida Sans"/>
                <a:cs typeface="Lucida Sans"/>
              </a:rPr>
              <a:t>favors,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sz="4000" spc="-35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5" dirty="0">
                <a:solidFill>
                  <a:srgbClr val="FFFFFF"/>
                </a:solidFill>
                <a:latin typeface="Lucida Sans"/>
                <a:cs typeface="Lucida Sans"/>
              </a:rPr>
              <a:t>unwelcome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verbal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physical </a:t>
            </a:r>
            <a:r>
              <a:rPr sz="4000" spc="-105" dirty="0">
                <a:solidFill>
                  <a:srgbClr val="FFFFFF"/>
                </a:solidFill>
                <a:latin typeface="Lucida Sans"/>
                <a:cs typeface="Lucida Sans"/>
              </a:rPr>
              <a:t>conduct</a:t>
            </a:r>
            <a:r>
              <a:rPr sz="4000" spc="-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nature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when:</a:t>
            </a:r>
            <a:endParaRPr sz="4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5350">
              <a:latin typeface="Lucida Sans"/>
              <a:cs typeface="Lucida Sans"/>
            </a:endParaRPr>
          </a:p>
          <a:p>
            <a:pPr marL="734060" indent="-721360">
              <a:lnSpc>
                <a:spcPct val="100000"/>
              </a:lnSpc>
              <a:buAutoNum type="arabicParenBoth"/>
              <a:tabLst>
                <a:tab pos="734060" algn="l"/>
              </a:tabLst>
            </a:pPr>
            <a:r>
              <a:rPr sz="4000" spc="-70" dirty="0">
                <a:solidFill>
                  <a:srgbClr val="FFFFFF"/>
                </a:solidFill>
                <a:latin typeface="Lucida Sans"/>
                <a:cs typeface="Lucida Sans"/>
              </a:rPr>
              <a:t>Quid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Lucida Sans"/>
                <a:cs typeface="Lucida Sans"/>
              </a:rPr>
              <a:t>pro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Lucida Sans"/>
                <a:cs typeface="Lucida Sans"/>
              </a:rPr>
              <a:t>quo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0" dirty="0">
                <a:solidFill>
                  <a:srgbClr val="FFFFFF"/>
                </a:solidFill>
                <a:latin typeface="Lucida Sans"/>
                <a:cs typeface="Lucida Sans"/>
              </a:rPr>
              <a:t>(favor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favor)</a:t>
            </a:r>
            <a:endParaRPr sz="4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Lucida Sans"/>
              <a:buAutoNum type="arabicParenBoth"/>
            </a:pPr>
            <a:endParaRPr sz="4700">
              <a:latin typeface="Lucida Sans"/>
              <a:cs typeface="Lucida Sans"/>
            </a:endParaRPr>
          </a:p>
          <a:p>
            <a:pPr marL="12700" marR="5080" indent="721360">
              <a:lnSpc>
                <a:spcPct val="115599"/>
              </a:lnSpc>
              <a:buAutoNum type="arabicParenBoth"/>
              <a:tabLst>
                <a:tab pos="734060" algn="l"/>
              </a:tabLst>
            </a:pPr>
            <a:r>
              <a:rPr sz="4000" spc="-40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4000" spc="-2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purpose</a:t>
            </a:r>
            <a:r>
              <a:rPr sz="4000" spc="-2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effect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10" dirty="0">
                <a:solidFill>
                  <a:srgbClr val="FFFFFF"/>
                </a:solidFill>
                <a:latin typeface="Lucida Sans"/>
                <a:cs typeface="Lucida Sans"/>
              </a:rPr>
              <a:t>creating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Lucida Sans"/>
                <a:cs typeface="Lucida Sans"/>
              </a:rPr>
              <a:t>a </a:t>
            </a:r>
            <a:r>
              <a:rPr sz="4000" spc="-100" dirty="0">
                <a:solidFill>
                  <a:srgbClr val="FFFFFF"/>
                </a:solidFill>
                <a:latin typeface="Lucida Sans"/>
                <a:cs typeface="Lucida Sans"/>
              </a:rPr>
              <a:t>hostile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Lucida Sans"/>
                <a:cs typeface="Lucida Sans"/>
              </a:rPr>
              <a:t>environment</a:t>
            </a:r>
            <a:r>
              <a:rPr sz="4000" spc="-25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unreasonably </a:t>
            </a:r>
            <a:r>
              <a:rPr sz="4000" spc="-100" dirty="0">
                <a:solidFill>
                  <a:srgbClr val="FFFFFF"/>
                </a:solidFill>
                <a:latin typeface="Lucida Sans"/>
                <a:cs typeface="Lucida Sans"/>
              </a:rPr>
              <a:t>interfering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50" dirty="0">
                <a:solidFill>
                  <a:srgbClr val="FFFFFF"/>
                </a:solidFill>
                <a:latin typeface="Lucida Sans"/>
                <a:cs typeface="Lucida Sans"/>
              </a:rPr>
              <a:t>individual’s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work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academic</a:t>
            </a:r>
            <a:r>
              <a:rPr sz="4000" spc="-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4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6744334" cy="10287000"/>
          </a:xfrm>
          <a:custGeom>
            <a:avLst/>
            <a:gdLst/>
            <a:ahLst/>
            <a:cxnLst/>
            <a:rect l="l" t="t" r="r" b="b"/>
            <a:pathLst>
              <a:path w="6744334" h="10287000">
                <a:moveTo>
                  <a:pt x="6743739" y="0"/>
                </a:moveTo>
                <a:lnTo>
                  <a:pt x="6743739" y="10286998"/>
                </a:lnTo>
                <a:lnTo>
                  <a:pt x="0" y="10286998"/>
                </a:lnTo>
                <a:lnTo>
                  <a:pt x="0" y="0"/>
                </a:lnTo>
                <a:lnTo>
                  <a:pt x="6743739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5594" y="270272"/>
            <a:ext cx="5414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5" dirty="0">
                <a:latin typeface="Trebuchet MS"/>
                <a:cs typeface="Trebuchet MS"/>
              </a:rPr>
              <a:t>Verbal</a:t>
            </a:r>
            <a:r>
              <a:rPr b="1" spc="204" dirty="0">
                <a:latin typeface="Trebuchet MS"/>
                <a:cs typeface="Trebuchet MS"/>
              </a:rPr>
              <a:t> </a:t>
            </a:r>
            <a:r>
              <a:rPr b="1" spc="140" dirty="0">
                <a:latin typeface="Trebuchet MS"/>
                <a:cs typeface="Trebuchet MS"/>
              </a:rPr>
              <a:t>harassment</a:t>
            </a:r>
            <a:r>
              <a:rPr b="1" spc="204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or</a:t>
            </a:r>
            <a:r>
              <a:rPr b="1" spc="204" dirty="0">
                <a:latin typeface="Trebuchet MS"/>
                <a:cs typeface="Trebuchet MS"/>
              </a:rPr>
              <a:t> </a:t>
            </a:r>
            <a:r>
              <a:rPr b="1" spc="125" dirty="0">
                <a:latin typeface="Trebuchet MS"/>
                <a:cs typeface="Trebuchet MS"/>
              </a:rPr>
              <a:t>abuse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5594" y="1851422"/>
            <a:ext cx="5319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0" dirty="0">
                <a:solidFill>
                  <a:srgbClr val="6D123F"/>
                </a:solidFill>
                <a:latin typeface="Trebuchet MS"/>
                <a:cs typeface="Trebuchet MS"/>
              </a:rPr>
              <a:t>Pressure</a:t>
            </a:r>
            <a:r>
              <a:rPr sz="30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30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14" dirty="0">
                <a:solidFill>
                  <a:srgbClr val="6D123F"/>
                </a:solidFill>
                <a:latin typeface="Trebuchet MS"/>
                <a:cs typeface="Trebuchet MS"/>
              </a:rPr>
              <a:t>sexual</a:t>
            </a:r>
            <a:r>
              <a:rPr sz="30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activity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5594" y="3432572"/>
            <a:ext cx="4011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85" dirty="0">
                <a:solidFill>
                  <a:srgbClr val="6D123F"/>
                </a:solidFill>
                <a:latin typeface="Trebuchet MS"/>
                <a:cs typeface="Trebuchet MS"/>
              </a:rPr>
              <a:t>Unwelcome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95" dirty="0">
                <a:solidFill>
                  <a:srgbClr val="6D123F"/>
                </a:solidFill>
                <a:latin typeface="Trebuchet MS"/>
                <a:cs typeface="Trebuchet MS"/>
              </a:rPr>
              <a:t>touching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5594" y="5013722"/>
            <a:ext cx="8921750" cy="522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50" dirty="0">
                <a:solidFill>
                  <a:srgbClr val="6D123F"/>
                </a:solidFill>
                <a:latin typeface="Trebuchet MS"/>
                <a:cs typeface="Trebuchet MS"/>
              </a:rPr>
              <a:t>Quid</a:t>
            </a:r>
            <a:r>
              <a:rPr sz="3000" b="1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pro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quo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85" dirty="0">
                <a:solidFill>
                  <a:srgbClr val="6D123F"/>
                </a:solidFill>
                <a:latin typeface="Trebuchet MS"/>
                <a:cs typeface="Trebuchet MS"/>
              </a:rPr>
              <a:t>(favor</a:t>
            </a:r>
            <a:r>
              <a:rPr sz="3000" b="1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75" dirty="0">
                <a:solidFill>
                  <a:srgbClr val="6D123F"/>
                </a:solidFill>
                <a:latin typeface="Trebuchet MS"/>
                <a:cs typeface="Trebuchet MS"/>
              </a:rPr>
              <a:t>favor)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500">
              <a:latin typeface="Trebuchet MS"/>
              <a:cs typeface="Trebuchet MS"/>
            </a:endParaRPr>
          </a:p>
          <a:p>
            <a:pPr marL="12700" marR="5080">
              <a:lnSpc>
                <a:spcPct val="172900"/>
              </a:lnSpc>
              <a:spcBef>
                <a:spcPts val="2160"/>
              </a:spcBef>
            </a:pPr>
            <a:r>
              <a:rPr sz="3000" b="1" spc="145" dirty="0">
                <a:solidFill>
                  <a:srgbClr val="6D123F"/>
                </a:solidFill>
                <a:latin typeface="Trebuchet MS"/>
                <a:cs typeface="Trebuchet MS"/>
              </a:rPr>
              <a:t>Displaying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0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45" dirty="0">
                <a:solidFill>
                  <a:srgbClr val="6D123F"/>
                </a:solidFill>
                <a:latin typeface="Trebuchet MS"/>
                <a:cs typeface="Trebuchet MS"/>
              </a:rPr>
              <a:t>sending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explicit</a:t>
            </a:r>
            <a:r>
              <a:rPr sz="30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85" dirty="0">
                <a:solidFill>
                  <a:srgbClr val="6D123F"/>
                </a:solidFill>
                <a:latin typeface="Trebuchet MS"/>
                <a:cs typeface="Trebuchet MS"/>
              </a:rPr>
              <a:t>images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0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55" dirty="0">
                <a:solidFill>
                  <a:srgbClr val="6D123F"/>
                </a:solidFill>
                <a:latin typeface="Trebuchet MS"/>
                <a:cs typeface="Trebuchet MS"/>
              </a:rPr>
              <a:t>using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explicit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40" dirty="0">
                <a:solidFill>
                  <a:srgbClr val="6D123F"/>
                </a:solidFill>
                <a:latin typeface="Trebuchet MS"/>
                <a:cs typeface="Trebuchet MS"/>
              </a:rPr>
              <a:t>language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500">
              <a:latin typeface="Trebuchet MS"/>
              <a:cs typeface="Trebuchet MS"/>
            </a:endParaRPr>
          </a:p>
          <a:p>
            <a:pPr marL="12700" marR="502284">
              <a:lnSpc>
                <a:spcPct val="172900"/>
              </a:lnSpc>
              <a:spcBef>
                <a:spcPts val="2160"/>
              </a:spcBef>
            </a:pPr>
            <a:r>
              <a:rPr sz="3000" b="1" spc="90" dirty="0">
                <a:solidFill>
                  <a:srgbClr val="6D123F"/>
                </a:solidFill>
                <a:latin typeface="Trebuchet MS"/>
                <a:cs typeface="Trebuchet MS"/>
              </a:rPr>
              <a:t>Threatening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00" dirty="0">
                <a:solidFill>
                  <a:srgbClr val="6D123F"/>
                </a:solidFill>
                <a:latin typeface="Trebuchet MS"/>
                <a:cs typeface="Trebuchet MS"/>
              </a:rPr>
              <a:t>commit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80" dirty="0">
                <a:solidFill>
                  <a:srgbClr val="6D123F"/>
                </a:solidFill>
                <a:latin typeface="Trebuchet MS"/>
                <a:cs typeface="Trebuchet MS"/>
              </a:rPr>
              <a:t>violation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05" dirty="0">
                <a:solidFill>
                  <a:srgbClr val="6D123F"/>
                </a:solidFill>
                <a:latin typeface="Trebuchet MS"/>
                <a:cs typeface="Trebuchet MS"/>
              </a:rPr>
              <a:t>sexual </a:t>
            </a:r>
            <a:r>
              <a:rPr sz="3000" b="1" spc="120" dirty="0">
                <a:solidFill>
                  <a:srgbClr val="6D123F"/>
                </a:solidFill>
                <a:latin typeface="Trebuchet MS"/>
                <a:cs typeface="Trebuchet MS"/>
              </a:rPr>
              <a:t>misconduct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0529" y="315975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5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9154" y="3072105"/>
            <a:ext cx="528320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6725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Arial Narrow"/>
                <a:cs typeface="Arial Narrow"/>
              </a:rPr>
              <a:t>EXAMPLES</a:t>
            </a:r>
            <a:r>
              <a:rPr sz="6000" b="1" spc="6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000" b="1" spc="-2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6000" b="1" spc="130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endParaRPr sz="6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6000" b="1" spc="254" dirty="0">
                <a:solidFill>
                  <a:srgbClr val="FFFFFF"/>
                </a:solidFill>
                <a:latin typeface="Arial Narrow"/>
                <a:cs typeface="Arial Narrow"/>
              </a:rPr>
              <a:t>HARRASSMENT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903" y="9850061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80529" y="1763757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4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0529" y="5149832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4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0529" y="3523315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4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0529" y="6561389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5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0529" y="8996920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5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1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1589118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5434965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45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r>
              <a:rPr sz="5300" b="1" spc="5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300" b="1" spc="220" dirty="0">
                <a:solidFill>
                  <a:srgbClr val="FFFFFF"/>
                </a:solidFill>
                <a:latin typeface="Arial Narrow"/>
                <a:cs typeface="Arial Narrow"/>
              </a:rPr>
              <a:t>ASSAULT</a:t>
            </a:r>
            <a:endParaRPr sz="53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539" y="5350355"/>
            <a:ext cx="180975" cy="18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539" y="6055205"/>
            <a:ext cx="180975" cy="1809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8026" y="6755293"/>
            <a:ext cx="190500" cy="190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539" y="7464905"/>
            <a:ext cx="180975" cy="180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8026" y="8164993"/>
            <a:ext cx="190500" cy="1904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4689" y="2191224"/>
            <a:ext cx="10163175" cy="636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-14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type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5" dirty="0">
                <a:solidFill>
                  <a:srgbClr val="FFFFFF"/>
                </a:solidFill>
                <a:latin typeface="Lucida Sans"/>
                <a:cs typeface="Lucida Sans"/>
              </a:rPr>
              <a:t>contact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Lucida Sans"/>
                <a:cs typeface="Lucida Sans"/>
              </a:rPr>
              <a:t>behavior</a:t>
            </a:r>
            <a:r>
              <a:rPr sz="4000" spc="-2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Lucida Sans"/>
                <a:cs typeface="Lucida Sans"/>
              </a:rPr>
              <a:t>that </a:t>
            </a:r>
            <a:r>
              <a:rPr sz="4000" spc="-110" dirty="0">
                <a:solidFill>
                  <a:srgbClr val="FFFFFF"/>
                </a:solidFill>
                <a:latin typeface="Lucida Sans"/>
                <a:cs typeface="Lucida Sans"/>
              </a:rPr>
              <a:t>occurs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Lucida Sans"/>
                <a:cs typeface="Lucida Sans"/>
              </a:rPr>
              <a:t>without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55" dirty="0">
                <a:solidFill>
                  <a:srgbClr val="FFFFFF"/>
                </a:solidFill>
                <a:latin typeface="Lucida Sans"/>
                <a:cs typeface="Lucida Sans"/>
              </a:rPr>
              <a:t>explicit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consent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recipient</a:t>
            </a:r>
            <a:endParaRPr sz="4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5350">
              <a:latin typeface="Lucida Sans"/>
              <a:cs typeface="Lucida Sans"/>
            </a:endParaRPr>
          </a:p>
          <a:p>
            <a:pPr marL="875665">
              <a:lnSpc>
                <a:spcPct val="100000"/>
              </a:lnSpc>
            </a:pP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Incest</a:t>
            </a:r>
            <a:endParaRPr sz="4000">
              <a:latin typeface="Lucida Sans"/>
              <a:cs typeface="Lucida Sans"/>
            </a:endParaRPr>
          </a:p>
          <a:p>
            <a:pPr marL="1739264" marR="861060" indent="-864235">
              <a:lnSpc>
                <a:spcPct val="115599"/>
              </a:lnSpc>
            </a:pP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Non-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consensual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contact </a:t>
            </a:r>
            <a:r>
              <a:rPr sz="4000" spc="-155" dirty="0">
                <a:solidFill>
                  <a:srgbClr val="FFFFFF"/>
                </a:solidFill>
                <a:latin typeface="Lucida Sans"/>
                <a:cs typeface="Lucida Sans"/>
              </a:rPr>
              <a:t>Touching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80" dirty="0">
                <a:solidFill>
                  <a:srgbClr val="FFFFFF"/>
                </a:solidFill>
                <a:latin typeface="Lucida Sans"/>
                <a:cs typeface="Lucida Sans"/>
              </a:rPr>
              <a:t>intimate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Lucida Sans"/>
                <a:cs typeface="Lucida Sans"/>
              </a:rPr>
              <a:t>body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parts</a:t>
            </a:r>
            <a:endParaRPr sz="4000">
              <a:latin typeface="Lucida Sans"/>
              <a:cs typeface="Lucida Sans"/>
            </a:endParaRPr>
          </a:p>
          <a:p>
            <a:pPr marL="1739264" marR="962025" indent="-864235">
              <a:lnSpc>
                <a:spcPct val="115599"/>
              </a:lnSpc>
            </a:pP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Non-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consensual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intercourse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Penetration</a:t>
            </a:r>
            <a:endParaRPr sz="4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389" y="1589118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2919730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95" dirty="0">
                <a:solidFill>
                  <a:srgbClr val="FFFFFF"/>
                </a:solidFill>
                <a:latin typeface="Arial Narrow"/>
                <a:cs typeface="Arial Narrow"/>
              </a:rPr>
              <a:t>CONSENT</a:t>
            </a:r>
            <a:endParaRPr sz="53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2006923"/>
            <a:ext cx="161925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3245173"/>
            <a:ext cx="161925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4483423"/>
            <a:ext cx="161925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5721673"/>
            <a:ext cx="161925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601" y="6959923"/>
            <a:ext cx="161925" cy="161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8198173"/>
            <a:ext cx="161925" cy="1619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Permission</a:t>
            </a:r>
            <a:r>
              <a:rPr spc="-200" dirty="0"/>
              <a:t> </a:t>
            </a:r>
            <a:r>
              <a:rPr spc="-50" dirty="0"/>
              <a:t>to</a:t>
            </a:r>
            <a:r>
              <a:rPr spc="-200" dirty="0"/>
              <a:t> </a:t>
            </a:r>
            <a:r>
              <a:rPr spc="-85" dirty="0"/>
              <a:t>act</a:t>
            </a:r>
            <a:r>
              <a:rPr spc="-200" dirty="0"/>
              <a:t> </a:t>
            </a:r>
            <a:r>
              <a:rPr spc="-90" dirty="0"/>
              <a:t>through</a:t>
            </a:r>
            <a:r>
              <a:rPr spc="-200" dirty="0"/>
              <a:t> </a:t>
            </a:r>
            <a:r>
              <a:rPr spc="-55" dirty="0"/>
              <a:t>words</a:t>
            </a:r>
            <a:r>
              <a:rPr spc="-200" dirty="0"/>
              <a:t> </a:t>
            </a:r>
            <a:r>
              <a:rPr dirty="0"/>
              <a:t>or</a:t>
            </a:r>
            <a:r>
              <a:rPr spc="-200" dirty="0"/>
              <a:t> </a:t>
            </a:r>
            <a:r>
              <a:rPr spc="-10" dirty="0"/>
              <a:t>actions</a:t>
            </a:r>
          </a:p>
          <a:p>
            <a:pPr marL="12700" marR="5080">
              <a:lnSpc>
                <a:spcPct val="232100"/>
              </a:lnSpc>
            </a:pPr>
            <a:r>
              <a:rPr spc="-114" dirty="0"/>
              <a:t>Clear,</a:t>
            </a:r>
            <a:r>
              <a:rPr spc="-170" dirty="0"/>
              <a:t> </a:t>
            </a:r>
            <a:r>
              <a:rPr spc="-80" dirty="0"/>
              <a:t>voluntary,</a:t>
            </a:r>
            <a:r>
              <a:rPr spc="-165" dirty="0"/>
              <a:t> </a:t>
            </a:r>
            <a:r>
              <a:rPr spc="-80" dirty="0"/>
              <a:t>mutually</a:t>
            </a:r>
            <a:r>
              <a:rPr spc="-165" dirty="0"/>
              <a:t> </a:t>
            </a:r>
            <a:r>
              <a:rPr spc="-85" dirty="0"/>
              <a:t>understood,</a:t>
            </a:r>
            <a:r>
              <a:rPr spc="-165" dirty="0"/>
              <a:t> </a:t>
            </a:r>
            <a:r>
              <a:rPr spc="-50" dirty="0"/>
              <a:t>for</a:t>
            </a:r>
            <a:r>
              <a:rPr spc="-170" dirty="0"/>
              <a:t> </a:t>
            </a:r>
            <a:r>
              <a:rPr spc="-50" dirty="0"/>
              <a:t>each</a:t>
            </a:r>
            <a:r>
              <a:rPr spc="-165" dirty="0"/>
              <a:t> </a:t>
            </a:r>
            <a:r>
              <a:rPr spc="-25" dirty="0"/>
              <a:t>act </a:t>
            </a:r>
            <a:r>
              <a:rPr spc="-120" dirty="0"/>
              <a:t>Active</a:t>
            </a:r>
            <a:r>
              <a:rPr spc="-190" dirty="0"/>
              <a:t> </a:t>
            </a:r>
            <a:r>
              <a:rPr spc="-50" dirty="0"/>
              <a:t>not</a:t>
            </a:r>
            <a:r>
              <a:rPr spc="-185" dirty="0"/>
              <a:t> </a:t>
            </a:r>
            <a:r>
              <a:rPr spc="-10" dirty="0"/>
              <a:t>passive</a:t>
            </a:r>
          </a:p>
          <a:p>
            <a:pPr marL="12700" marR="634365">
              <a:lnSpc>
                <a:spcPct val="232100"/>
              </a:lnSpc>
            </a:pPr>
            <a:r>
              <a:rPr spc="-55" dirty="0"/>
              <a:t>Given</a:t>
            </a:r>
            <a:r>
              <a:rPr spc="-220" dirty="0"/>
              <a:t> </a:t>
            </a:r>
            <a:r>
              <a:rPr spc="-95" dirty="0"/>
              <a:t>freely,</a:t>
            </a:r>
            <a:r>
              <a:rPr spc="-200" dirty="0"/>
              <a:t> </a:t>
            </a:r>
            <a:r>
              <a:rPr spc="-20" dirty="0"/>
              <a:t>no</a:t>
            </a:r>
            <a:r>
              <a:rPr spc="-204" dirty="0"/>
              <a:t> </a:t>
            </a:r>
            <a:r>
              <a:rPr spc="-60" dirty="0"/>
              <a:t>use</a:t>
            </a:r>
            <a:r>
              <a:rPr spc="-204" dirty="0"/>
              <a:t> </a:t>
            </a:r>
            <a:r>
              <a:rPr spc="-80" dirty="0"/>
              <a:t>of</a:t>
            </a:r>
            <a:r>
              <a:rPr spc="-200" dirty="0"/>
              <a:t> </a:t>
            </a:r>
            <a:r>
              <a:rPr spc="-65" dirty="0"/>
              <a:t>force</a:t>
            </a:r>
            <a:r>
              <a:rPr spc="-204" dirty="0"/>
              <a:t> </a:t>
            </a:r>
            <a:r>
              <a:rPr dirty="0"/>
              <a:t>or</a:t>
            </a:r>
            <a:r>
              <a:rPr spc="-204" dirty="0"/>
              <a:t> </a:t>
            </a:r>
            <a:r>
              <a:rPr spc="-10" dirty="0"/>
              <a:t>coercion </a:t>
            </a:r>
            <a:r>
              <a:rPr spc="-120" dirty="0"/>
              <a:t>Knowingly,</a:t>
            </a:r>
            <a:r>
              <a:rPr spc="-200" dirty="0"/>
              <a:t> </a:t>
            </a:r>
            <a:r>
              <a:rPr spc="-60" dirty="0"/>
              <a:t>cannot</a:t>
            </a:r>
            <a:r>
              <a:rPr spc="-220" dirty="0"/>
              <a:t> </a:t>
            </a:r>
            <a:r>
              <a:rPr dirty="0"/>
              <a:t>be</a:t>
            </a:r>
            <a:r>
              <a:rPr spc="-275" dirty="0"/>
              <a:t> </a:t>
            </a:r>
            <a:r>
              <a:rPr spc="-30" dirty="0"/>
              <a:t>under</a:t>
            </a:r>
            <a:r>
              <a:rPr spc="-240" dirty="0"/>
              <a:t> </a:t>
            </a:r>
            <a:r>
              <a:rPr spc="-229" dirty="0"/>
              <a:t>16</a:t>
            </a:r>
            <a:r>
              <a:rPr spc="-200" dirty="0"/>
              <a:t> </a:t>
            </a:r>
            <a:r>
              <a:rPr dirty="0"/>
              <a:t>or</a:t>
            </a:r>
            <a:r>
              <a:rPr spc="-229" dirty="0"/>
              <a:t> </a:t>
            </a:r>
            <a:r>
              <a:rPr spc="-35" dirty="0"/>
              <a:t>incapacitated </a:t>
            </a:r>
            <a:r>
              <a:rPr spc="-85" dirty="0"/>
              <a:t>Specific-</a:t>
            </a:r>
            <a:r>
              <a:rPr spc="-185" dirty="0"/>
              <a:t> </a:t>
            </a:r>
            <a:r>
              <a:rPr spc="-85" dirty="0"/>
              <a:t>permission</a:t>
            </a:r>
            <a:r>
              <a:rPr spc="-180" dirty="0"/>
              <a:t> </a:t>
            </a:r>
            <a:r>
              <a:rPr spc="-50" dirty="0"/>
              <a:t>for</a:t>
            </a:r>
            <a:r>
              <a:rPr spc="-185" dirty="0"/>
              <a:t> </a:t>
            </a:r>
            <a:r>
              <a:rPr spc="-50" dirty="0"/>
              <a:t>each</a:t>
            </a:r>
            <a:r>
              <a:rPr spc="-180" dirty="0"/>
              <a:t> </a:t>
            </a:r>
            <a:r>
              <a:rPr spc="-10" dirty="0"/>
              <a:t>activity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3459487"/>
              <a:ext cx="18288000" cy="6827520"/>
            </a:xfrm>
            <a:custGeom>
              <a:avLst/>
              <a:gdLst/>
              <a:ahLst/>
              <a:cxnLst/>
              <a:rect l="l" t="t" r="r" b="b"/>
              <a:pathLst>
                <a:path w="18288000" h="6827520">
                  <a:moveTo>
                    <a:pt x="0" y="6827512"/>
                  </a:moveTo>
                  <a:lnTo>
                    <a:pt x="18287998" y="6827512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6827512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18288000" cy="3459479"/>
            </a:xfrm>
            <a:custGeom>
              <a:avLst/>
              <a:gdLst/>
              <a:ahLst/>
              <a:cxnLst/>
              <a:rect l="l" t="t" r="r" b="b"/>
              <a:pathLst>
                <a:path w="18288000" h="3459479">
                  <a:moveTo>
                    <a:pt x="0" y="0"/>
                  </a:moveTo>
                  <a:lnTo>
                    <a:pt x="18287999" y="0"/>
                  </a:lnTo>
                  <a:lnTo>
                    <a:pt x="18287999" y="3459486"/>
                  </a:lnTo>
                  <a:lnTo>
                    <a:pt x="0" y="3459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153689" y="977155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Howard</a:t>
            </a:r>
            <a:r>
              <a:rPr sz="1800" spc="22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8461" y="2568447"/>
            <a:ext cx="11426825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0" spc="-4810" dirty="0">
                <a:solidFill>
                  <a:srgbClr val="FFFFFF"/>
                </a:solidFill>
                <a:latin typeface="Arial Narrow"/>
                <a:cs typeface="Arial Narrow"/>
              </a:rPr>
              <a:t>Welcome!</a:t>
            </a:r>
            <a:endParaRPr sz="35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389" y="1589121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4"/>
            <a:ext cx="2919730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95" dirty="0">
                <a:solidFill>
                  <a:srgbClr val="FFFFFF"/>
                </a:solidFill>
                <a:latin typeface="Arial Narrow"/>
                <a:cs typeface="Arial Narrow"/>
              </a:rPr>
              <a:t>CONSENT</a:t>
            </a:r>
            <a:endParaRPr sz="53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546" y="2250307"/>
            <a:ext cx="12458657" cy="69976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1589116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7145020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45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r>
              <a:rPr sz="5300" b="1" spc="5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300" b="1" spc="275" dirty="0">
                <a:solidFill>
                  <a:srgbClr val="FFFFFF"/>
                </a:solidFill>
                <a:latin typeface="Arial Narrow"/>
                <a:cs typeface="Arial Narrow"/>
              </a:rPr>
              <a:t>EXPLOITATION</a:t>
            </a:r>
            <a:endParaRPr sz="5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89" y="2177245"/>
            <a:ext cx="10107295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60" dirty="0">
                <a:solidFill>
                  <a:srgbClr val="FFFFFF"/>
                </a:solidFill>
                <a:latin typeface="Tahoma"/>
                <a:cs typeface="Tahoma"/>
              </a:rPr>
              <a:t>Taking</a:t>
            </a:r>
            <a:r>
              <a:rPr sz="44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35" dirty="0">
                <a:solidFill>
                  <a:srgbClr val="FFFFFF"/>
                </a:solidFill>
                <a:latin typeface="Tahoma"/>
                <a:cs typeface="Tahoma"/>
              </a:rPr>
              <a:t>non-</a:t>
            </a:r>
            <a:r>
              <a:rPr sz="4400" spc="160" dirty="0">
                <a:solidFill>
                  <a:srgbClr val="FFFFFF"/>
                </a:solidFill>
                <a:latin typeface="Tahoma"/>
                <a:cs typeface="Tahoma"/>
              </a:rPr>
              <a:t>consensual</a:t>
            </a:r>
            <a:r>
              <a:rPr sz="44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29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4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abusive </a:t>
            </a:r>
            <a:r>
              <a:rPr sz="4400" spc="130" dirty="0">
                <a:solidFill>
                  <a:srgbClr val="FFFFFF"/>
                </a:solidFill>
                <a:latin typeface="Tahoma"/>
                <a:cs typeface="Tahoma"/>
              </a:rPr>
              <a:t>sexual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05" dirty="0">
                <a:solidFill>
                  <a:srgbClr val="FFFFFF"/>
                </a:solidFill>
                <a:latin typeface="Tahoma"/>
                <a:cs typeface="Tahoma"/>
              </a:rPr>
              <a:t>advantage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5" dirty="0">
                <a:solidFill>
                  <a:srgbClr val="FFFFFF"/>
                </a:solidFill>
                <a:latin typeface="Tahoma"/>
                <a:cs typeface="Tahoma"/>
              </a:rPr>
              <a:t>another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30" dirty="0">
                <a:solidFill>
                  <a:srgbClr val="FFFFFF"/>
                </a:solidFill>
                <a:latin typeface="Tahoma"/>
                <a:cs typeface="Tahoma"/>
              </a:rPr>
              <a:t>benefit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anyone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95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5" dirty="0">
                <a:solidFill>
                  <a:srgbClr val="FFFFFF"/>
                </a:solidFill>
                <a:latin typeface="Tahoma"/>
                <a:cs typeface="Tahoma"/>
              </a:rPr>
              <a:t>being </a:t>
            </a:r>
            <a:r>
              <a:rPr sz="4400" spc="140" dirty="0">
                <a:solidFill>
                  <a:srgbClr val="FFFFFF"/>
                </a:solidFill>
                <a:latin typeface="Tahoma"/>
                <a:cs typeface="Tahoma"/>
              </a:rPr>
              <a:t>exploited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29960" cy="10287000"/>
          </a:xfrm>
          <a:custGeom>
            <a:avLst/>
            <a:gdLst/>
            <a:ahLst/>
            <a:cxnLst/>
            <a:rect l="l" t="t" r="r" b="b"/>
            <a:pathLst>
              <a:path w="6029960" h="10287000">
                <a:moveTo>
                  <a:pt x="0" y="10286998"/>
                </a:moveTo>
                <a:lnTo>
                  <a:pt x="0" y="0"/>
                </a:lnTo>
                <a:lnTo>
                  <a:pt x="6029375" y="0"/>
                </a:lnTo>
                <a:lnTo>
                  <a:pt x="6029375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506" y="463331"/>
            <a:ext cx="3286760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20" dirty="0">
                <a:latin typeface="Trebuchet MS"/>
                <a:cs typeface="Trebuchet MS"/>
              </a:rPr>
              <a:t>Sexual</a:t>
            </a:r>
            <a:r>
              <a:rPr sz="2900" b="1" spc="195" dirty="0">
                <a:latin typeface="Trebuchet MS"/>
                <a:cs typeface="Trebuchet MS"/>
              </a:rPr>
              <a:t> </a:t>
            </a:r>
            <a:r>
              <a:rPr sz="2900" b="1" spc="90" dirty="0">
                <a:latin typeface="Trebuchet MS"/>
                <a:cs typeface="Trebuchet MS"/>
              </a:rPr>
              <a:t>voyeurism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2900" b="1" spc="120" dirty="0">
                <a:latin typeface="Trebuchet MS"/>
                <a:cs typeface="Trebuchet MS"/>
              </a:rPr>
              <a:t>Invading</a:t>
            </a:r>
            <a:r>
              <a:rPr sz="2900" b="1" spc="210" dirty="0">
                <a:latin typeface="Trebuchet MS"/>
                <a:cs typeface="Trebuchet MS"/>
              </a:rPr>
              <a:t> </a:t>
            </a:r>
            <a:r>
              <a:rPr sz="2900" b="1" spc="60" dirty="0">
                <a:latin typeface="Trebuchet MS"/>
                <a:cs typeface="Trebuchet MS"/>
              </a:rPr>
              <a:t>privacy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4506" y="1987331"/>
            <a:ext cx="11505565" cy="808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Going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70" dirty="0">
                <a:solidFill>
                  <a:srgbClr val="6D123F"/>
                </a:solidFill>
                <a:latin typeface="Trebuchet MS"/>
                <a:cs typeface="Trebuchet MS"/>
              </a:rPr>
              <a:t>beyond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boundaries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55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  <a:p>
            <a:pPr marL="12700" marR="5080">
              <a:lnSpc>
                <a:spcPct val="172400"/>
              </a:lnSpc>
            </a:pP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(such</a:t>
            </a:r>
            <a:r>
              <a:rPr sz="29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as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65" dirty="0">
                <a:solidFill>
                  <a:srgbClr val="6D123F"/>
                </a:solidFill>
                <a:latin typeface="Trebuchet MS"/>
                <a:cs typeface="Trebuchet MS"/>
              </a:rPr>
              <a:t>letting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someone</a:t>
            </a:r>
            <a:r>
              <a:rPr sz="29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hide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14" dirty="0">
                <a:solidFill>
                  <a:srgbClr val="6D123F"/>
                </a:solidFill>
                <a:latin typeface="Trebuchet MS"/>
                <a:cs typeface="Trebuchet MS"/>
              </a:rPr>
              <a:t>closet</a:t>
            </a:r>
            <a:r>
              <a:rPr sz="29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50" dirty="0">
                <a:solidFill>
                  <a:srgbClr val="6D123F"/>
                </a:solidFill>
                <a:latin typeface="Trebuchet MS"/>
                <a:cs typeface="Trebuchet MS"/>
              </a:rPr>
              <a:t>watch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95" dirty="0">
                <a:solidFill>
                  <a:srgbClr val="6D123F"/>
                </a:solidFill>
                <a:latin typeface="Trebuchet MS"/>
                <a:cs typeface="Trebuchet MS"/>
              </a:rPr>
              <a:t>having </a:t>
            </a:r>
            <a:r>
              <a:rPr sz="2900" b="1" spc="150" dirty="0">
                <a:solidFill>
                  <a:srgbClr val="6D123F"/>
                </a:solidFill>
                <a:latin typeface="Trebuchet MS"/>
                <a:cs typeface="Trebuchet MS"/>
              </a:rPr>
              <a:t>consensual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95" dirty="0">
                <a:solidFill>
                  <a:srgbClr val="6D123F"/>
                </a:solidFill>
                <a:latin typeface="Trebuchet MS"/>
                <a:cs typeface="Trebuchet MS"/>
              </a:rPr>
              <a:t>sex)</a:t>
            </a:r>
            <a:endParaRPr sz="2900">
              <a:latin typeface="Trebuchet MS"/>
              <a:cs typeface="Trebuchet MS"/>
            </a:endParaRPr>
          </a:p>
          <a:p>
            <a:pPr marL="12700" marR="2258060">
              <a:lnSpc>
                <a:spcPct val="172400"/>
              </a:lnSpc>
            </a:pPr>
            <a:r>
              <a:rPr sz="2900" b="1" spc="95" dirty="0">
                <a:solidFill>
                  <a:srgbClr val="6D123F"/>
                </a:solidFill>
                <a:latin typeface="Trebuchet MS"/>
                <a:cs typeface="Trebuchet MS"/>
              </a:rPr>
              <a:t>Video</a:t>
            </a:r>
            <a:r>
              <a:rPr sz="2900" b="1" spc="19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80" dirty="0">
                <a:solidFill>
                  <a:srgbClr val="6D123F"/>
                </a:solidFill>
                <a:latin typeface="Trebuchet MS"/>
                <a:cs typeface="Trebuchet MS"/>
              </a:rPr>
              <a:t>audio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90" dirty="0">
                <a:solidFill>
                  <a:srgbClr val="6D123F"/>
                </a:solidFill>
                <a:latin typeface="Trebuchet MS"/>
                <a:cs typeface="Trebuchet MS"/>
              </a:rPr>
              <a:t>recording</a:t>
            </a:r>
            <a:r>
              <a:rPr sz="2900" b="1" spc="19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55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10" dirty="0">
                <a:solidFill>
                  <a:srgbClr val="6D123F"/>
                </a:solidFill>
                <a:latin typeface="Trebuchet MS"/>
                <a:cs typeface="Trebuchet MS"/>
              </a:rPr>
              <a:t>sexual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45" dirty="0">
                <a:solidFill>
                  <a:srgbClr val="6D123F"/>
                </a:solidFill>
                <a:latin typeface="Trebuchet MS"/>
                <a:cs typeface="Trebuchet MS"/>
              </a:rPr>
              <a:t>acts</a:t>
            </a:r>
            <a:r>
              <a:rPr sz="2900" b="1" spc="19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6D123F"/>
                </a:solidFill>
                <a:latin typeface="Trebuchet MS"/>
                <a:cs typeface="Trebuchet MS"/>
              </a:rPr>
              <a:t>private </a:t>
            </a:r>
            <a:r>
              <a:rPr sz="2900" b="1" spc="90" dirty="0">
                <a:solidFill>
                  <a:srgbClr val="6D123F"/>
                </a:solidFill>
                <a:latin typeface="Trebuchet MS"/>
                <a:cs typeface="Trebuchet MS"/>
              </a:rPr>
              <a:t>activities</a:t>
            </a:r>
            <a:r>
              <a:rPr sz="2900" b="1" spc="3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3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2900" b="1" spc="140" dirty="0">
                <a:solidFill>
                  <a:srgbClr val="6D123F"/>
                </a:solidFill>
                <a:latin typeface="Trebuchet MS"/>
                <a:cs typeface="Trebuchet MS"/>
              </a:rPr>
              <a:t>Sharing</a:t>
            </a:r>
            <a:r>
              <a:rPr sz="2900" b="1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75" dirty="0">
                <a:solidFill>
                  <a:srgbClr val="6D123F"/>
                </a:solidFill>
                <a:latin typeface="Trebuchet MS"/>
                <a:cs typeface="Trebuchet MS"/>
              </a:rPr>
              <a:t>images</a:t>
            </a:r>
            <a:r>
              <a:rPr sz="2900" b="1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  <a:p>
            <a:pPr marL="126364" marR="1245870" indent="-114300">
              <a:lnSpc>
                <a:spcPct val="172400"/>
              </a:lnSpc>
            </a:pP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Knowingly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5" dirty="0">
                <a:solidFill>
                  <a:srgbClr val="6D123F"/>
                </a:solidFill>
                <a:latin typeface="Trebuchet MS"/>
                <a:cs typeface="Trebuchet MS"/>
              </a:rPr>
              <a:t>exposing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someone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sexually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65" dirty="0">
                <a:solidFill>
                  <a:srgbClr val="6D123F"/>
                </a:solidFill>
                <a:latin typeface="Trebuchet MS"/>
                <a:cs typeface="Trebuchet MS"/>
              </a:rPr>
              <a:t>transmitted </a:t>
            </a:r>
            <a:r>
              <a:rPr sz="2900" b="1" spc="70" dirty="0">
                <a:solidFill>
                  <a:srgbClr val="6D123F"/>
                </a:solidFill>
                <a:latin typeface="Trebuchet MS"/>
                <a:cs typeface="Trebuchet MS"/>
              </a:rPr>
              <a:t>infection</a:t>
            </a:r>
            <a:r>
              <a:rPr sz="29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85" dirty="0">
                <a:solidFill>
                  <a:srgbClr val="6D123F"/>
                </a:solidFill>
                <a:latin typeface="Trebuchet MS"/>
                <a:cs typeface="Trebuchet MS"/>
              </a:rPr>
              <a:t>(STI)</a:t>
            </a:r>
            <a:r>
              <a:rPr sz="2900" b="1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their</a:t>
            </a:r>
            <a:r>
              <a:rPr sz="2900" b="1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85" dirty="0">
                <a:solidFill>
                  <a:srgbClr val="6D123F"/>
                </a:solidFill>
                <a:latin typeface="Trebuchet MS"/>
                <a:cs typeface="Trebuchet MS"/>
              </a:rPr>
              <a:t>knowledge</a:t>
            </a:r>
            <a:endParaRPr sz="2900">
              <a:latin typeface="Trebuchet MS"/>
              <a:cs typeface="Trebuchet MS"/>
            </a:endParaRPr>
          </a:p>
          <a:p>
            <a:pPr marL="12700" marR="1941830">
              <a:lnSpc>
                <a:spcPct val="172400"/>
              </a:lnSpc>
            </a:pPr>
            <a:r>
              <a:rPr sz="2900" b="1" spc="114" dirty="0">
                <a:solidFill>
                  <a:srgbClr val="6D123F"/>
                </a:solidFill>
                <a:latin typeface="Trebuchet MS"/>
                <a:cs typeface="Trebuchet MS"/>
              </a:rPr>
              <a:t>Administering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50" dirty="0">
                <a:solidFill>
                  <a:srgbClr val="6D123F"/>
                </a:solidFill>
                <a:latin typeface="Trebuchet MS"/>
                <a:cs typeface="Trebuchet MS"/>
              </a:rPr>
              <a:t>drugs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alcohol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someone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6D123F"/>
                </a:solidFill>
                <a:latin typeface="Trebuchet MS"/>
                <a:cs typeface="Trebuchet MS"/>
              </a:rPr>
              <a:t>without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their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85" dirty="0">
                <a:solidFill>
                  <a:srgbClr val="6D123F"/>
                </a:solidFill>
                <a:latin typeface="Trebuchet MS"/>
                <a:cs typeface="Trebuchet MS"/>
              </a:rPr>
              <a:t>knowledge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2900" b="1" spc="145" dirty="0">
                <a:solidFill>
                  <a:srgbClr val="6D123F"/>
                </a:solidFill>
                <a:latin typeface="Trebuchet MS"/>
                <a:cs typeface="Trebuchet MS"/>
              </a:rPr>
              <a:t>Exposing</a:t>
            </a:r>
            <a:r>
              <a:rPr sz="29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genitals</a:t>
            </a:r>
            <a:r>
              <a:rPr sz="29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939" y="3690543"/>
            <a:ext cx="51244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130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endParaRPr sz="6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6000" b="1" spc="290" dirty="0">
                <a:solidFill>
                  <a:srgbClr val="FFFFFF"/>
                </a:solidFill>
                <a:latin typeface="Arial Narrow"/>
                <a:cs typeface="Arial Narrow"/>
              </a:rPr>
              <a:t>EXPLOITATION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903" y="9850061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000625" cy="10287000"/>
          </a:xfrm>
          <a:custGeom>
            <a:avLst/>
            <a:gdLst/>
            <a:ahLst/>
            <a:cxnLst/>
            <a:rect l="l" t="t" r="r" b="b"/>
            <a:pathLst>
              <a:path w="5000625" h="10287000">
                <a:moveTo>
                  <a:pt x="0" y="10286998"/>
                </a:moveTo>
                <a:lnTo>
                  <a:pt x="0" y="0"/>
                </a:lnTo>
                <a:lnTo>
                  <a:pt x="5000630" y="0"/>
                </a:lnTo>
                <a:lnTo>
                  <a:pt x="5000630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8779" y="648589"/>
            <a:ext cx="142874" cy="142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5541" y="1596327"/>
            <a:ext cx="152400" cy="1523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4634" y="397860"/>
            <a:ext cx="11985625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20" dirty="0">
                <a:latin typeface="Trebuchet MS"/>
                <a:cs typeface="Trebuchet MS"/>
              </a:rPr>
              <a:t>Violence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threat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spc="95" dirty="0">
                <a:latin typeface="Trebuchet MS"/>
                <a:cs typeface="Trebuchet MS"/>
              </a:rPr>
              <a:t>violence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between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spc="100" dirty="0">
                <a:latin typeface="Trebuchet MS"/>
                <a:cs typeface="Trebuchet MS"/>
              </a:rPr>
              <a:t>individuals:</a:t>
            </a:r>
            <a:endParaRPr sz="3600">
              <a:latin typeface="Trebuchet MS"/>
              <a:cs typeface="Trebuchet MS"/>
            </a:endParaRPr>
          </a:p>
          <a:p>
            <a:pPr marL="789305" marR="5080">
              <a:lnSpc>
                <a:spcPct val="173600"/>
              </a:lnSpc>
            </a:pPr>
            <a:r>
              <a:rPr sz="3600" b="1" spc="60" dirty="0">
                <a:latin typeface="Trebuchet MS"/>
                <a:cs typeface="Trebuchet MS"/>
              </a:rPr>
              <a:t>In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a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135" dirty="0">
                <a:latin typeface="Trebuchet MS"/>
                <a:cs typeface="Trebuchet MS"/>
              </a:rPr>
              <a:t>personal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75" dirty="0">
                <a:latin typeface="Trebuchet MS"/>
                <a:cs typeface="Trebuchet MS"/>
              </a:rPr>
              <a:t>and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55" dirty="0">
                <a:latin typeface="Trebuchet MS"/>
                <a:cs typeface="Trebuchet MS"/>
              </a:rPr>
              <a:t>private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185" dirty="0">
                <a:latin typeface="Trebuchet MS"/>
                <a:cs typeface="Trebuchet MS"/>
              </a:rPr>
              <a:t>social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relationship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-50" dirty="0">
                <a:latin typeface="Trebuchet MS"/>
                <a:cs typeface="Trebuchet MS"/>
              </a:rPr>
              <a:t>a </a:t>
            </a:r>
            <a:r>
              <a:rPr sz="3600" b="1" spc="100" dirty="0">
                <a:latin typeface="Trebuchet MS"/>
                <a:cs typeface="Trebuchet MS"/>
              </a:rPr>
              <a:t>romantic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intimate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nature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5541" y="3501327"/>
            <a:ext cx="152400" cy="1523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61815" y="3255360"/>
            <a:ext cx="8187055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0" dirty="0">
                <a:solidFill>
                  <a:srgbClr val="6D123F"/>
                </a:solidFill>
                <a:latin typeface="Trebuchet MS"/>
                <a:cs typeface="Trebuchet MS"/>
              </a:rPr>
              <a:t>Current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65" dirty="0">
                <a:solidFill>
                  <a:srgbClr val="6D123F"/>
                </a:solidFill>
                <a:latin typeface="Trebuchet MS"/>
                <a:cs typeface="Trebuchet MS"/>
              </a:rPr>
              <a:t>former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204" dirty="0">
                <a:solidFill>
                  <a:srgbClr val="6D123F"/>
                </a:solidFill>
                <a:latin typeface="Trebuchet MS"/>
                <a:cs typeface="Trebuchet MS"/>
              </a:rPr>
              <a:t>spouse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73600"/>
              </a:lnSpc>
            </a:pPr>
            <a:r>
              <a:rPr sz="3600" b="1" spc="175" dirty="0">
                <a:solidFill>
                  <a:srgbClr val="6D123F"/>
                </a:solidFill>
                <a:latin typeface="Trebuchet MS"/>
                <a:cs typeface="Trebuchet MS"/>
              </a:rPr>
              <a:t>Person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with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70" dirty="0">
                <a:solidFill>
                  <a:srgbClr val="6D123F"/>
                </a:solidFill>
                <a:latin typeface="Trebuchet MS"/>
                <a:cs typeface="Trebuchet MS"/>
              </a:rPr>
              <a:t>whom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85" dirty="0">
                <a:solidFill>
                  <a:srgbClr val="6D123F"/>
                </a:solidFill>
                <a:latin typeface="Trebuchet MS"/>
                <a:cs typeface="Trebuchet MS"/>
              </a:rPr>
              <a:t>child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90" dirty="0">
                <a:solidFill>
                  <a:srgbClr val="6D123F"/>
                </a:solidFill>
                <a:latin typeface="Trebuchet MS"/>
                <a:cs typeface="Trebuchet MS"/>
              </a:rPr>
              <a:t>is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25" dirty="0">
                <a:solidFill>
                  <a:srgbClr val="6D123F"/>
                </a:solidFill>
                <a:latin typeface="Trebuchet MS"/>
                <a:cs typeface="Trebuchet MS"/>
              </a:rPr>
              <a:t>shared </a:t>
            </a:r>
            <a:r>
              <a:rPr sz="3600" b="1" spc="175" dirty="0">
                <a:solidFill>
                  <a:srgbClr val="6D123F"/>
                </a:solidFill>
                <a:latin typeface="Trebuchet MS"/>
                <a:cs typeface="Trebuchet MS"/>
              </a:rPr>
              <a:t>Person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6D123F"/>
                </a:solidFill>
                <a:latin typeface="Trebuchet MS"/>
                <a:cs typeface="Trebuchet MS"/>
              </a:rPr>
              <a:t>cohabitating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5541" y="4453827"/>
            <a:ext cx="152400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5541" y="5406326"/>
            <a:ext cx="152400" cy="152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9939" y="3233345"/>
            <a:ext cx="360045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345" dirty="0">
                <a:solidFill>
                  <a:srgbClr val="FFFFFF"/>
                </a:solidFill>
                <a:latin typeface="Arial Narrow"/>
                <a:cs typeface="Arial Narrow"/>
              </a:rPr>
              <a:t>DATING/</a:t>
            </a:r>
            <a:endParaRPr sz="6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6000" b="1" spc="245" dirty="0">
                <a:solidFill>
                  <a:srgbClr val="FFFFFF"/>
                </a:solidFill>
                <a:latin typeface="Arial Narrow"/>
                <a:cs typeface="Arial Narrow"/>
              </a:rPr>
              <a:t>DOMESTIC </a:t>
            </a:r>
            <a:r>
              <a:rPr sz="6000" b="1" spc="160" dirty="0">
                <a:solidFill>
                  <a:srgbClr val="FFFFFF"/>
                </a:solidFill>
                <a:latin typeface="Arial Narrow"/>
                <a:cs typeface="Arial Narrow"/>
              </a:rPr>
              <a:t>VIOLENCE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903" y="9850060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00625" cy="10287000"/>
          </a:xfrm>
          <a:custGeom>
            <a:avLst/>
            <a:gdLst/>
            <a:ahLst/>
            <a:cxnLst/>
            <a:rect l="l" t="t" r="r" b="b"/>
            <a:pathLst>
              <a:path w="5000625" h="10287000">
                <a:moveTo>
                  <a:pt x="0" y="10286999"/>
                </a:moveTo>
                <a:lnTo>
                  <a:pt x="0" y="0"/>
                </a:lnTo>
                <a:lnTo>
                  <a:pt x="5000630" y="0"/>
                </a:lnTo>
                <a:lnTo>
                  <a:pt x="5000630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7454" y="397857"/>
            <a:ext cx="12547600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65" dirty="0">
                <a:latin typeface="Trebuchet MS"/>
                <a:cs typeface="Trebuchet MS"/>
              </a:rPr>
              <a:t>Course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conduct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that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70" dirty="0">
                <a:latin typeface="Trebuchet MS"/>
                <a:cs typeface="Trebuchet MS"/>
              </a:rPr>
              <a:t>alarms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60" dirty="0">
                <a:latin typeface="Trebuchet MS"/>
                <a:cs typeface="Trebuchet MS"/>
              </a:rPr>
              <a:t>seriously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50" dirty="0">
                <a:latin typeface="Trebuchet MS"/>
                <a:cs typeface="Trebuchet MS"/>
              </a:rPr>
              <a:t>annoys</a:t>
            </a:r>
            <a:endParaRPr sz="3600">
              <a:latin typeface="Trebuchet MS"/>
              <a:cs typeface="Trebuchet MS"/>
            </a:endParaRPr>
          </a:p>
          <a:p>
            <a:pPr marL="12700" marR="5080" indent="140970">
              <a:lnSpc>
                <a:spcPct val="173600"/>
              </a:lnSpc>
            </a:pPr>
            <a:r>
              <a:rPr sz="3600" b="1" dirty="0">
                <a:latin typeface="Trebuchet MS"/>
                <a:cs typeface="Trebuchet MS"/>
              </a:rPr>
              <a:t>the</a:t>
            </a:r>
            <a:r>
              <a:rPr sz="3600" b="1" spc="265" dirty="0">
                <a:latin typeface="Trebuchet MS"/>
                <a:cs typeface="Trebuchet MS"/>
              </a:rPr>
              <a:t> </a:t>
            </a:r>
            <a:r>
              <a:rPr sz="3600" b="1" spc="130" dirty="0">
                <a:latin typeface="Trebuchet MS"/>
                <a:cs typeface="Trebuchet MS"/>
              </a:rPr>
              <a:t>person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190" dirty="0">
                <a:latin typeface="Trebuchet MS"/>
                <a:cs typeface="Trebuchet MS"/>
              </a:rPr>
              <a:t>makes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them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55" dirty="0">
                <a:latin typeface="Trebuchet MS"/>
                <a:cs typeface="Trebuchet MS"/>
              </a:rPr>
              <a:t>fear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for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their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140" dirty="0">
                <a:latin typeface="Trebuchet MS"/>
                <a:cs typeface="Trebuchet MS"/>
              </a:rPr>
              <a:t>safety</a:t>
            </a:r>
            <a:r>
              <a:rPr sz="3600" b="1" spc="26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-20" dirty="0">
                <a:latin typeface="Trebuchet MS"/>
                <a:cs typeface="Trebuchet MS"/>
              </a:rPr>
              <a:t>that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225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family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friends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7454" y="4207857"/>
            <a:ext cx="5441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60" dirty="0">
                <a:solidFill>
                  <a:srgbClr val="6D123F"/>
                </a:solidFill>
                <a:latin typeface="Trebuchet MS"/>
                <a:cs typeface="Trebuchet MS"/>
              </a:rPr>
              <a:t>Includes</a:t>
            </a:r>
            <a:r>
              <a:rPr sz="36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35" dirty="0">
                <a:solidFill>
                  <a:srgbClr val="6D123F"/>
                </a:solidFill>
                <a:latin typeface="Trebuchet MS"/>
                <a:cs typeface="Trebuchet MS"/>
              </a:rPr>
              <a:t>cyber-</a:t>
            </a:r>
            <a:r>
              <a:rPr sz="3600" b="1" spc="160" dirty="0">
                <a:solidFill>
                  <a:srgbClr val="6D123F"/>
                </a:solidFill>
                <a:latin typeface="Trebuchet MS"/>
                <a:cs typeface="Trebuchet MS"/>
              </a:rPr>
              <a:t>stalking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7454" y="6112857"/>
            <a:ext cx="11929110" cy="152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6D123F"/>
                </a:solidFill>
                <a:latin typeface="Trebuchet MS"/>
                <a:cs typeface="Trebuchet MS"/>
              </a:rPr>
              <a:t>Intentionally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30" dirty="0">
                <a:solidFill>
                  <a:srgbClr val="6D123F"/>
                </a:solidFill>
                <a:latin typeface="Trebuchet MS"/>
                <a:cs typeface="Trebuchet MS"/>
              </a:rPr>
              <a:t>following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60" dirty="0">
                <a:solidFill>
                  <a:srgbClr val="6D123F"/>
                </a:solidFill>
                <a:latin typeface="Trebuchet MS"/>
                <a:cs typeface="Trebuchet MS"/>
              </a:rPr>
              <a:t>another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30" dirty="0">
                <a:solidFill>
                  <a:srgbClr val="6D123F"/>
                </a:solidFill>
                <a:latin typeface="Trebuchet MS"/>
                <a:cs typeface="Trebuchet MS"/>
              </a:rPr>
              <a:t>person</a:t>
            </a:r>
            <a:r>
              <a:rPr sz="3600" b="1" spc="30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6D123F"/>
                </a:solidFill>
                <a:latin typeface="Trebuchet MS"/>
                <a:cs typeface="Trebuchet MS"/>
              </a:rPr>
              <a:t>their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80"/>
              </a:spcBef>
            </a:pPr>
            <a:r>
              <a:rPr sz="3600" b="1" spc="13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939" y="4147742"/>
            <a:ext cx="34772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Arial Narrow"/>
                <a:cs typeface="Arial Narrow"/>
              </a:rPr>
              <a:t>STALKING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903" y="9850059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5000625" cy="10287000"/>
          </a:xfrm>
          <a:custGeom>
            <a:avLst/>
            <a:gdLst/>
            <a:ahLst/>
            <a:cxnLst/>
            <a:rect l="l" t="t" r="r" b="b"/>
            <a:pathLst>
              <a:path w="5000625" h="10287000">
                <a:moveTo>
                  <a:pt x="0" y="10286996"/>
                </a:moveTo>
                <a:lnTo>
                  <a:pt x="0" y="0"/>
                </a:lnTo>
                <a:lnTo>
                  <a:pt x="5000630" y="0"/>
                </a:lnTo>
                <a:lnTo>
                  <a:pt x="5000630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1154" y="623569"/>
            <a:ext cx="123825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2191" y="1466531"/>
            <a:ext cx="133350" cy="1333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8314" y="395032"/>
            <a:ext cx="8284845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60" dirty="0">
                <a:latin typeface="Trebuchet MS"/>
                <a:cs typeface="Trebuchet MS"/>
              </a:rPr>
              <a:t>Repeated,</a:t>
            </a:r>
            <a:r>
              <a:rPr sz="3200" b="1" spc="225" dirty="0">
                <a:latin typeface="Trebuchet MS"/>
                <a:cs typeface="Trebuchet MS"/>
              </a:rPr>
              <a:t> </a:t>
            </a:r>
            <a:r>
              <a:rPr sz="3200" b="1" spc="100" dirty="0">
                <a:latin typeface="Trebuchet MS"/>
                <a:cs typeface="Trebuchet MS"/>
              </a:rPr>
              <a:t>unwanted/unsolicited</a:t>
            </a:r>
            <a:r>
              <a:rPr sz="3200" b="1" spc="229" dirty="0">
                <a:latin typeface="Trebuchet MS"/>
                <a:cs typeface="Trebuchet MS"/>
              </a:rPr>
              <a:t> </a:t>
            </a:r>
            <a:r>
              <a:rPr sz="3200" b="1" spc="80" dirty="0">
                <a:latin typeface="Trebuchet MS"/>
                <a:cs typeface="Trebuchet MS"/>
              </a:rPr>
              <a:t>contact</a:t>
            </a:r>
            <a:endParaRPr sz="3200">
              <a:latin typeface="Trebuchet MS"/>
              <a:cs typeface="Trebuchet MS"/>
            </a:endParaRPr>
          </a:p>
          <a:p>
            <a:pPr marL="702945">
              <a:lnSpc>
                <a:spcPct val="100000"/>
              </a:lnSpc>
              <a:spcBef>
                <a:spcPts val="2835"/>
              </a:spcBef>
            </a:pPr>
            <a:r>
              <a:rPr sz="3200" b="1" spc="155" dirty="0">
                <a:latin typeface="Trebuchet MS"/>
                <a:cs typeface="Trebuchet MS"/>
              </a:rPr>
              <a:t>Face-</a:t>
            </a:r>
            <a:r>
              <a:rPr sz="3200" b="1" spc="140" dirty="0">
                <a:latin typeface="Trebuchet MS"/>
                <a:cs typeface="Trebuchet MS"/>
              </a:rPr>
              <a:t>to-</a:t>
            </a:r>
            <a:r>
              <a:rPr sz="3200" b="1" spc="105" dirty="0">
                <a:latin typeface="Trebuchet MS"/>
                <a:cs typeface="Trebuchet MS"/>
              </a:rPr>
              <a:t>face</a:t>
            </a:r>
            <a:r>
              <a:rPr sz="3200" b="1" spc="229" dirty="0">
                <a:latin typeface="Trebuchet MS"/>
                <a:cs typeface="Trebuchet MS"/>
              </a:rPr>
              <a:t> </a:t>
            </a:r>
            <a:r>
              <a:rPr sz="3200" b="1" spc="80" dirty="0">
                <a:latin typeface="Trebuchet MS"/>
                <a:cs typeface="Trebuchet MS"/>
              </a:rPr>
              <a:t>contact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2191" y="2314256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89174" y="2090482"/>
            <a:ext cx="3500120" cy="475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Phone</a:t>
            </a:r>
            <a:r>
              <a:rPr sz="32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55" dirty="0">
                <a:solidFill>
                  <a:srgbClr val="6D123F"/>
                </a:solidFill>
                <a:latin typeface="Trebuchet MS"/>
                <a:cs typeface="Trebuchet MS"/>
              </a:rPr>
              <a:t>calls</a:t>
            </a:r>
            <a:endParaRPr sz="3200">
              <a:latin typeface="Trebuchet MS"/>
              <a:cs typeface="Trebuchet MS"/>
            </a:endParaRPr>
          </a:p>
          <a:p>
            <a:pPr marL="12700" marR="159385">
              <a:lnSpc>
                <a:spcPct val="173800"/>
              </a:lnSpc>
            </a:pPr>
            <a:r>
              <a:rPr sz="3200" b="1" spc="125" dirty="0">
                <a:solidFill>
                  <a:srgbClr val="6D123F"/>
                </a:solidFill>
                <a:latin typeface="Trebuchet MS"/>
                <a:cs typeface="Trebuchet MS"/>
              </a:rPr>
              <a:t>Voice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250" dirty="0">
                <a:solidFill>
                  <a:srgbClr val="6D123F"/>
                </a:solidFill>
                <a:latin typeface="Trebuchet MS"/>
                <a:cs typeface="Trebuchet MS"/>
              </a:rPr>
              <a:t>messages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Text</a:t>
            </a:r>
            <a:r>
              <a:rPr sz="3200" b="1" spc="3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250" dirty="0">
                <a:solidFill>
                  <a:srgbClr val="6D123F"/>
                </a:solidFill>
                <a:latin typeface="Trebuchet MS"/>
                <a:cs typeface="Trebuchet MS"/>
              </a:rPr>
              <a:t>messages </a:t>
            </a:r>
            <a:r>
              <a:rPr sz="3200" b="1" spc="90" dirty="0">
                <a:solidFill>
                  <a:srgbClr val="6D123F"/>
                </a:solidFill>
                <a:latin typeface="Trebuchet MS"/>
                <a:cs typeface="Trebuchet MS"/>
              </a:rPr>
              <a:t>Email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73800"/>
              </a:lnSpc>
            </a:pPr>
            <a:r>
              <a:rPr sz="3200" b="1" spc="175" dirty="0">
                <a:solidFill>
                  <a:srgbClr val="6D123F"/>
                </a:solidFill>
                <a:latin typeface="Trebuchet MS"/>
                <a:cs typeface="Trebuchet MS"/>
              </a:rPr>
              <a:t>Social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95" dirty="0">
                <a:solidFill>
                  <a:srgbClr val="6D123F"/>
                </a:solidFill>
                <a:latin typeface="Trebuchet MS"/>
                <a:cs typeface="Trebuchet MS"/>
              </a:rPr>
              <a:t>media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use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Unwanted</a:t>
            </a:r>
            <a:r>
              <a:rPr sz="32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55" dirty="0">
                <a:solidFill>
                  <a:srgbClr val="6D123F"/>
                </a:solidFill>
                <a:latin typeface="Trebuchet MS"/>
                <a:cs typeface="Trebuchet MS"/>
              </a:rPr>
              <a:t>gifts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2191" y="3161981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2191" y="4009706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2191" y="4857431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2191" y="5705156"/>
            <a:ext cx="133350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2191" y="6552881"/>
            <a:ext cx="133350" cy="1333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1154" y="7405368"/>
            <a:ext cx="123825" cy="1238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98314" y="7176832"/>
            <a:ext cx="12207875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90" dirty="0">
                <a:solidFill>
                  <a:srgbClr val="6D123F"/>
                </a:solidFill>
                <a:latin typeface="Trebuchet MS"/>
                <a:cs typeface="Trebuchet MS"/>
              </a:rPr>
              <a:t>Repeatedly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50" dirty="0">
                <a:solidFill>
                  <a:srgbClr val="6D123F"/>
                </a:solidFill>
                <a:latin typeface="Trebuchet MS"/>
                <a:cs typeface="Trebuchet MS"/>
              </a:rPr>
              <a:t>showing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up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90" dirty="0">
                <a:solidFill>
                  <a:srgbClr val="6D123F"/>
                </a:solidFill>
                <a:latin typeface="Trebuchet MS"/>
                <a:cs typeface="Trebuchet MS"/>
              </a:rPr>
              <a:t>waiting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outside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person’s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6D123F"/>
                </a:solidFill>
                <a:latin typeface="Trebuchet MS"/>
                <a:cs typeface="Trebuchet MS"/>
              </a:rPr>
              <a:t>home,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35"/>
              </a:spcBef>
            </a:pPr>
            <a:r>
              <a:rPr sz="3200" b="1" spc="150" dirty="0">
                <a:solidFill>
                  <a:srgbClr val="6D123F"/>
                </a:solidFill>
                <a:latin typeface="Trebuchet MS"/>
                <a:cs typeface="Trebuchet MS"/>
              </a:rPr>
              <a:t>classroom,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95" dirty="0">
                <a:solidFill>
                  <a:srgbClr val="6D123F"/>
                </a:solidFill>
                <a:latin typeface="Trebuchet MS"/>
                <a:cs typeface="Trebuchet MS"/>
              </a:rPr>
              <a:t>place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employment,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vehicle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939" y="4147745"/>
            <a:ext cx="34772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Arial Narrow"/>
                <a:cs typeface="Arial Narrow"/>
              </a:rPr>
              <a:t>STALKING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903" y="985006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71850"/>
          </a:xfrm>
          <a:custGeom>
            <a:avLst/>
            <a:gdLst/>
            <a:ahLst/>
            <a:cxnLst/>
            <a:rect l="l" t="t" r="r" b="b"/>
            <a:pathLst>
              <a:path w="18288000" h="3371850">
                <a:moveTo>
                  <a:pt x="0" y="0"/>
                </a:moveTo>
                <a:lnTo>
                  <a:pt x="18287999" y="0"/>
                </a:lnTo>
                <a:lnTo>
                  <a:pt x="18287999" y="3371849"/>
                </a:lnTo>
                <a:lnTo>
                  <a:pt x="0" y="3371849"/>
                </a:lnTo>
                <a:lnTo>
                  <a:pt x="0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5751" y="99535"/>
            <a:ext cx="14436725" cy="2945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09650" marR="5080" indent="-997585">
              <a:lnSpc>
                <a:spcPts val="11480"/>
              </a:lnSpc>
              <a:spcBef>
                <a:spcPts val="315"/>
              </a:spcBef>
            </a:pPr>
            <a:r>
              <a:rPr sz="9600" spc="-385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9600" spc="-4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285" dirty="0">
                <a:solidFill>
                  <a:srgbClr val="FFFFFF"/>
                </a:solidFill>
                <a:latin typeface="Lucida Sans"/>
                <a:cs typeface="Lucida Sans"/>
              </a:rPr>
              <a:t>HAPPENS</a:t>
            </a:r>
            <a:r>
              <a:rPr sz="9600" spc="-4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49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9600" spc="-4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459" dirty="0">
                <a:solidFill>
                  <a:srgbClr val="FFFFFF"/>
                </a:solidFill>
                <a:latin typeface="Lucida Sans"/>
                <a:cs typeface="Lucida Sans"/>
              </a:rPr>
              <a:t>SEXUAL </a:t>
            </a:r>
            <a:r>
              <a:rPr sz="9600" spc="-620" dirty="0">
                <a:solidFill>
                  <a:srgbClr val="FFFFFF"/>
                </a:solidFill>
                <a:latin typeface="Lucida Sans"/>
                <a:cs typeface="Lucida Sans"/>
              </a:rPr>
              <a:t>MISCONDUCT</a:t>
            </a:r>
            <a:r>
              <a:rPr sz="9600" spc="-4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825" dirty="0">
                <a:solidFill>
                  <a:srgbClr val="FFFFFF"/>
                </a:solidFill>
                <a:latin typeface="Lucida Sans"/>
                <a:cs typeface="Lucida Sans"/>
              </a:rPr>
              <a:t>OCCURS?</a:t>
            </a:r>
            <a:endParaRPr sz="9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86191" y="967803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B95986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95986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B95986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4380245"/>
            <a:ext cx="190500" cy="190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22660" y="4036075"/>
            <a:ext cx="5078730" cy="431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7910">
              <a:lnSpc>
                <a:spcPct val="111600"/>
              </a:lnSpc>
              <a:spcBef>
                <a:spcPts val="100"/>
              </a:spcBef>
            </a:pPr>
            <a:r>
              <a:rPr sz="4200" spc="140" dirty="0">
                <a:latin typeface="Tahoma"/>
                <a:cs typeface="Tahoma"/>
              </a:rPr>
              <a:t>Report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80" dirty="0">
                <a:latin typeface="Tahoma"/>
                <a:cs typeface="Tahoma"/>
              </a:rPr>
              <a:t>it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to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HCC </a:t>
            </a:r>
            <a:r>
              <a:rPr sz="4200" spc="114" dirty="0">
                <a:latin typeface="Tahoma"/>
                <a:cs typeface="Tahoma"/>
              </a:rPr>
              <a:t>Any</a:t>
            </a:r>
            <a:r>
              <a:rPr sz="4200" spc="-22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employee </a:t>
            </a:r>
            <a:r>
              <a:rPr sz="4200" spc="140" dirty="0">
                <a:latin typeface="Tahoma"/>
                <a:cs typeface="Tahoma"/>
              </a:rPr>
              <a:t>Public</a:t>
            </a:r>
            <a:r>
              <a:rPr sz="4200" spc="-200" dirty="0">
                <a:latin typeface="Tahoma"/>
                <a:cs typeface="Tahoma"/>
              </a:rPr>
              <a:t> </a:t>
            </a:r>
            <a:r>
              <a:rPr sz="4200" spc="45" dirty="0">
                <a:latin typeface="Tahoma"/>
                <a:cs typeface="Tahoma"/>
              </a:rPr>
              <a:t>Safety </a:t>
            </a:r>
            <a:r>
              <a:rPr sz="4200" dirty="0">
                <a:latin typeface="Tahoma"/>
                <a:cs typeface="Tahoma"/>
              </a:rPr>
              <a:t>443-518-</a:t>
            </a:r>
            <a:r>
              <a:rPr sz="4200" spc="-20" dirty="0">
                <a:latin typeface="Tahoma"/>
                <a:cs typeface="Tahoma"/>
              </a:rPr>
              <a:t>5555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200" dirty="0">
                <a:latin typeface="Tahoma"/>
                <a:cs typeface="Tahoma"/>
              </a:rPr>
              <a:t>443-518-</a:t>
            </a:r>
            <a:r>
              <a:rPr sz="4200" spc="-20" dirty="0">
                <a:latin typeface="Tahoma"/>
                <a:cs typeface="Tahoma"/>
              </a:rPr>
              <a:t>5500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200" dirty="0">
                <a:latin typeface="Tahoma"/>
                <a:cs typeface="Tahoma"/>
              </a:rPr>
              <a:t>Title</a:t>
            </a:r>
            <a:r>
              <a:rPr sz="4200" spc="-100" dirty="0">
                <a:latin typeface="Tahoma"/>
                <a:cs typeface="Tahoma"/>
              </a:rPr>
              <a:t> </a:t>
            </a:r>
            <a:r>
              <a:rPr sz="4200" spc="-229" dirty="0">
                <a:latin typeface="Tahoma"/>
                <a:cs typeface="Tahoma"/>
              </a:rPr>
              <a:t>IX</a:t>
            </a:r>
            <a:r>
              <a:rPr sz="4200" spc="-9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Coordinators</a:t>
            </a:r>
            <a:endParaRPr sz="4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5094619"/>
            <a:ext cx="190500" cy="190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5808994"/>
            <a:ext cx="190500" cy="190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6523370"/>
            <a:ext cx="190500" cy="190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7237744"/>
            <a:ext cx="190500" cy="1904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7952120"/>
            <a:ext cx="190500" cy="1904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4380245"/>
            <a:ext cx="190500" cy="1904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677097" y="4036075"/>
            <a:ext cx="6186805" cy="359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0220">
              <a:lnSpc>
                <a:spcPct val="111600"/>
              </a:lnSpc>
              <a:spcBef>
                <a:spcPts val="100"/>
              </a:spcBef>
            </a:pPr>
            <a:r>
              <a:rPr sz="4200" spc="140" dirty="0">
                <a:latin typeface="Tahoma"/>
                <a:cs typeface="Tahoma"/>
              </a:rPr>
              <a:t>Report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80" dirty="0">
                <a:latin typeface="Tahoma"/>
                <a:cs typeface="Tahoma"/>
              </a:rPr>
              <a:t>it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to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police </a:t>
            </a:r>
            <a:r>
              <a:rPr sz="4200" spc="140" dirty="0">
                <a:latin typeface="Tahoma"/>
                <a:cs typeface="Tahoma"/>
              </a:rPr>
              <a:t>Report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80" dirty="0">
                <a:latin typeface="Tahoma"/>
                <a:cs typeface="Tahoma"/>
              </a:rPr>
              <a:t>it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to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both</a:t>
            </a:r>
            <a:endParaRPr sz="4200">
              <a:latin typeface="Tahoma"/>
              <a:cs typeface="Tahoma"/>
            </a:endParaRPr>
          </a:p>
          <a:p>
            <a:pPr marL="12700" marR="5080">
              <a:lnSpc>
                <a:spcPct val="111600"/>
              </a:lnSpc>
            </a:pPr>
            <a:r>
              <a:rPr sz="4200" spc="155" dirty="0">
                <a:latin typeface="Tahoma"/>
                <a:cs typeface="Tahoma"/>
              </a:rPr>
              <a:t>Consult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5" dirty="0">
                <a:latin typeface="Tahoma"/>
                <a:cs typeface="Tahoma"/>
              </a:rPr>
              <a:t>with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confidential </a:t>
            </a:r>
            <a:r>
              <a:rPr sz="4200" spc="145" dirty="0">
                <a:latin typeface="Tahoma"/>
                <a:cs typeface="Tahoma"/>
              </a:rPr>
              <a:t>resources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200" spc="114" dirty="0">
                <a:latin typeface="Tahoma"/>
                <a:cs typeface="Tahoma"/>
              </a:rPr>
              <a:t>Third</a:t>
            </a:r>
            <a:r>
              <a:rPr sz="4200" spc="-220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party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5" dirty="0">
                <a:latin typeface="Tahoma"/>
                <a:cs typeface="Tahoma"/>
              </a:rPr>
              <a:t>reporting</a:t>
            </a:r>
            <a:endParaRPr sz="4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5094619"/>
            <a:ext cx="190500" cy="1904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5808994"/>
            <a:ext cx="190500" cy="1904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7237744"/>
            <a:ext cx="190500" cy="1904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71850"/>
          </a:xfrm>
          <a:custGeom>
            <a:avLst/>
            <a:gdLst/>
            <a:ahLst/>
            <a:cxnLst/>
            <a:rect l="l" t="t" r="r" b="b"/>
            <a:pathLst>
              <a:path w="18288000" h="3371850">
                <a:moveTo>
                  <a:pt x="18287998" y="3371849"/>
                </a:moveTo>
                <a:lnTo>
                  <a:pt x="0" y="33718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3718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653" y="344488"/>
            <a:ext cx="145770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5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r>
              <a:rPr sz="9600" spc="-3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545" dirty="0">
                <a:solidFill>
                  <a:srgbClr val="FFFFFF"/>
                </a:solidFill>
                <a:latin typeface="Lucida Sans"/>
                <a:cs typeface="Lucida Sans"/>
              </a:rPr>
              <a:t>RESOURCES</a:t>
            </a:r>
            <a:endParaRPr sz="9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86191" y="967803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B95986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95986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B95986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4" y="5005970"/>
            <a:ext cx="200025" cy="200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7550" y="4631320"/>
            <a:ext cx="13818235" cy="233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500" spc="165" dirty="0">
                <a:latin typeface="Tahoma"/>
                <a:cs typeface="Tahoma"/>
              </a:rPr>
              <a:t>HCC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50" dirty="0">
                <a:latin typeface="Tahoma"/>
                <a:cs typeface="Tahoma"/>
              </a:rPr>
              <a:t>Counseling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50" dirty="0">
                <a:latin typeface="Tahoma"/>
                <a:cs typeface="Tahoma"/>
              </a:rPr>
              <a:t>Center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240" dirty="0">
                <a:latin typeface="Tahoma"/>
                <a:cs typeface="Tahoma"/>
              </a:rPr>
              <a:t>or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85" dirty="0">
                <a:latin typeface="Tahoma"/>
                <a:cs typeface="Tahoma"/>
              </a:rPr>
              <a:t>other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45" dirty="0">
                <a:latin typeface="Tahoma"/>
                <a:cs typeface="Tahoma"/>
              </a:rPr>
              <a:t>counseling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05" dirty="0">
                <a:latin typeface="Tahoma"/>
                <a:cs typeface="Tahoma"/>
              </a:rPr>
              <a:t>services </a:t>
            </a:r>
            <a:r>
              <a:rPr sz="4500" spc="185" dirty="0">
                <a:latin typeface="Tahoma"/>
                <a:cs typeface="Tahoma"/>
              </a:rPr>
              <a:t>Hopeworks</a:t>
            </a:r>
            <a:endParaRPr sz="4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4500" spc="190" dirty="0">
                <a:latin typeface="Tahoma"/>
                <a:cs typeface="Tahoma"/>
              </a:rPr>
              <a:t>Medical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00" dirty="0">
                <a:latin typeface="Tahoma"/>
                <a:cs typeface="Tahoma"/>
              </a:rPr>
              <a:t>staff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45" dirty="0">
                <a:latin typeface="Tahoma"/>
                <a:cs typeface="Tahoma"/>
              </a:rPr>
              <a:t>operating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75" dirty="0">
                <a:latin typeface="Tahoma"/>
                <a:cs typeface="Tahoma"/>
              </a:rPr>
              <a:t>in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14" dirty="0">
                <a:latin typeface="Tahoma"/>
                <a:cs typeface="Tahoma"/>
              </a:rPr>
              <a:t>a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70" dirty="0">
                <a:latin typeface="Tahoma"/>
                <a:cs typeface="Tahoma"/>
              </a:rPr>
              <a:t>medical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90" dirty="0">
                <a:latin typeface="Tahoma"/>
                <a:cs typeface="Tahoma"/>
              </a:rPr>
              <a:t>capacity</a:t>
            </a:r>
            <a:endParaRPr sz="45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4" y="5777495"/>
            <a:ext cx="200025" cy="200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4" y="6549019"/>
            <a:ext cx="200025" cy="2000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6744334" cy="10287000"/>
          </a:xfrm>
          <a:custGeom>
            <a:avLst/>
            <a:gdLst/>
            <a:ahLst/>
            <a:cxnLst/>
            <a:rect l="l" t="t" r="r" b="b"/>
            <a:pathLst>
              <a:path w="6744334" h="10287000">
                <a:moveTo>
                  <a:pt x="6743739" y="0"/>
                </a:moveTo>
                <a:lnTo>
                  <a:pt x="6743739" y="10286997"/>
                </a:lnTo>
                <a:lnTo>
                  <a:pt x="0" y="10286997"/>
                </a:lnTo>
                <a:lnTo>
                  <a:pt x="0" y="0"/>
                </a:lnTo>
                <a:lnTo>
                  <a:pt x="6743739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516" y="2710372"/>
            <a:ext cx="142875" cy="142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516" y="3691447"/>
            <a:ext cx="142875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516" y="5653598"/>
            <a:ext cx="142875" cy="142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4854" y="6629910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4854" y="7610985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87902" y="2446879"/>
            <a:ext cx="7423150" cy="549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10" dirty="0">
                <a:solidFill>
                  <a:srgbClr val="6D123F"/>
                </a:solidFill>
                <a:latin typeface="Trebuchet MS"/>
                <a:cs typeface="Trebuchet MS"/>
              </a:rPr>
              <a:t>Interim</a:t>
            </a:r>
            <a:r>
              <a:rPr sz="37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325" dirty="0">
                <a:solidFill>
                  <a:srgbClr val="6D123F"/>
                </a:solidFill>
                <a:latin typeface="Trebuchet MS"/>
                <a:cs typeface="Trebuchet MS"/>
              </a:rPr>
              <a:t>Measures</a:t>
            </a:r>
            <a:endParaRPr sz="3700">
              <a:latin typeface="Trebuchet MS"/>
              <a:cs typeface="Trebuchet MS"/>
            </a:endParaRPr>
          </a:p>
          <a:p>
            <a:pPr marL="12700" marR="260985">
              <a:lnSpc>
                <a:spcPct val="174000"/>
              </a:lnSpc>
            </a:pPr>
            <a:r>
              <a:rPr sz="3700" spc="210" dirty="0">
                <a:solidFill>
                  <a:srgbClr val="6D123F"/>
                </a:solidFill>
                <a:latin typeface="Trebuchet MS"/>
                <a:cs typeface="Trebuchet MS"/>
              </a:rPr>
              <a:t>Options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280" dirty="0">
                <a:solidFill>
                  <a:srgbClr val="6D123F"/>
                </a:solidFill>
                <a:latin typeface="Trebuchet MS"/>
                <a:cs typeface="Trebuchet MS"/>
              </a:rPr>
              <a:t>address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135" dirty="0">
                <a:solidFill>
                  <a:srgbClr val="6D123F"/>
                </a:solidFill>
                <a:latin typeface="Trebuchet MS"/>
                <a:cs typeface="Trebuchet MS"/>
              </a:rPr>
              <a:t>formally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50" dirty="0">
                <a:solidFill>
                  <a:srgbClr val="6D123F"/>
                </a:solidFill>
                <a:latin typeface="Trebuchet MS"/>
                <a:cs typeface="Trebuchet MS"/>
              </a:rPr>
              <a:t>or </a:t>
            </a:r>
            <a:r>
              <a:rPr sz="3700" spc="125" dirty="0">
                <a:solidFill>
                  <a:srgbClr val="6D123F"/>
                </a:solidFill>
                <a:latin typeface="Trebuchet MS"/>
                <a:cs typeface="Trebuchet MS"/>
              </a:rPr>
              <a:t>informally</a:t>
            </a: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284"/>
              </a:spcBef>
            </a:pPr>
            <a:r>
              <a:rPr sz="3700" spc="170" dirty="0">
                <a:solidFill>
                  <a:srgbClr val="6D123F"/>
                </a:solidFill>
                <a:latin typeface="Trebuchet MS"/>
                <a:cs typeface="Trebuchet MS"/>
              </a:rPr>
              <a:t>Informal</a:t>
            </a:r>
            <a:r>
              <a:rPr sz="37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210" dirty="0">
                <a:solidFill>
                  <a:srgbClr val="6D123F"/>
                </a:solidFill>
                <a:latin typeface="Trebuchet MS"/>
                <a:cs typeface="Trebuchet MS"/>
              </a:rPr>
              <a:t>options</a:t>
            </a:r>
            <a:endParaRPr sz="3700">
              <a:latin typeface="Trebuchet MS"/>
              <a:cs typeface="Trebuchet MS"/>
            </a:endParaRPr>
          </a:p>
          <a:p>
            <a:pPr marL="810895" marR="5080">
              <a:lnSpc>
                <a:spcPct val="174000"/>
              </a:lnSpc>
            </a:pPr>
            <a:r>
              <a:rPr sz="3700" spc="175" dirty="0">
                <a:solidFill>
                  <a:srgbClr val="6D123F"/>
                </a:solidFill>
                <a:latin typeface="Trebuchet MS"/>
                <a:cs typeface="Trebuchet MS"/>
              </a:rPr>
              <a:t>Continued</a:t>
            </a:r>
            <a:r>
              <a:rPr sz="37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90" dirty="0">
                <a:solidFill>
                  <a:srgbClr val="6D123F"/>
                </a:solidFill>
                <a:latin typeface="Trebuchet MS"/>
                <a:cs typeface="Trebuchet MS"/>
              </a:rPr>
              <a:t>interim</a:t>
            </a:r>
            <a:r>
              <a:rPr sz="37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270" dirty="0">
                <a:solidFill>
                  <a:srgbClr val="6D123F"/>
                </a:solidFill>
                <a:latin typeface="Trebuchet MS"/>
                <a:cs typeface="Trebuchet MS"/>
              </a:rPr>
              <a:t>measures </a:t>
            </a:r>
            <a:r>
              <a:rPr sz="3700" spc="215" dirty="0">
                <a:solidFill>
                  <a:srgbClr val="6D123F"/>
                </a:solidFill>
                <a:latin typeface="Trebuchet MS"/>
                <a:cs typeface="Trebuchet MS"/>
              </a:rPr>
              <a:t>Conversation</a:t>
            </a:r>
            <a:r>
              <a:rPr sz="37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6D123F"/>
                </a:solidFill>
                <a:latin typeface="Trebuchet MS"/>
                <a:cs typeface="Trebuchet MS"/>
              </a:rPr>
              <a:t>with</a:t>
            </a:r>
            <a:r>
              <a:rPr sz="37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155" dirty="0">
                <a:solidFill>
                  <a:srgbClr val="6D123F"/>
                </a:solidFill>
                <a:latin typeface="Trebuchet MS"/>
                <a:cs typeface="Trebuchet MS"/>
              </a:rPr>
              <a:t>student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154" y="1700507"/>
            <a:ext cx="415417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endParaRPr sz="6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HAPPENS</a:t>
            </a:r>
            <a:r>
              <a:rPr sz="6000" b="1" spc="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140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154" y="4443707"/>
            <a:ext cx="46393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 OCCURS?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903" y="9850060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555" y="636558"/>
            <a:ext cx="133349" cy="133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6301" y="382590"/>
            <a:ext cx="15043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60" dirty="0"/>
              <a:t>Formal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3217" y="1527146"/>
            <a:ext cx="142875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3217" y="2422496"/>
            <a:ext cx="142875" cy="1428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901405" y="332260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49" y="133349"/>
                </a:moveTo>
                <a:lnTo>
                  <a:pt x="0" y="133349"/>
                </a:lnTo>
                <a:lnTo>
                  <a:pt x="0" y="0"/>
                </a:lnTo>
                <a:lnTo>
                  <a:pt x="133349" y="0"/>
                </a:lnTo>
                <a:lnTo>
                  <a:pt x="133349" y="1333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1405" y="421795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49" y="133349"/>
                </a:moveTo>
                <a:lnTo>
                  <a:pt x="0" y="133349"/>
                </a:lnTo>
                <a:lnTo>
                  <a:pt x="0" y="0"/>
                </a:lnTo>
                <a:lnTo>
                  <a:pt x="133349" y="0"/>
                </a:lnTo>
                <a:lnTo>
                  <a:pt x="133349" y="1333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1405" y="511330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49" y="133349"/>
                </a:moveTo>
                <a:lnTo>
                  <a:pt x="0" y="133349"/>
                </a:lnTo>
                <a:lnTo>
                  <a:pt x="0" y="0"/>
                </a:lnTo>
                <a:lnTo>
                  <a:pt x="133349" y="0"/>
                </a:lnTo>
                <a:lnTo>
                  <a:pt x="133349" y="1333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72879" y="1277940"/>
            <a:ext cx="8188959" cy="860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3400" spc="300" dirty="0">
                <a:solidFill>
                  <a:srgbClr val="6D123F"/>
                </a:solidFill>
                <a:latin typeface="Trebuchet MS"/>
                <a:cs typeface="Trebuchet MS"/>
              </a:rPr>
              <a:t>HCC</a:t>
            </a:r>
            <a:r>
              <a:rPr sz="3400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5" dirty="0">
                <a:solidFill>
                  <a:srgbClr val="6D123F"/>
                </a:solidFill>
                <a:latin typeface="Trebuchet MS"/>
                <a:cs typeface="Trebuchet MS"/>
              </a:rPr>
              <a:t>investigates</a:t>
            </a:r>
            <a:endParaRPr sz="3400">
              <a:latin typeface="Trebuchet MS"/>
              <a:cs typeface="Trebuchet MS"/>
            </a:endParaRPr>
          </a:p>
          <a:p>
            <a:pPr marL="753745" marR="3243580" indent="-734060">
              <a:lnSpc>
                <a:spcPct val="172800"/>
              </a:lnSpc>
            </a:pPr>
            <a:r>
              <a:rPr sz="3400" spc="114" dirty="0">
                <a:solidFill>
                  <a:srgbClr val="6D123F"/>
                </a:solidFill>
                <a:latin typeface="Trebuchet MS"/>
                <a:cs typeface="Trebuchet MS"/>
              </a:rPr>
              <a:t>Potentially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meets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6D123F"/>
                </a:solidFill>
                <a:latin typeface="Trebuchet MS"/>
                <a:cs typeface="Trebuchet MS"/>
              </a:rPr>
              <a:t>with: </a:t>
            </a:r>
            <a:r>
              <a:rPr sz="3400" spc="165" dirty="0">
                <a:solidFill>
                  <a:srgbClr val="6D123F"/>
                </a:solidFill>
                <a:latin typeface="Trebuchet MS"/>
                <a:cs typeface="Trebuchet MS"/>
              </a:rPr>
              <a:t>Complainant</a:t>
            </a:r>
            <a:endParaRPr sz="3400">
              <a:latin typeface="Trebuchet MS"/>
              <a:cs typeface="Trebuchet MS"/>
            </a:endParaRPr>
          </a:p>
          <a:p>
            <a:pPr marL="753745" marR="4897755">
              <a:lnSpc>
                <a:spcPct val="172800"/>
              </a:lnSpc>
            </a:pP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Respondent 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Witnesses</a:t>
            </a:r>
            <a:endParaRPr sz="3400">
              <a:latin typeface="Trebuchet MS"/>
              <a:cs typeface="Trebuchet MS"/>
            </a:endParaRPr>
          </a:p>
          <a:p>
            <a:pPr marL="12700" marR="5080" indent="6985">
              <a:lnSpc>
                <a:spcPct val="172800"/>
              </a:lnSpc>
            </a:pPr>
            <a:r>
              <a:rPr sz="3400" spc="135" dirty="0">
                <a:solidFill>
                  <a:srgbClr val="6D123F"/>
                </a:solidFill>
                <a:latin typeface="Trebuchet MS"/>
                <a:cs typeface="Trebuchet MS"/>
              </a:rPr>
              <a:t>Determination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if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10" dirty="0">
                <a:solidFill>
                  <a:srgbClr val="6D123F"/>
                </a:solidFill>
                <a:latin typeface="Trebuchet MS"/>
                <a:cs typeface="Trebuchet MS"/>
              </a:rPr>
              <a:t>incident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15" dirty="0">
                <a:solidFill>
                  <a:srgbClr val="6D123F"/>
                </a:solidFill>
                <a:latin typeface="Trebuchet MS"/>
                <a:cs typeface="Trebuchet MS"/>
              </a:rPr>
              <a:t>should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go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-25" dirty="0">
                <a:solidFill>
                  <a:srgbClr val="6D123F"/>
                </a:solidFill>
                <a:latin typeface="Trebuchet MS"/>
                <a:cs typeface="Trebuchet MS"/>
              </a:rPr>
              <a:t>to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hearing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employee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process</a:t>
            </a:r>
            <a:endParaRPr sz="3400">
              <a:latin typeface="Trebuchet MS"/>
              <a:cs typeface="Trebuchet MS"/>
            </a:endParaRPr>
          </a:p>
          <a:p>
            <a:pPr marL="19685">
              <a:lnSpc>
                <a:spcPct val="100000"/>
              </a:lnSpc>
              <a:spcBef>
                <a:spcPts val="2970"/>
              </a:spcBef>
            </a:pPr>
            <a:r>
              <a:rPr sz="3400" spc="180" dirty="0">
                <a:solidFill>
                  <a:srgbClr val="6D123F"/>
                </a:solidFill>
                <a:latin typeface="Trebuchet MS"/>
                <a:cs typeface="Trebuchet MS"/>
              </a:rPr>
              <a:t>Hold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hearing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employee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process</a:t>
            </a:r>
            <a:endParaRPr sz="3400">
              <a:latin typeface="Trebuchet MS"/>
              <a:cs typeface="Trebuchet MS"/>
            </a:endParaRPr>
          </a:p>
          <a:p>
            <a:pPr marL="19685" marR="334010">
              <a:lnSpc>
                <a:spcPct val="172800"/>
              </a:lnSpc>
            </a:pPr>
            <a:r>
              <a:rPr sz="3400" spc="95" dirty="0">
                <a:solidFill>
                  <a:srgbClr val="6D123F"/>
                </a:solidFill>
                <a:latin typeface="Trebuchet MS"/>
                <a:cs typeface="Trebuchet MS"/>
              </a:rPr>
              <a:t>Deliver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outcome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5" dirty="0">
                <a:solidFill>
                  <a:srgbClr val="6D123F"/>
                </a:solidFill>
                <a:latin typeface="Trebuchet MS"/>
                <a:cs typeface="Trebuchet MS"/>
              </a:rPr>
              <a:t>including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9" dirty="0">
                <a:solidFill>
                  <a:srgbClr val="6D123F"/>
                </a:solidFill>
                <a:latin typeface="Trebuchet MS"/>
                <a:cs typeface="Trebuchet MS"/>
              </a:rPr>
              <a:t>sanctions </a:t>
            </a:r>
            <a:r>
              <a:rPr sz="3400" spc="165" dirty="0">
                <a:solidFill>
                  <a:srgbClr val="6D123F"/>
                </a:solidFill>
                <a:latin typeface="Trebuchet MS"/>
                <a:cs typeface="Trebuchet MS"/>
              </a:rPr>
              <a:t>Appeal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if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 necessary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3217" y="6003895"/>
            <a:ext cx="142875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3217" y="7794595"/>
            <a:ext cx="142875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217" y="8689945"/>
            <a:ext cx="142875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3217" y="9585295"/>
            <a:ext cx="142875" cy="1428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9154" y="1700507"/>
            <a:ext cx="463931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endParaRPr sz="6000">
              <a:latin typeface="Trebuchet MS"/>
              <a:cs typeface="Trebuchet MS"/>
            </a:endParaRPr>
          </a:p>
          <a:p>
            <a:pPr marL="12700" marR="489584">
              <a:lnSpc>
                <a:spcPct val="100000"/>
              </a:lnSpc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HAPPENS</a:t>
            </a:r>
            <a:r>
              <a:rPr sz="6000" b="1" spc="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140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endParaRPr sz="6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 OCCURS?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903" y="9850059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2" y="103861"/>
            <a:ext cx="3760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45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6000" b="1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55" dirty="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sz="6000" b="1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114" dirty="0">
                <a:solidFill>
                  <a:srgbClr val="FFFFFF"/>
                </a:solidFill>
                <a:latin typeface="Trebuchet MS"/>
                <a:cs typeface="Trebuchet MS"/>
              </a:rPr>
              <a:t>I?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2" y="1329443"/>
            <a:ext cx="53657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40" dirty="0">
                <a:solidFill>
                  <a:srgbClr val="B95986"/>
                </a:solidFill>
                <a:latin typeface="Trebuchet MS"/>
                <a:cs typeface="Trebuchet MS"/>
              </a:rPr>
              <a:t>ZAKIA</a:t>
            </a:r>
            <a:r>
              <a:rPr sz="3400" b="1" spc="47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3400" b="1" spc="145" dirty="0">
                <a:solidFill>
                  <a:srgbClr val="B95986"/>
                </a:solidFill>
                <a:latin typeface="Trebuchet MS"/>
                <a:cs typeface="Trebuchet MS"/>
              </a:rPr>
              <a:t>REAVES-</a:t>
            </a:r>
            <a:r>
              <a:rPr sz="3400" b="1" spc="-68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3400" b="1" spc="70" dirty="0">
                <a:solidFill>
                  <a:srgbClr val="B95986"/>
                </a:solidFill>
                <a:latin typeface="Trebuchet MS"/>
                <a:cs typeface="Trebuchet MS"/>
              </a:rPr>
              <a:t>JOHNSON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802" y="2857398"/>
            <a:ext cx="8971915" cy="6121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Zakia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Reaves-</a:t>
            </a:r>
            <a:r>
              <a:rPr sz="1800" spc="245" dirty="0">
                <a:solidFill>
                  <a:srgbClr val="FFFFFF"/>
                </a:solidFill>
                <a:latin typeface="Gill Sans MT"/>
                <a:cs typeface="Gill Sans MT"/>
              </a:rPr>
              <a:t>Johnson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currently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Director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Student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Conduct,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Deputy</a:t>
            </a:r>
            <a:endParaRPr sz="1800">
              <a:latin typeface="Gill Sans MT"/>
              <a:cs typeface="Gill Sans MT"/>
            </a:endParaRPr>
          </a:p>
          <a:p>
            <a:pPr marL="12700" marR="80645">
              <a:lnSpc>
                <a:spcPct val="138900"/>
              </a:lnSpc>
            </a:pPr>
            <a:r>
              <a:rPr sz="1800" spc="110" dirty="0">
                <a:solidFill>
                  <a:srgbClr val="FFFFFF"/>
                </a:solidFill>
                <a:latin typeface="Gill Sans MT"/>
                <a:cs typeface="Gill Sans MT"/>
              </a:rPr>
              <a:t>Title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IX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Gill Sans MT"/>
                <a:cs typeface="Gill Sans MT"/>
              </a:rPr>
              <a:t>Coordinator,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Executive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Associate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Vice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President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Student </a:t>
            </a:r>
            <a:r>
              <a:rPr sz="1800" spc="254" dirty="0">
                <a:solidFill>
                  <a:srgbClr val="FFFFFF"/>
                </a:solidFill>
                <a:latin typeface="Gill Sans MT"/>
                <a:cs typeface="Gill Sans MT"/>
              </a:rPr>
              <a:t>Success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Howard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College.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Prior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role,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served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7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endParaRPr sz="1800">
              <a:latin typeface="Gill Sans MT"/>
              <a:cs typeface="Gill Sans MT"/>
            </a:endParaRPr>
          </a:p>
          <a:p>
            <a:pPr marL="12700" marR="309880">
              <a:lnSpc>
                <a:spcPct val="138900"/>
              </a:lnSpc>
            </a:pP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Interim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Associate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Vice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President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Enrollment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Services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before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the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Director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Testing.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first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joined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HCC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family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2009,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7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Counselor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Student</a:t>
            </a:r>
            <a:endParaRPr sz="1800">
              <a:latin typeface="Gill Sans MT"/>
              <a:cs typeface="Gill Sans MT"/>
            </a:endParaRPr>
          </a:p>
          <a:p>
            <a:pPr marL="12700" marR="393700">
              <a:lnSpc>
                <a:spcPct val="138900"/>
              </a:lnSpc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Support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Service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program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where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provided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transfer,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career,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personal </a:t>
            </a: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counseling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first-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generation,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 students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disabilities,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economically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disadvantaged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at-</a:t>
            </a: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risk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students.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Gill Sans MT"/>
              <a:cs typeface="Gill Sans MT"/>
            </a:endParaRPr>
          </a:p>
          <a:p>
            <a:pPr marL="12700" marR="168910">
              <a:lnSpc>
                <a:spcPct val="138900"/>
              </a:lnSpc>
            </a:pP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Zakia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5" dirty="0">
                <a:solidFill>
                  <a:srgbClr val="FFFFFF"/>
                </a:solidFill>
                <a:latin typeface="Gill Sans MT"/>
                <a:cs typeface="Gill Sans MT"/>
              </a:rPr>
              <a:t>Johnson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received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Bachelor’s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degree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Criminal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50" dirty="0">
                <a:solidFill>
                  <a:srgbClr val="FFFFFF"/>
                </a:solidFill>
                <a:latin typeface="Gill Sans MT"/>
                <a:cs typeface="Gill Sans MT"/>
              </a:rPr>
              <a:t>Justice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Master’s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degree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Higher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Education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Administration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Counseling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138900"/>
              </a:lnSpc>
            </a:pP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University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Delaware.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currently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pursuing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her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doctoral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degree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Higher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Education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concentration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Leadership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Morgan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State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University.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02" y="2470259"/>
            <a:ext cx="9610725" cy="66675"/>
          </a:xfrm>
          <a:custGeom>
            <a:avLst/>
            <a:gdLst/>
            <a:ahLst/>
            <a:cxnLst/>
            <a:rect l="l" t="t" r="r" b="b"/>
            <a:pathLst>
              <a:path w="9610725" h="66675">
                <a:moveTo>
                  <a:pt x="9610724" y="66674"/>
                </a:moveTo>
                <a:lnTo>
                  <a:pt x="0" y="66674"/>
                </a:lnTo>
                <a:lnTo>
                  <a:pt x="0" y="0"/>
                </a:lnTo>
                <a:lnTo>
                  <a:pt x="9610724" y="0"/>
                </a:lnTo>
                <a:lnTo>
                  <a:pt x="9610724" y="66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9598" y="885689"/>
            <a:ext cx="5553075" cy="86677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6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2050607"/>
            <a:ext cx="133349" cy="1333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9960" y="1796639"/>
            <a:ext cx="59937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20" dirty="0"/>
              <a:t>Academic</a:t>
            </a:r>
            <a:r>
              <a:rPr sz="3400" spc="245" dirty="0"/>
              <a:t> </a:t>
            </a:r>
            <a:r>
              <a:rPr sz="3400" spc="235" dirty="0"/>
              <a:t>accommodations</a:t>
            </a:r>
            <a:endParaRPr sz="3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2945957"/>
            <a:ext cx="133349" cy="1333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97107" y="2691989"/>
            <a:ext cx="11945620" cy="591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3400" spc="280" dirty="0">
                <a:solidFill>
                  <a:srgbClr val="6D123F"/>
                </a:solidFill>
                <a:latin typeface="Trebuchet MS"/>
                <a:cs typeface="Trebuchet MS"/>
              </a:rPr>
              <a:t>Assistance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5" dirty="0">
                <a:solidFill>
                  <a:srgbClr val="6D123F"/>
                </a:solidFill>
                <a:latin typeface="Trebuchet MS"/>
                <a:cs typeface="Trebuchet MS"/>
              </a:rPr>
              <a:t>arranging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80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85" dirty="0">
                <a:solidFill>
                  <a:srgbClr val="6D123F"/>
                </a:solidFill>
                <a:latin typeface="Trebuchet MS"/>
                <a:cs typeface="Trebuchet MS"/>
              </a:rPr>
              <a:t>alternative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45" dirty="0">
                <a:solidFill>
                  <a:srgbClr val="6D123F"/>
                </a:solidFill>
                <a:latin typeface="Trebuchet MS"/>
                <a:cs typeface="Trebuchet MS"/>
              </a:rPr>
              <a:t>college</a:t>
            </a:r>
            <a:endParaRPr sz="3400">
              <a:latin typeface="Trebuchet MS"/>
              <a:cs typeface="Trebuchet MS"/>
            </a:endParaRPr>
          </a:p>
          <a:p>
            <a:pPr marL="82550" marR="5080" indent="-70485">
              <a:lnSpc>
                <a:spcPct val="172800"/>
              </a:lnSpc>
            </a:pPr>
            <a:r>
              <a:rPr sz="3400" spc="155" dirty="0">
                <a:solidFill>
                  <a:srgbClr val="6D123F"/>
                </a:solidFill>
                <a:latin typeface="Trebuchet MS"/>
                <a:cs typeface="Trebuchet MS"/>
              </a:rPr>
              <a:t>employment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arrangements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changing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30" dirty="0">
                <a:solidFill>
                  <a:srgbClr val="6D123F"/>
                </a:solidFill>
                <a:latin typeface="Trebuchet MS"/>
                <a:cs typeface="Trebuchet MS"/>
              </a:rPr>
              <a:t>work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5" dirty="0">
                <a:solidFill>
                  <a:srgbClr val="6D123F"/>
                </a:solidFill>
                <a:latin typeface="Trebuchet MS"/>
                <a:cs typeface="Trebuchet MS"/>
              </a:rPr>
              <a:t>schedules </a:t>
            </a:r>
            <a:r>
              <a:rPr sz="3400" spc="2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400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“no</a:t>
            </a:r>
            <a:r>
              <a:rPr sz="3400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80" dirty="0">
                <a:solidFill>
                  <a:srgbClr val="6D123F"/>
                </a:solidFill>
                <a:latin typeface="Trebuchet MS"/>
                <a:cs typeface="Trebuchet MS"/>
              </a:rPr>
              <a:t>contact”</a:t>
            </a:r>
            <a:r>
              <a:rPr sz="3400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95" dirty="0">
                <a:solidFill>
                  <a:srgbClr val="6D123F"/>
                </a:solidFill>
                <a:latin typeface="Trebuchet MS"/>
                <a:cs typeface="Trebuchet MS"/>
              </a:rPr>
              <a:t>order</a:t>
            </a:r>
            <a:endParaRPr sz="3400">
              <a:latin typeface="Trebuchet MS"/>
              <a:cs typeface="Trebuchet MS"/>
            </a:endParaRPr>
          </a:p>
          <a:p>
            <a:pPr marL="82550">
              <a:lnSpc>
                <a:spcPct val="100000"/>
              </a:lnSpc>
              <a:spcBef>
                <a:spcPts val="2970"/>
              </a:spcBef>
            </a:pPr>
            <a:r>
              <a:rPr sz="3400" spc="185" dirty="0">
                <a:solidFill>
                  <a:srgbClr val="6D123F"/>
                </a:solidFill>
                <a:latin typeface="Trebuchet MS"/>
                <a:cs typeface="Trebuchet MS"/>
              </a:rPr>
              <a:t>Providing</a:t>
            </a:r>
            <a:r>
              <a:rPr sz="3400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5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25" dirty="0">
                <a:solidFill>
                  <a:srgbClr val="6D123F"/>
                </a:solidFill>
                <a:latin typeface="Trebuchet MS"/>
                <a:cs typeface="Trebuchet MS"/>
              </a:rPr>
              <a:t>public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5" dirty="0">
                <a:solidFill>
                  <a:srgbClr val="6D123F"/>
                </a:solidFill>
                <a:latin typeface="Trebuchet MS"/>
                <a:cs typeface="Trebuchet MS"/>
              </a:rPr>
              <a:t>safety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0" dirty="0">
                <a:solidFill>
                  <a:srgbClr val="6D123F"/>
                </a:solidFill>
                <a:latin typeface="Trebuchet MS"/>
                <a:cs typeface="Trebuchet MS"/>
              </a:rPr>
              <a:t>escort</a:t>
            </a:r>
            <a:endParaRPr sz="3400">
              <a:latin typeface="Trebuchet MS"/>
              <a:cs typeface="Trebuchet MS"/>
            </a:endParaRPr>
          </a:p>
          <a:p>
            <a:pPr marL="82550" marR="1118235">
              <a:lnSpc>
                <a:spcPct val="172800"/>
              </a:lnSpc>
            </a:pPr>
            <a:r>
              <a:rPr sz="3400" spc="280" dirty="0">
                <a:solidFill>
                  <a:srgbClr val="6D123F"/>
                </a:solidFill>
                <a:latin typeface="Trebuchet MS"/>
                <a:cs typeface="Trebuchet MS"/>
              </a:rPr>
              <a:t>Assistance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14" dirty="0">
                <a:solidFill>
                  <a:srgbClr val="6D123F"/>
                </a:solidFill>
                <a:latin typeface="Trebuchet MS"/>
                <a:cs typeface="Trebuchet MS"/>
              </a:rPr>
              <a:t>identifying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25" dirty="0">
                <a:solidFill>
                  <a:srgbClr val="6D123F"/>
                </a:solidFill>
                <a:latin typeface="Trebuchet MS"/>
                <a:cs typeface="Trebuchet MS"/>
              </a:rPr>
              <a:t>an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0" dirty="0">
                <a:solidFill>
                  <a:srgbClr val="6D123F"/>
                </a:solidFill>
                <a:latin typeface="Trebuchet MS"/>
                <a:cs typeface="Trebuchet MS"/>
              </a:rPr>
              <a:t>advocate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90" dirty="0">
                <a:solidFill>
                  <a:srgbClr val="6D123F"/>
                </a:solidFill>
                <a:latin typeface="Trebuchet MS"/>
                <a:cs typeface="Trebuchet MS"/>
              </a:rPr>
              <a:t>help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85" dirty="0">
                <a:solidFill>
                  <a:srgbClr val="6D123F"/>
                </a:solidFill>
                <a:latin typeface="Trebuchet MS"/>
                <a:cs typeface="Trebuchet MS"/>
              </a:rPr>
              <a:t>secure </a:t>
            </a:r>
            <a:r>
              <a:rPr sz="3400" spc="130" dirty="0">
                <a:solidFill>
                  <a:srgbClr val="6D123F"/>
                </a:solidFill>
                <a:latin typeface="Trebuchet MS"/>
                <a:cs typeface="Trebuchet MS"/>
              </a:rPr>
              <a:t>additional</a:t>
            </a:r>
            <a:r>
              <a:rPr sz="3400" spc="2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resources</a:t>
            </a:r>
            <a:endParaRPr sz="3400">
              <a:latin typeface="Trebuchet MS"/>
              <a:cs typeface="Trebuchet MS"/>
            </a:endParaRPr>
          </a:p>
          <a:p>
            <a:pPr marL="82550">
              <a:lnSpc>
                <a:spcPct val="100000"/>
              </a:lnSpc>
              <a:spcBef>
                <a:spcPts val="2970"/>
              </a:spcBef>
            </a:pPr>
            <a:r>
              <a:rPr sz="3400" spc="75" dirty="0">
                <a:solidFill>
                  <a:srgbClr val="6D123F"/>
                </a:solidFill>
                <a:latin typeface="Trebuchet MS"/>
                <a:cs typeface="Trebuchet MS"/>
              </a:rPr>
              <a:t>Other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measures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0" dirty="0">
                <a:solidFill>
                  <a:srgbClr val="6D123F"/>
                </a:solidFill>
                <a:latin typeface="Trebuchet MS"/>
                <a:cs typeface="Trebuchet MS"/>
              </a:rPr>
              <a:t>complainant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45" dirty="0">
                <a:solidFill>
                  <a:srgbClr val="6D123F"/>
                </a:solidFill>
                <a:latin typeface="Trebuchet MS"/>
                <a:cs typeface="Trebuchet MS"/>
              </a:rPr>
              <a:t>would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50" dirty="0">
                <a:solidFill>
                  <a:srgbClr val="6D123F"/>
                </a:solidFill>
                <a:latin typeface="Trebuchet MS"/>
                <a:cs typeface="Trebuchet MS"/>
              </a:rPr>
              <a:t>like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40" dirty="0">
                <a:solidFill>
                  <a:srgbClr val="6D123F"/>
                </a:solidFill>
                <a:latin typeface="Trebuchet MS"/>
                <a:cs typeface="Trebuchet MS"/>
              </a:rPr>
              <a:t>request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4736657"/>
            <a:ext cx="133349" cy="133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5632007"/>
            <a:ext cx="133349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6527356"/>
            <a:ext cx="133349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8318057"/>
            <a:ext cx="133349" cy="1333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9154" y="3072110"/>
            <a:ext cx="37534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INTERIM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MEASURES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903" y="985006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94354" y="4361059"/>
            <a:ext cx="869950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b="1" spc="-114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8300" b="1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00" b="1" spc="229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8300" b="1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00" b="1" spc="-18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8300" b="1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00" b="1" spc="-10" dirty="0">
                <a:solidFill>
                  <a:srgbClr val="FFFFFF"/>
                </a:solidFill>
                <a:latin typeface="Trebuchet MS"/>
                <a:cs typeface="Trebuchet MS"/>
              </a:rPr>
              <a:t>role?</a:t>
            </a:r>
            <a:endParaRPr sz="8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8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0380" y="3807454"/>
            <a:ext cx="11223625" cy="164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185" dirty="0">
                <a:latin typeface="Trebuchet MS"/>
                <a:cs typeface="Trebuchet MS"/>
              </a:rPr>
              <a:t>Someone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who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spc="200" dirty="0">
                <a:latin typeface="Trebuchet MS"/>
                <a:cs typeface="Trebuchet MS"/>
              </a:rPr>
              <a:t>is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spc="100" dirty="0">
                <a:latin typeface="Trebuchet MS"/>
                <a:cs typeface="Trebuchet MS"/>
              </a:rPr>
              <a:t>present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at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an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event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with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spc="-25" dirty="0">
                <a:latin typeface="Trebuchet MS"/>
                <a:cs typeface="Trebuchet MS"/>
              </a:rPr>
              <a:t>the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19"/>
              </a:spcBef>
            </a:pPr>
            <a:r>
              <a:rPr sz="3900" b="1" spc="70" dirty="0">
                <a:latin typeface="Trebuchet MS"/>
                <a:cs typeface="Trebuchet MS"/>
              </a:rPr>
              <a:t>opportunity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to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spc="90" dirty="0">
                <a:latin typeface="Trebuchet MS"/>
                <a:cs typeface="Trebuchet MS"/>
              </a:rPr>
              <a:t>participate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or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spc="-10" dirty="0">
                <a:latin typeface="Trebuchet MS"/>
                <a:cs typeface="Trebuchet MS"/>
              </a:rPr>
              <a:t>intervene.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165" y="4247827"/>
            <a:ext cx="4213225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00" b="1" spc="-35" dirty="0">
                <a:solidFill>
                  <a:srgbClr val="FFFFFF"/>
                </a:solidFill>
                <a:latin typeface="Trebuchet MS"/>
                <a:cs typeface="Trebuchet MS"/>
              </a:rPr>
              <a:t>BYSTANDER</a:t>
            </a:r>
            <a:endParaRPr sz="6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03" y="9850061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8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0380" y="3807455"/>
            <a:ext cx="10121900" cy="164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185" dirty="0">
                <a:latin typeface="Trebuchet MS"/>
                <a:cs typeface="Trebuchet MS"/>
              </a:rPr>
              <a:t>Someone</a:t>
            </a:r>
            <a:r>
              <a:rPr sz="3900" b="1" spc="31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who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spc="200" dirty="0">
                <a:latin typeface="Trebuchet MS"/>
                <a:cs typeface="Trebuchet MS"/>
              </a:rPr>
              <a:t>is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spc="100" dirty="0">
                <a:latin typeface="Trebuchet MS"/>
                <a:cs typeface="Trebuchet MS"/>
              </a:rPr>
              <a:t>present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at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an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event</a:t>
            </a:r>
            <a:r>
              <a:rPr sz="3900" b="1" spc="315" dirty="0">
                <a:latin typeface="Trebuchet MS"/>
                <a:cs typeface="Trebuchet MS"/>
              </a:rPr>
              <a:t> </a:t>
            </a:r>
            <a:r>
              <a:rPr sz="3900" b="1" spc="55" dirty="0">
                <a:latin typeface="Trebuchet MS"/>
                <a:cs typeface="Trebuchet MS"/>
              </a:rPr>
              <a:t>and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19"/>
              </a:spcBef>
            </a:pPr>
            <a:r>
              <a:rPr sz="3900" b="1" spc="85" dirty="0">
                <a:latin typeface="Trebuchet MS"/>
                <a:cs typeface="Trebuchet MS"/>
              </a:rPr>
              <a:t>intervenes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165" y="3785865"/>
            <a:ext cx="4213225" cy="1878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300"/>
              </a:lnSpc>
              <a:spcBef>
                <a:spcPts val="100"/>
              </a:spcBef>
            </a:pPr>
            <a:r>
              <a:rPr sz="6100" b="1" spc="-10" dirty="0">
                <a:solidFill>
                  <a:srgbClr val="FFFFFF"/>
                </a:solidFill>
                <a:latin typeface="Trebuchet MS"/>
                <a:cs typeface="Trebuchet MS"/>
              </a:rPr>
              <a:t>ACTIVE</a:t>
            </a:r>
            <a:endParaRPr sz="6100">
              <a:latin typeface="Trebuchet MS"/>
              <a:cs typeface="Trebuchet MS"/>
            </a:endParaRPr>
          </a:p>
          <a:p>
            <a:pPr marL="12700">
              <a:lnSpc>
                <a:spcPts val="7295"/>
              </a:lnSpc>
            </a:pPr>
            <a:r>
              <a:rPr sz="6100" b="1" spc="-35" dirty="0">
                <a:solidFill>
                  <a:srgbClr val="FFFFFF"/>
                </a:solidFill>
                <a:latin typeface="Trebuchet MS"/>
                <a:cs typeface="Trebuchet MS"/>
              </a:rPr>
              <a:t>BYSTANDER</a:t>
            </a:r>
            <a:endParaRPr sz="6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03" y="9850060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3459485"/>
              <a:ext cx="18288000" cy="6827520"/>
            </a:xfrm>
            <a:custGeom>
              <a:avLst/>
              <a:gdLst/>
              <a:ahLst/>
              <a:cxnLst/>
              <a:rect l="l" t="t" r="r" b="b"/>
              <a:pathLst>
                <a:path w="18288000" h="6827520">
                  <a:moveTo>
                    <a:pt x="0" y="6827513"/>
                  </a:moveTo>
                  <a:lnTo>
                    <a:pt x="18287998" y="6827513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6827513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8288000" cy="3459479"/>
            </a:xfrm>
            <a:custGeom>
              <a:avLst/>
              <a:gdLst/>
              <a:ahLst/>
              <a:cxnLst/>
              <a:rect l="l" t="t" r="r" b="b"/>
              <a:pathLst>
                <a:path w="18288000" h="3459479">
                  <a:moveTo>
                    <a:pt x="0" y="0"/>
                  </a:moveTo>
                  <a:lnTo>
                    <a:pt x="18287999" y="0"/>
                  </a:lnTo>
                  <a:lnTo>
                    <a:pt x="18287999" y="3459485"/>
                  </a:lnTo>
                  <a:lnTo>
                    <a:pt x="0" y="3459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429" y="0"/>
              <a:ext cx="6476999" cy="59340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2230" y="363694"/>
              <a:ext cx="6858000" cy="59150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986191" y="967803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8992" y="6490811"/>
            <a:ext cx="98736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210" dirty="0">
                <a:solidFill>
                  <a:srgbClr val="FFFFFF"/>
                </a:solidFill>
                <a:latin typeface="Arial Black"/>
                <a:cs typeface="Arial Black"/>
              </a:rPr>
              <a:t>Bystander</a:t>
            </a:r>
            <a:r>
              <a:rPr sz="6400" spc="-4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400" spc="-4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endParaRPr sz="6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2117282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96686" y="1825214"/>
            <a:ext cx="8983980" cy="486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95" dirty="0">
                <a:solidFill>
                  <a:srgbClr val="6D123F"/>
                </a:solidFill>
                <a:latin typeface="Trebuchet MS"/>
                <a:cs typeface="Trebuchet MS"/>
              </a:rPr>
              <a:t>Notice</a:t>
            </a:r>
            <a:r>
              <a:rPr sz="4000" spc="3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4000" spc="3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6D123F"/>
                </a:solidFill>
                <a:latin typeface="Trebuchet MS"/>
                <a:cs typeface="Trebuchet MS"/>
              </a:rPr>
              <a:t>event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ct val="173400"/>
              </a:lnSpc>
            </a:pPr>
            <a:r>
              <a:rPr sz="4000" spc="80" dirty="0">
                <a:solidFill>
                  <a:srgbClr val="6D123F"/>
                </a:solidFill>
                <a:latin typeface="Trebuchet MS"/>
                <a:cs typeface="Trebuchet MS"/>
              </a:rPr>
              <a:t>Interpret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6D123F"/>
                </a:solidFill>
                <a:latin typeface="Trebuchet MS"/>
                <a:cs typeface="Trebuchet MS"/>
              </a:rPr>
              <a:t>it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365" dirty="0">
                <a:solidFill>
                  <a:srgbClr val="6D123F"/>
                </a:solidFill>
                <a:latin typeface="Trebuchet MS"/>
                <a:cs typeface="Trebuchet MS"/>
              </a:rPr>
              <a:t>as</a:t>
            </a:r>
            <a:r>
              <a:rPr sz="40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10" dirty="0">
                <a:solidFill>
                  <a:srgbClr val="6D123F"/>
                </a:solidFill>
                <a:latin typeface="Trebuchet MS"/>
                <a:cs typeface="Trebuchet MS"/>
              </a:rPr>
              <a:t>potentially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6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65" dirty="0">
                <a:solidFill>
                  <a:srgbClr val="6D123F"/>
                </a:solidFill>
                <a:latin typeface="Trebuchet MS"/>
                <a:cs typeface="Trebuchet MS"/>
              </a:rPr>
              <a:t>problem </a:t>
            </a:r>
            <a:r>
              <a:rPr sz="4000" spc="395" dirty="0">
                <a:solidFill>
                  <a:srgbClr val="6D123F"/>
                </a:solidFill>
                <a:latin typeface="Trebuchet MS"/>
                <a:cs typeface="Trebuchet MS"/>
              </a:rPr>
              <a:t>Assume</a:t>
            </a:r>
            <a:r>
              <a:rPr sz="4000" spc="2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80" dirty="0">
                <a:solidFill>
                  <a:srgbClr val="6D123F"/>
                </a:solidFill>
                <a:latin typeface="Trebuchet MS"/>
                <a:cs typeface="Trebuchet MS"/>
              </a:rPr>
              <a:t>responsibility</a:t>
            </a:r>
            <a:endParaRPr sz="4000">
              <a:latin typeface="Trebuchet MS"/>
              <a:cs typeface="Trebuchet MS"/>
            </a:endParaRPr>
          </a:p>
          <a:p>
            <a:pPr marL="12700" marR="4494530">
              <a:lnSpc>
                <a:spcPct val="173400"/>
              </a:lnSpc>
            </a:pPr>
            <a:r>
              <a:rPr sz="4000" spc="250" dirty="0">
                <a:solidFill>
                  <a:srgbClr val="6D123F"/>
                </a:solidFill>
                <a:latin typeface="Trebuchet MS"/>
                <a:cs typeface="Trebuchet MS"/>
              </a:rPr>
              <a:t>Know</a:t>
            </a:r>
            <a:r>
              <a:rPr sz="4000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95" dirty="0">
                <a:solidFill>
                  <a:srgbClr val="6D123F"/>
                </a:solidFill>
                <a:latin typeface="Trebuchet MS"/>
                <a:cs typeface="Trebuchet MS"/>
              </a:rPr>
              <a:t>how</a:t>
            </a:r>
            <a:r>
              <a:rPr sz="4000" spc="30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4000" spc="30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6D123F"/>
                </a:solidFill>
                <a:latin typeface="Trebuchet MS"/>
                <a:cs typeface="Trebuchet MS"/>
              </a:rPr>
              <a:t>help </a:t>
            </a:r>
            <a:r>
              <a:rPr sz="4000" spc="200" dirty="0">
                <a:solidFill>
                  <a:srgbClr val="6D123F"/>
                </a:solidFill>
                <a:latin typeface="Trebuchet MS"/>
                <a:cs typeface="Trebuchet MS"/>
              </a:rPr>
              <a:t>Step</a:t>
            </a:r>
            <a:r>
              <a:rPr sz="4000" spc="2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6D123F"/>
                </a:solidFill>
                <a:latin typeface="Trebuchet MS"/>
                <a:cs typeface="Trebuchet MS"/>
              </a:rPr>
              <a:t>up</a:t>
            </a:r>
            <a:r>
              <a:rPr sz="4000" spc="2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85" dirty="0">
                <a:solidFill>
                  <a:srgbClr val="6D123F"/>
                </a:solidFill>
                <a:latin typeface="Trebuchet MS"/>
                <a:cs typeface="Trebuchet MS"/>
              </a:rPr>
              <a:t>and</a:t>
            </a:r>
            <a:r>
              <a:rPr sz="4000" spc="2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D123F"/>
                </a:solidFill>
                <a:latin typeface="Trebuchet MS"/>
                <a:cs typeface="Trebuchet MS"/>
              </a:rPr>
              <a:t>help!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3174557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4231832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5289107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6346382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33185" y="8140289"/>
            <a:ext cx="54552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i="1" spc="395" dirty="0">
                <a:solidFill>
                  <a:srgbClr val="6D123F"/>
                </a:solidFill>
                <a:latin typeface="Gill Sans MT"/>
                <a:cs typeface="Gill Sans MT"/>
              </a:rPr>
              <a:t>(Latane</a:t>
            </a:r>
            <a:r>
              <a:rPr sz="3400" i="1" spc="30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400" i="1" spc="370" dirty="0">
                <a:solidFill>
                  <a:srgbClr val="6D123F"/>
                </a:solidFill>
                <a:latin typeface="Gill Sans MT"/>
                <a:cs typeface="Gill Sans MT"/>
              </a:rPr>
              <a:t>and</a:t>
            </a:r>
            <a:r>
              <a:rPr sz="3400" i="1" spc="31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400" i="1" spc="300" dirty="0">
                <a:solidFill>
                  <a:srgbClr val="6D123F"/>
                </a:solidFill>
                <a:latin typeface="Gill Sans MT"/>
                <a:cs typeface="Gill Sans MT"/>
              </a:rPr>
              <a:t>Darley,</a:t>
            </a:r>
            <a:r>
              <a:rPr sz="3400" i="1" spc="31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400" i="1" spc="250" dirty="0">
                <a:solidFill>
                  <a:srgbClr val="6D123F"/>
                </a:solidFill>
                <a:latin typeface="Gill Sans MT"/>
                <a:cs typeface="Gill Sans MT"/>
              </a:rPr>
              <a:t>1968)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12" y="1733964"/>
            <a:ext cx="543877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endParaRPr sz="6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60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37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60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42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60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41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PREVENT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12" y="4477164"/>
            <a:ext cx="50190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903" y="985006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9693" y="0"/>
            <a:ext cx="5618480" cy="10287000"/>
          </a:xfrm>
          <a:custGeom>
            <a:avLst/>
            <a:gdLst/>
            <a:ahLst/>
            <a:cxnLst/>
            <a:rect l="l" t="t" r="r" b="b"/>
            <a:pathLst>
              <a:path w="5618480" h="10287000">
                <a:moveTo>
                  <a:pt x="5618305" y="0"/>
                </a:moveTo>
                <a:lnTo>
                  <a:pt x="5618305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5618305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33319" y="566494"/>
            <a:ext cx="1934845" cy="1934845"/>
            <a:chOff x="1133319" y="566494"/>
            <a:chExt cx="1934845" cy="1934845"/>
          </a:xfrm>
        </p:grpSpPr>
        <p:sp>
          <p:nvSpPr>
            <p:cNvPr id="4" name="object 4"/>
            <p:cNvSpPr/>
            <p:nvPr/>
          </p:nvSpPr>
          <p:spPr>
            <a:xfrm>
              <a:off x="1133953" y="567128"/>
              <a:ext cx="1933575" cy="1930400"/>
            </a:xfrm>
            <a:custGeom>
              <a:avLst/>
              <a:gdLst/>
              <a:ahLst/>
              <a:cxnLst/>
              <a:rect l="l" t="t" r="r" b="b"/>
              <a:pathLst>
                <a:path w="1933575" h="1930400">
                  <a:moveTo>
                    <a:pt x="1108984" y="1917699"/>
                  </a:moveTo>
                  <a:lnTo>
                    <a:pt x="823999" y="1917699"/>
                  </a:lnTo>
                  <a:lnTo>
                    <a:pt x="687889" y="1879599"/>
                  </a:lnTo>
                  <a:lnTo>
                    <a:pt x="559674" y="1841499"/>
                  </a:lnTo>
                  <a:lnTo>
                    <a:pt x="518953" y="1816099"/>
                  </a:lnTo>
                  <a:lnTo>
                    <a:pt x="479333" y="1790699"/>
                  </a:lnTo>
                  <a:lnTo>
                    <a:pt x="440871" y="1765299"/>
                  </a:lnTo>
                  <a:lnTo>
                    <a:pt x="403623" y="1739899"/>
                  </a:lnTo>
                  <a:lnTo>
                    <a:pt x="367645" y="1714499"/>
                  </a:lnTo>
                  <a:lnTo>
                    <a:pt x="332994" y="1689099"/>
                  </a:lnTo>
                  <a:lnTo>
                    <a:pt x="299725" y="1663699"/>
                  </a:lnTo>
                  <a:lnTo>
                    <a:pt x="267894" y="1625599"/>
                  </a:lnTo>
                  <a:lnTo>
                    <a:pt x="237557" y="1587499"/>
                  </a:lnTo>
                  <a:lnTo>
                    <a:pt x="208771" y="1562099"/>
                  </a:lnTo>
                  <a:lnTo>
                    <a:pt x="181592" y="1523999"/>
                  </a:lnTo>
                  <a:lnTo>
                    <a:pt x="156076" y="1485899"/>
                  </a:lnTo>
                  <a:lnTo>
                    <a:pt x="132278" y="1447799"/>
                  </a:lnTo>
                  <a:lnTo>
                    <a:pt x="110256" y="1409699"/>
                  </a:lnTo>
                  <a:lnTo>
                    <a:pt x="90065" y="1371599"/>
                  </a:lnTo>
                  <a:lnTo>
                    <a:pt x="71760" y="1320799"/>
                  </a:lnTo>
                  <a:lnTo>
                    <a:pt x="55400" y="1282699"/>
                  </a:lnTo>
                  <a:lnTo>
                    <a:pt x="41038" y="1244599"/>
                  </a:lnTo>
                  <a:lnTo>
                    <a:pt x="28732" y="1193799"/>
                  </a:lnTo>
                  <a:lnTo>
                    <a:pt x="18538" y="1142999"/>
                  </a:lnTo>
                  <a:lnTo>
                    <a:pt x="10512" y="1104899"/>
                  </a:lnTo>
                  <a:lnTo>
                    <a:pt x="4709" y="1054099"/>
                  </a:lnTo>
                  <a:lnTo>
                    <a:pt x="1186" y="1003299"/>
                  </a:lnTo>
                  <a:lnTo>
                    <a:pt x="0" y="965199"/>
                  </a:lnTo>
                  <a:lnTo>
                    <a:pt x="1186" y="914399"/>
                  </a:lnTo>
                  <a:lnTo>
                    <a:pt x="4709" y="863599"/>
                  </a:lnTo>
                  <a:lnTo>
                    <a:pt x="10512" y="812799"/>
                  </a:lnTo>
                  <a:lnTo>
                    <a:pt x="18538" y="774699"/>
                  </a:lnTo>
                  <a:lnTo>
                    <a:pt x="28732" y="723899"/>
                  </a:lnTo>
                  <a:lnTo>
                    <a:pt x="41038" y="685799"/>
                  </a:lnTo>
                  <a:lnTo>
                    <a:pt x="55400" y="634999"/>
                  </a:lnTo>
                  <a:lnTo>
                    <a:pt x="71760" y="596899"/>
                  </a:lnTo>
                  <a:lnTo>
                    <a:pt x="90065" y="558799"/>
                  </a:lnTo>
                  <a:lnTo>
                    <a:pt x="110256" y="507999"/>
                  </a:lnTo>
                  <a:lnTo>
                    <a:pt x="132278" y="469899"/>
                  </a:lnTo>
                  <a:lnTo>
                    <a:pt x="156076" y="431799"/>
                  </a:lnTo>
                  <a:lnTo>
                    <a:pt x="181592" y="393699"/>
                  </a:lnTo>
                  <a:lnTo>
                    <a:pt x="208771" y="355599"/>
                  </a:lnTo>
                  <a:lnTo>
                    <a:pt x="237557" y="330199"/>
                  </a:lnTo>
                  <a:lnTo>
                    <a:pt x="267894" y="292099"/>
                  </a:lnTo>
                  <a:lnTo>
                    <a:pt x="299724" y="266699"/>
                  </a:lnTo>
                  <a:lnTo>
                    <a:pt x="332994" y="228599"/>
                  </a:lnTo>
                  <a:lnTo>
                    <a:pt x="367645" y="203199"/>
                  </a:lnTo>
                  <a:lnTo>
                    <a:pt x="403623" y="177799"/>
                  </a:lnTo>
                  <a:lnTo>
                    <a:pt x="440871" y="152399"/>
                  </a:lnTo>
                  <a:lnTo>
                    <a:pt x="479333" y="126999"/>
                  </a:lnTo>
                  <a:lnTo>
                    <a:pt x="518953" y="101599"/>
                  </a:lnTo>
                  <a:lnTo>
                    <a:pt x="559674" y="88899"/>
                  </a:lnTo>
                  <a:lnTo>
                    <a:pt x="601442" y="63499"/>
                  </a:lnTo>
                  <a:lnTo>
                    <a:pt x="687889" y="38099"/>
                  </a:lnTo>
                  <a:lnTo>
                    <a:pt x="823999" y="0"/>
                  </a:lnTo>
                  <a:lnTo>
                    <a:pt x="1108983" y="0"/>
                  </a:lnTo>
                  <a:lnTo>
                    <a:pt x="1245094" y="38099"/>
                  </a:lnTo>
                  <a:lnTo>
                    <a:pt x="1331541" y="63499"/>
                  </a:lnTo>
                  <a:lnTo>
                    <a:pt x="1373308" y="88899"/>
                  </a:lnTo>
                  <a:lnTo>
                    <a:pt x="1414030" y="101599"/>
                  </a:lnTo>
                  <a:lnTo>
                    <a:pt x="1453650" y="126999"/>
                  </a:lnTo>
                  <a:lnTo>
                    <a:pt x="872349" y="126999"/>
                  </a:lnTo>
                  <a:lnTo>
                    <a:pt x="826367" y="139699"/>
                  </a:lnTo>
                  <a:lnTo>
                    <a:pt x="781207" y="139699"/>
                  </a:lnTo>
                  <a:lnTo>
                    <a:pt x="693640" y="165099"/>
                  </a:lnTo>
                  <a:lnTo>
                    <a:pt x="651375" y="190499"/>
                  </a:lnTo>
                  <a:lnTo>
                    <a:pt x="610219" y="203199"/>
                  </a:lnTo>
                  <a:lnTo>
                    <a:pt x="570243" y="228599"/>
                  </a:lnTo>
                  <a:lnTo>
                    <a:pt x="531519" y="241299"/>
                  </a:lnTo>
                  <a:lnTo>
                    <a:pt x="494118" y="266699"/>
                  </a:lnTo>
                  <a:lnTo>
                    <a:pt x="458112" y="292099"/>
                  </a:lnTo>
                  <a:lnTo>
                    <a:pt x="423573" y="317499"/>
                  </a:lnTo>
                  <a:lnTo>
                    <a:pt x="390572" y="355599"/>
                  </a:lnTo>
                  <a:lnTo>
                    <a:pt x="359181" y="380999"/>
                  </a:lnTo>
                  <a:lnTo>
                    <a:pt x="329472" y="419099"/>
                  </a:lnTo>
                  <a:lnTo>
                    <a:pt x="301515" y="457199"/>
                  </a:lnTo>
                  <a:lnTo>
                    <a:pt x="275384" y="482599"/>
                  </a:lnTo>
                  <a:lnTo>
                    <a:pt x="251149" y="520699"/>
                  </a:lnTo>
                  <a:lnTo>
                    <a:pt x="228882" y="558799"/>
                  </a:lnTo>
                  <a:lnTo>
                    <a:pt x="208654" y="609599"/>
                  </a:lnTo>
                  <a:lnTo>
                    <a:pt x="190539" y="647699"/>
                  </a:lnTo>
                  <a:lnTo>
                    <a:pt x="174606" y="685799"/>
                  </a:lnTo>
                  <a:lnTo>
                    <a:pt x="160928" y="736599"/>
                  </a:lnTo>
                  <a:lnTo>
                    <a:pt x="149576" y="774699"/>
                  </a:lnTo>
                  <a:lnTo>
                    <a:pt x="140622" y="825499"/>
                  </a:lnTo>
                  <a:lnTo>
                    <a:pt x="134137" y="863599"/>
                  </a:lnTo>
                  <a:lnTo>
                    <a:pt x="130194" y="914399"/>
                  </a:lnTo>
                  <a:lnTo>
                    <a:pt x="128864" y="965199"/>
                  </a:lnTo>
                  <a:lnTo>
                    <a:pt x="130194" y="1003299"/>
                  </a:lnTo>
                  <a:lnTo>
                    <a:pt x="134137" y="1054099"/>
                  </a:lnTo>
                  <a:lnTo>
                    <a:pt x="140622" y="1104899"/>
                  </a:lnTo>
                  <a:lnTo>
                    <a:pt x="149576" y="1142999"/>
                  </a:lnTo>
                  <a:lnTo>
                    <a:pt x="160928" y="1193799"/>
                  </a:lnTo>
                  <a:lnTo>
                    <a:pt x="174606" y="1231899"/>
                  </a:lnTo>
                  <a:lnTo>
                    <a:pt x="190539" y="1269999"/>
                  </a:lnTo>
                  <a:lnTo>
                    <a:pt x="208654" y="1320799"/>
                  </a:lnTo>
                  <a:lnTo>
                    <a:pt x="228882" y="1358899"/>
                  </a:lnTo>
                  <a:lnTo>
                    <a:pt x="251149" y="1396999"/>
                  </a:lnTo>
                  <a:lnTo>
                    <a:pt x="275384" y="1435099"/>
                  </a:lnTo>
                  <a:lnTo>
                    <a:pt x="301515" y="1473199"/>
                  </a:lnTo>
                  <a:lnTo>
                    <a:pt x="329472" y="1498599"/>
                  </a:lnTo>
                  <a:lnTo>
                    <a:pt x="359181" y="1536699"/>
                  </a:lnTo>
                  <a:lnTo>
                    <a:pt x="390572" y="1562099"/>
                  </a:lnTo>
                  <a:lnTo>
                    <a:pt x="423573" y="1600199"/>
                  </a:lnTo>
                  <a:lnTo>
                    <a:pt x="458112" y="1625599"/>
                  </a:lnTo>
                  <a:lnTo>
                    <a:pt x="494118" y="1650999"/>
                  </a:lnTo>
                  <a:lnTo>
                    <a:pt x="531519" y="1676399"/>
                  </a:lnTo>
                  <a:lnTo>
                    <a:pt x="570243" y="1701799"/>
                  </a:lnTo>
                  <a:lnTo>
                    <a:pt x="610219" y="1714499"/>
                  </a:lnTo>
                  <a:lnTo>
                    <a:pt x="651375" y="1739899"/>
                  </a:lnTo>
                  <a:lnTo>
                    <a:pt x="781207" y="1777999"/>
                  </a:lnTo>
                  <a:lnTo>
                    <a:pt x="826367" y="1790699"/>
                  </a:lnTo>
                  <a:lnTo>
                    <a:pt x="919081" y="1790699"/>
                  </a:lnTo>
                  <a:lnTo>
                    <a:pt x="966491" y="1803399"/>
                  </a:lnTo>
                  <a:lnTo>
                    <a:pt x="1433840" y="1803399"/>
                  </a:lnTo>
                  <a:lnTo>
                    <a:pt x="1414030" y="1816099"/>
                  </a:lnTo>
                  <a:lnTo>
                    <a:pt x="1373308" y="1841499"/>
                  </a:lnTo>
                  <a:lnTo>
                    <a:pt x="1245094" y="1879599"/>
                  </a:lnTo>
                  <a:lnTo>
                    <a:pt x="1108984" y="1917699"/>
                  </a:lnTo>
                  <a:close/>
                </a:path>
                <a:path w="1933575" h="1930400">
                  <a:moveTo>
                    <a:pt x="1433840" y="1803399"/>
                  </a:moveTo>
                  <a:lnTo>
                    <a:pt x="966491" y="1803399"/>
                  </a:lnTo>
                  <a:lnTo>
                    <a:pt x="1013902" y="1790699"/>
                  </a:lnTo>
                  <a:lnTo>
                    <a:pt x="1106616" y="1790699"/>
                  </a:lnTo>
                  <a:lnTo>
                    <a:pt x="1151775" y="1777999"/>
                  </a:lnTo>
                  <a:lnTo>
                    <a:pt x="1281607" y="1739899"/>
                  </a:lnTo>
                  <a:lnTo>
                    <a:pt x="1322763" y="1714499"/>
                  </a:lnTo>
                  <a:lnTo>
                    <a:pt x="1362739" y="1701799"/>
                  </a:lnTo>
                  <a:lnTo>
                    <a:pt x="1401463" y="1676399"/>
                  </a:lnTo>
                  <a:lnTo>
                    <a:pt x="1438864" y="1650999"/>
                  </a:lnTo>
                  <a:lnTo>
                    <a:pt x="1474870" y="1625599"/>
                  </a:lnTo>
                  <a:lnTo>
                    <a:pt x="1509409" y="1600199"/>
                  </a:lnTo>
                  <a:lnTo>
                    <a:pt x="1542410" y="1562099"/>
                  </a:lnTo>
                  <a:lnTo>
                    <a:pt x="1573801" y="1536699"/>
                  </a:lnTo>
                  <a:lnTo>
                    <a:pt x="1603511" y="1498599"/>
                  </a:lnTo>
                  <a:lnTo>
                    <a:pt x="1631467" y="1473199"/>
                  </a:lnTo>
                  <a:lnTo>
                    <a:pt x="1657599" y="1435099"/>
                  </a:lnTo>
                  <a:lnTo>
                    <a:pt x="1681834" y="1396999"/>
                  </a:lnTo>
                  <a:lnTo>
                    <a:pt x="1704101" y="1358899"/>
                  </a:lnTo>
                  <a:lnTo>
                    <a:pt x="1724328" y="1320799"/>
                  </a:lnTo>
                  <a:lnTo>
                    <a:pt x="1742444" y="1269999"/>
                  </a:lnTo>
                  <a:lnTo>
                    <a:pt x="1758377" y="1231899"/>
                  </a:lnTo>
                  <a:lnTo>
                    <a:pt x="1772055" y="1193799"/>
                  </a:lnTo>
                  <a:lnTo>
                    <a:pt x="1783407" y="1142999"/>
                  </a:lnTo>
                  <a:lnTo>
                    <a:pt x="1792361" y="1104899"/>
                  </a:lnTo>
                  <a:lnTo>
                    <a:pt x="1798845" y="1054099"/>
                  </a:lnTo>
                  <a:lnTo>
                    <a:pt x="1802788" y="1003299"/>
                  </a:lnTo>
                  <a:lnTo>
                    <a:pt x="1804119" y="965199"/>
                  </a:lnTo>
                  <a:lnTo>
                    <a:pt x="1802788" y="914399"/>
                  </a:lnTo>
                  <a:lnTo>
                    <a:pt x="1798845" y="863599"/>
                  </a:lnTo>
                  <a:lnTo>
                    <a:pt x="1792361" y="825499"/>
                  </a:lnTo>
                  <a:lnTo>
                    <a:pt x="1783407" y="774699"/>
                  </a:lnTo>
                  <a:lnTo>
                    <a:pt x="1772055" y="736599"/>
                  </a:lnTo>
                  <a:lnTo>
                    <a:pt x="1758377" y="685799"/>
                  </a:lnTo>
                  <a:lnTo>
                    <a:pt x="1742444" y="647699"/>
                  </a:lnTo>
                  <a:lnTo>
                    <a:pt x="1724328" y="609599"/>
                  </a:lnTo>
                  <a:lnTo>
                    <a:pt x="1704101" y="558799"/>
                  </a:lnTo>
                  <a:lnTo>
                    <a:pt x="1681834" y="520699"/>
                  </a:lnTo>
                  <a:lnTo>
                    <a:pt x="1657599" y="482599"/>
                  </a:lnTo>
                  <a:lnTo>
                    <a:pt x="1631467" y="457199"/>
                  </a:lnTo>
                  <a:lnTo>
                    <a:pt x="1603511" y="419099"/>
                  </a:lnTo>
                  <a:lnTo>
                    <a:pt x="1573801" y="380999"/>
                  </a:lnTo>
                  <a:lnTo>
                    <a:pt x="1542410" y="355599"/>
                  </a:lnTo>
                  <a:lnTo>
                    <a:pt x="1509409" y="317499"/>
                  </a:lnTo>
                  <a:lnTo>
                    <a:pt x="1474870" y="292099"/>
                  </a:lnTo>
                  <a:lnTo>
                    <a:pt x="1438864" y="266699"/>
                  </a:lnTo>
                  <a:lnTo>
                    <a:pt x="1401463" y="241299"/>
                  </a:lnTo>
                  <a:lnTo>
                    <a:pt x="1362739" y="228599"/>
                  </a:lnTo>
                  <a:lnTo>
                    <a:pt x="1322763" y="203199"/>
                  </a:lnTo>
                  <a:lnTo>
                    <a:pt x="1281607" y="190499"/>
                  </a:lnTo>
                  <a:lnTo>
                    <a:pt x="1239343" y="165099"/>
                  </a:lnTo>
                  <a:lnTo>
                    <a:pt x="1151775" y="139699"/>
                  </a:lnTo>
                  <a:lnTo>
                    <a:pt x="1106616" y="139699"/>
                  </a:lnTo>
                  <a:lnTo>
                    <a:pt x="1060634" y="126999"/>
                  </a:lnTo>
                  <a:lnTo>
                    <a:pt x="1453650" y="126999"/>
                  </a:lnTo>
                  <a:lnTo>
                    <a:pt x="1492112" y="152399"/>
                  </a:lnTo>
                  <a:lnTo>
                    <a:pt x="1529359" y="177799"/>
                  </a:lnTo>
                  <a:lnTo>
                    <a:pt x="1565337" y="203199"/>
                  </a:lnTo>
                  <a:lnTo>
                    <a:pt x="1599989" y="228599"/>
                  </a:lnTo>
                  <a:lnTo>
                    <a:pt x="1633258" y="266699"/>
                  </a:lnTo>
                  <a:lnTo>
                    <a:pt x="1665089" y="292099"/>
                  </a:lnTo>
                  <a:lnTo>
                    <a:pt x="1695426" y="330199"/>
                  </a:lnTo>
                  <a:lnTo>
                    <a:pt x="1724211" y="355599"/>
                  </a:lnTo>
                  <a:lnTo>
                    <a:pt x="1751391" y="393699"/>
                  </a:lnTo>
                  <a:lnTo>
                    <a:pt x="1776907" y="431799"/>
                  </a:lnTo>
                  <a:lnTo>
                    <a:pt x="1800704" y="469899"/>
                  </a:lnTo>
                  <a:lnTo>
                    <a:pt x="1822727" y="507999"/>
                  </a:lnTo>
                  <a:lnTo>
                    <a:pt x="1842918" y="558799"/>
                  </a:lnTo>
                  <a:lnTo>
                    <a:pt x="1861222" y="596899"/>
                  </a:lnTo>
                  <a:lnTo>
                    <a:pt x="1877583" y="634999"/>
                  </a:lnTo>
                  <a:lnTo>
                    <a:pt x="1891944" y="685799"/>
                  </a:lnTo>
                  <a:lnTo>
                    <a:pt x="1904250" y="723899"/>
                  </a:lnTo>
                  <a:lnTo>
                    <a:pt x="1914445" y="774699"/>
                  </a:lnTo>
                  <a:lnTo>
                    <a:pt x="1922471" y="812799"/>
                  </a:lnTo>
                  <a:lnTo>
                    <a:pt x="1928274" y="863599"/>
                  </a:lnTo>
                  <a:lnTo>
                    <a:pt x="1931797" y="914399"/>
                  </a:lnTo>
                  <a:lnTo>
                    <a:pt x="1932983" y="965199"/>
                  </a:lnTo>
                  <a:lnTo>
                    <a:pt x="1931797" y="1003299"/>
                  </a:lnTo>
                  <a:lnTo>
                    <a:pt x="1928274" y="1054099"/>
                  </a:lnTo>
                  <a:lnTo>
                    <a:pt x="1922471" y="1104899"/>
                  </a:lnTo>
                  <a:lnTo>
                    <a:pt x="1914445" y="1142999"/>
                  </a:lnTo>
                  <a:lnTo>
                    <a:pt x="1904250" y="1193799"/>
                  </a:lnTo>
                  <a:lnTo>
                    <a:pt x="1891944" y="1244599"/>
                  </a:lnTo>
                  <a:lnTo>
                    <a:pt x="1877583" y="1282699"/>
                  </a:lnTo>
                  <a:lnTo>
                    <a:pt x="1861222" y="1320799"/>
                  </a:lnTo>
                  <a:lnTo>
                    <a:pt x="1842918" y="1371599"/>
                  </a:lnTo>
                  <a:lnTo>
                    <a:pt x="1822727" y="1409699"/>
                  </a:lnTo>
                  <a:lnTo>
                    <a:pt x="1800704" y="1447799"/>
                  </a:lnTo>
                  <a:lnTo>
                    <a:pt x="1776907" y="1485899"/>
                  </a:lnTo>
                  <a:lnTo>
                    <a:pt x="1751391" y="1523999"/>
                  </a:lnTo>
                  <a:lnTo>
                    <a:pt x="1724211" y="1562099"/>
                  </a:lnTo>
                  <a:lnTo>
                    <a:pt x="1695426" y="1587499"/>
                  </a:lnTo>
                  <a:lnTo>
                    <a:pt x="1665089" y="1625599"/>
                  </a:lnTo>
                  <a:lnTo>
                    <a:pt x="1633258" y="1663699"/>
                  </a:lnTo>
                  <a:lnTo>
                    <a:pt x="1599989" y="1689099"/>
                  </a:lnTo>
                  <a:lnTo>
                    <a:pt x="1565337" y="1714499"/>
                  </a:lnTo>
                  <a:lnTo>
                    <a:pt x="1529359" y="1739899"/>
                  </a:lnTo>
                  <a:lnTo>
                    <a:pt x="1492112" y="1765299"/>
                  </a:lnTo>
                  <a:lnTo>
                    <a:pt x="1453650" y="1790699"/>
                  </a:lnTo>
                  <a:lnTo>
                    <a:pt x="1433840" y="1803399"/>
                  </a:lnTo>
                  <a:close/>
                </a:path>
                <a:path w="1933575" h="1930400">
                  <a:moveTo>
                    <a:pt x="1014604" y="1930399"/>
                  </a:moveTo>
                  <a:lnTo>
                    <a:pt x="918378" y="1930399"/>
                  </a:lnTo>
                  <a:lnTo>
                    <a:pt x="870862" y="1917699"/>
                  </a:lnTo>
                  <a:lnTo>
                    <a:pt x="1062120" y="1917699"/>
                  </a:lnTo>
                  <a:lnTo>
                    <a:pt x="1014604" y="1930399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3953" y="567128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966491" y="0"/>
                  </a:moveTo>
                  <a:lnTo>
                    <a:pt x="1014604" y="1186"/>
                  </a:lnTo>
                  <a:lnTo>
                    <a:pt x="1062120" y="4709"/>
                  </a:lnTo>
                  <a:lnTo>
                    <a:pt x="1108983" y="10512"/>
                  </a:lnTo>
                  <a:lnTo>
                    <a:pt x="1155138" y="18538"/>
                  </a:lnTo>
                  <a:lnTo>
                    <a:pt x="1200526" y="28732"/>
                  </a:lnTo>
                  <a:lnTo>
                    <a:pt x="1245094" y="41038"/>
                  </a:lnTo>
                  <a:lnTo>
                    <a:pt x="1288784" y="55400"/>
                  </a:lnTo>
                  <a:lnTo>
                    <a:pt x="1331541" y="71760"/>
                  </a:lnTo>
                  <a:lnTo>
                    <a:pt x="1373308" y="90065"/>
                  </a:lnTo>
                  <a:lnTo>
                    <a:pt x="1414030" y="110256"/>
                  </a:lnTo>
                  <a:lnTo>
                    <a:pt x="1453650" y="132278"/>
                  </a:lnTo>
                  <a:lnTo>
                    <a:pt x="1492112" y="156076"/>
                  </a:lnTo>
                  <a:lnTo>
                    <a:pt x="1529359" y="181592"/>
                  </a:lnTo>
                  <a:lnTo>
                    <a:pt x="1565337" y="208771"/>
                  </a:lnTo>
                  <a:lnTo>
                    <a:pt x="1599989" y="237557"/>
                  </a:lnTo>
                  <a:lnTo>
                    <a:pt x="1633258" y="267894"/>
                  </a:lnTo>
                  <a:lnTo>
                    <a:pt x="1665089" y="299724"/>
                  </a:lnTo>
                  <a:lnTo>
                    <a:pt x="1695426" y="332994"/>
                  </a:lnTo>
                  <a:lnTo>
                    <a:pt x="1724211" y="367645"/>
                  </a:lnTo>
                  <a:lnTo>
                    <a:pt x="1751391" y="403623"/>
                  </a:lnTo>
                  <a:lnTo>
                    <a:pt x="1776907" y="440871"/>
                  </a:lnTo>
                  <a:lnTo>
                    <a:pt x="1800704" y="479333"/>
                  </a:lnTo>
                  <a:lnTo>
                    <a:pt x="1822727" y="518953"/>
                  </a:lnTo>
                  <a:lnTo>
                    <a:pt x="1842918" y="559674"/>
                  </a:lnTo>
                  <a:lnTo>
                    <a:pt x="1861222" y="601442"/>
                  </a:lnTo>
                  <a:lnTo>
                    <a:pt x="1877583" y="644198"/>
                  </a:lnTo>
                  <a:lnTo>
                    <a:pt x="1891944" y="687889"/>
                  </a:lnTo>
                  <a:lnTo>
                    <a:pt x="1904250" y="732456"/>
                  </a:lnTo>
                  <a:lnTo>
                    <a:pt x="1914445" y="777845"/>
                  </a:lnTo>
                  <a:lnTo>
                    <a:pt x="1922471" y="823999"/>
                  </a:lnTo>
                  <a:lnTo>
                    <a:pt x="1928274" y="870862"/>
                  </a:lnTo>
                  <a:lnTo>
                    <a:pt x="1931797" y="918378"/>
                  </a:lnTo>
                  <a:lnTo>
                    <a:pt x="1932983" y="966491"/>
                  </a:lnTo>
                  <a:lnTo>
                    <a:pt x="1931797" y="1014604"/>
                  </a:lnTo>
                  <a:lnTo>
                    <a:pt x="1928274" y="1062120"/>
                  </a:lnTo>
                  <a:lnTo>
                    <a:pt x="1922471" y="1108984"/>
                  </a:lnTo>
                  <a:lnTo>
                    <a:pt x="1914445" y="1155138"/>
                  </a:lnTo>
                  <a:lnTo>
                    <a:pt x="1904250" y="1200527"/>
                  </a:lnTo>
                  <a:lnTo>
                    <a:pt x="1891944" y="1245094"/>
                  </a:lnTo>
                  <a:lnTo>
                    <a:pt x="1877583" y="1288784"/>
                  </a:lnTo>
                  <a:lnTo>
                    <a:pt x="1861222" y="1331541"/>
                  </a:lnTo>
                  <a:lnTo>
                    <a:pt x="1842918" y="1373308"/>
                  </a:lnTo>
                  <a:lnTo>
                    <a:pt x="1822727" y="1414030"/>
                  </a:lnTo>
                  <a:lnTo>
                    <a:pt x="1800704" y="1453650"/>
                  </a:lnTo>
                  <a:lnTo>
                    <a:pt x="1776907" y="1492112"/>
                  </a:lnTo>
                  <a:lnTo>
                    <a:pt x="1751391" y="1529360"/>
                  </a:lnTo>
                  <a:lnTo>
                    <a:pt x="1724211" y="1565337"/>
                  </a:lnTo>
                  <a:lnTo>
                    <a:pt x="1695426" y="1599989"/>
                  </a:lnTo>
                  <a:lnTo>
                    <a:pt x="1665089" y="1633258"/>
                  </a:lnTo>
                  <a:lnTo>
                    <a:pt x="1633258" y="1665089"/>
                  </a:lnTo>
                  <a:lnTo>
                    <a:pt x="1599989" y="1695426"/>
                  </a:lnTo>
                  <a:lnTo>
                    <a:pt x="1565337" y="1724212"/>
                  </a:lnTo>
                  <a:lnTo>
                    <a:pt x="1529359" y="1751391"/>
                  </a:lnTo>
                  <a:lnTo>
                    <a:pt x="1492112" y="1776907"/>
                  </a:lnTo>
                  <a:lnTo>
                    <a:pt x="1453650" y="1800704"/>
                  </a:lnTo>
                  <a:lnTo>
                    <a:pt x="1414030" y="1822727"/>
                  </a:lnTo>
                  <a:lnTo>
                    <a:pt x="1373308" y="1842918"/>
                  </a:lnTo>
                  <a:lnTo>
                    <a:pt x="1331541" y="1861222"/>
                  </a:lnTo>
                  <a:lnTo>
                    <a:pt x="1288784" y="1877583"/>
                  </a:lnTo>
                  <a:lnTo>
                    <a:pt x="1245094" y="1891945"/>
                  </a:lnTo>
                  <a:lnTo>
                    <a:pt x="1200526" y="1904250"/>
                  </a:lnTo>
                  <a:lnTo>
                    <a:pt x="1155138" y="1914445"/>
                  </a:lnTo>
                  <a:lnTo>
                    <a:pt x="1108984" y="1922471"/>
                  </a:lnTo>
                  <a:lnTo>
                    <a:pt x="1062120" y="1928274"/>
                  </a:lnTo>
                  <a:lnTo>
                    <a:pt x="1014604" y="1931797"/>
                  </a:lnTo>
                  <a:lnTo>
                    <a:pt x="966491" y="1932983"/>
                  </a:lnTo>
                  <a:lnTo>
                    <a:pt x="918378" y="1931797"/>
                  </a:lnTo>
                  <a:lnTo>
                    <a:pt x="870862" y="1928274"/>
                  </a:lnTo>
                  <a:lnTo>
                    <a:pt x="823999" y="1922471"/>
                  </a:lnTo>
                  <a:lnTo>
                    <a:pt x="777845" y="1914445"/>
                  </a:lnTo>
                  <a:lnTo>
                    <a:pt x="732456" y="1904250"/>
                  </a:lnTo>
                  <a:lnTo>
                    <a:pt x="687889" y="1891945"/>
                  </a:lnTo>
                  <a:lnTo>
                    <a:pt x="644198" y="1877583"/>
                  </a:lnTo>
                  <a:lnTo>
                    <a:pt x="601442" y="1861222"/>
                  </a:lnTo>
                  <a:lnTo>
                    <a:pt x="559674" y="1842918"/>
                  </a:lnTo>
                  <a:lnTo>
                    <a:pt x="518953" y="1822727"/>
                  </a:lnTo>
                  <a:lnTo>
                    <a:pt x="479333" y="1800704"/>
                  </a:lnTo>
                  <a:lnTo>
                    <a:pt x="440871" y="1776907"/>
                  </a:lnTo>
                  <a:lnTo>
                    <a:pt x="403623" y="1751391"/>
                  </a:lnTo>
                  <a:lnTo>
                    <a:pt x="367645" y="1724212"/>
                  </a:lnTo>
                  <a:lnTo>
                    <a:pt x="332994" y="1695426"/>
                  </a:lnTo>
                  <a:lnTo>
                    <a:pt x="299725" y="1665089"/>
                  </a:lnTo>
                  <a:lnTo>
                    <a:pt x="267894" y="1633258"/>
                  </a:lnTo>
                  <a:lnTo>
                    <a:pt x="237557" y="1599989"/>
                  </a:lnTo>
                  <a:lnTo>
                    <a:pt x="208771" y="1565337"/>
                  </a:lnTo>
                  <a:lnTo>
                    <a:pt x="181592" y="1529360"/>
                  </a:lnTo>
                  <a:lnTo>
                    <a:pt x="156076" y="1492112"/>
                  </a:lnTo>
                  <a:lnTo>
                    <a:pt x="132278" y="1453650"/>
                  </a:lnTo>
                  <a:lnTo>
                    <a:pt x="110256" y="1414030"/>
                  </a:lnTo>
                  <a:lnTo>
                    <a:pt x="90065" y="1373308"/>
                  </a:lnTo>
                  <a:lnTo>
                    <a:pt x="71760" y="1331541"/>
                  </a:lnTo>
                  <a:lnTo>
                    <a:pt x="55400" y="1288784"/>
                  </a:lnTo>
                  <a:lnTo>
                    <a:pt x="41038" y="1245094"/>
                  </a:lnTo>
                  <a:lnTo>
                    <a:pt x="28732" y="1200527"/>
                  </a:lnTo>
                  <a:lnTo>
                    <a:pt x="18538" y="1155138"/>
                  </a:lnTo>
                  <a:lnTo>
                    <a:pt x="10512" y="1108984"/>
                  </a:lnTo>
                  <a:lnTo>
                    <a:pt x="4709" y="1062120"/>
                  </a:lnTo>
                  <a:lnTo>
                    <a:pt x="1186" y="1014604"/>
                  </a:lnTo>
                  <a:lnTo>
                    <a:pt x="0" y="966491"/>
                  </a:lnTo>
                  <a:lnTo>
                    <a:pt x="1186" y="918378"/>
                  </a:lnTo>
                  <a:lnTo>
                    <a:pt x="4709" y="870862"/>
                  </a:lnTo>
                  <a:lnTo>
                    <a:pt x="10512" y="823999"/>
                  </a:lnTo>
                  <a:lnTo>
                    <a:pt x="18538" y="777845"/>
                  </a:lnTo>
                  <a:lnTo>
                    <a:pt x="28732" y="732456"/>
                  </a:lnTo>
                  <a:lnTo>
                    <a:pt x="41038" y="687889"/>
                  </a:lnTo>
                  <a:lnTo>
                    <a:pt x="55400" y="644198"/>
                  </a:lnTo>
                  <a:lnTo>
                    <a:pt x="71760" y="601442"/>
                  </a:lnTo>
                  <a:lnTo>
                    <a:pt x="90065" y="559674"/>
                  </a:lnTo>
                  <a:lnTo>
                    <a:pt x="110256" y="518953"/>
                  </a:lnTo>
                  <a:lnTo>
                    <a:pt x="132278" y="479333"/>
                  </a:lnTo>
                  <a:lnTo>
                    <a:pt x="156076" y="440871"/>
                  </a:lnTo>
                  <a:lnTo>
                    <a:pt x="181592" y="403623"/>
                  </a:lnTo>
                  <a:lnTo>
                    <a:pt x="208771" y="367645"/>
                  </a:lnTo>
                  <a:lnTo>
                    <a:pt x="237557" y="332994"/>
                  </a:lnTo>
                  <a:lnTo>
                    <a:pt x="267894" y="299724"/>
                  </a:lnTo>
                  <a:lnTo>
                    <a:pt x="299724" y="267894"/>
                  </a:lnTo>
                  <a:lnTo>
                    <a:pt x="332994" y="237557"/>
                  </a:lnTo>
                  <a:lnTo>
                    <a:pt x="367645" y="208771"/>
                  </a:lnTo>
                  <a:lnTo>
                    <a:pt x="403623" y="181592"/>
                  </a:lnTo>
                  <a:lnTo>
                    <a:pt x="440871" y="156076"/>
                  </a:lnTo>
                  <a:lnTo>
                    <a:pt x="479333" y="132278"/>
                  </a:lnTo>
                  <a:lnTo>
                    <a:pt x="518953" y="110256"/>
                  </a:lnTo>
                  <a:lnTo>
                    <a:pt x="559674" y="90065"/>
                  </a:lnTo>
                  <a:lnTo>
                    <a:pt x="601442" y="71760"/>
                  </a:lnTo>
                  <a:lnTo>
                    <a:pt x="644198" y="55400"/>
                  </a:lnTo>
                  <a:lnTo>
                    <a:pt x="687889" y="41038"/>
                  </a:lnTo>
                  <a:lnTo>
                    <a:pt x="732456" y="28732"/>
                  </a:lnTo>
                  <a:lnTo>
                    <a:pt x="777845" y="18538"/>
                  </a:lnTo>
                  <a:lnTo>
                    <a:pt x="823999" y="10512"/>
                  </a:lnTo>
                  <a:lnTo>
                    <a:pt x="870862" y="4709"/>
                  </a:lnTo>
                  <a:lnTo>
                    <a:pt x="918378" y="1186"/>
                  </a:lnTo>
                  <a:lnTo>
                    <a:pt x="966491" y="0"/>
                  </a:lnTo>
                  <a:close/>
                </a:path>
                <a:path w="1933575" h="1933575">
                  <a:moveTo>
                    <a:pt x="966491" y="128866"/>
                  </a:moveTo>
                  <a:lnTo>
                    <a:pt x="1013902" y="130196"/>
                  </a:lnTo>
                  <a:lnTo>
                    <a:pt x="1060634" y="134139"/>
                  </a:lnTo>
                  <a:lnTo>
                    <a:pt x="1106616" y="140623"/>
                  </a:lnTo>
                  <a:lnTo>
                    <a:pt x="1151775" y="149577"/>
                  </a:lnTo>
                  <a:lnTo>
                    <a:pt x="1196042" y="160929"/>
                  </a:lnTo>
                  <a:lnTo>
                    <a:pt x="1239343" y="174607"/>
                  </a:lnTo>
                  <a:lnTo>
                    <a:pt x="1281607" y="190540"/>
                  </a:lnTo>
                  <a:lnTo>
                    <a:pt x="1322763" y="208656"/>
                  </a:lnTo>
                  <a:lnTo>
                    <a:pt x="1362739" y="228883"/>
                  </a:lnTo>
                  <a:lnTo>
                    <a:pt x="1401463" y="251150"/>
                  </a:lnTo>
                  <a:lnTo>
                    <a:pt x="1438864" y="275385"/>
                  </a:lnTo>
                  <a:lnTo>
                    <a:pt x="1474870" y="301517"/>
                  </a:lnTo>
                  <a:lnTo>
                    <a:pt x="1509409" y="329473"/>
                  </a:lnTo>
                  <a:lnTo>
                    <a:pt x="1542410" y="359183"/>
                  </a:lnTo>
                  <a:lnTo>
                    <a:pt x="1573801" y="390574"/>
                  </a:lnTo>
                  <a:lnTo>
                    <a:pt x="1603511" y="423575"/>
                  </a:lnTo>
                  <a:lnTo>
                    <a:pt x="1631467" y="458114"/>
                  </a:lnTo>
                  <a:lnTo>
                    <a:pt x="1657599" y="494120"/>
                  </a:lnTo>
                  <a:lnTo>
                    <a:pt x="1681834" y="531521"/>
                  </a:lnTo>
                  <a:lnTo>
                    <a:pt x="1704101" y="570245"/>
                  </a:lnTo>
                  <a:lnTo>
                    <a:pt x="1724328" y="610221"/>
                  </a:lnTo>
                  <a:lnTo>
                    <a:pt x="1742444" y="651377"/>
                  </a:lnTo>
                  <a:lnTo>
                    <a:pt x="1758377" y="693641"/>
                  </a:lnTo>
                  <a:lnTo>
                    <a:pt x="1772055" y="736943"/>
                  </a:lnTo>
                  <a:lnTo>
                    <a:pt x="1783407" y="781209"/>
                  </a:lnTo>
                  <a:lnTo>
                    <a:pt x="1792361" y="826369"/>
                  </a:lnTo>
                  <a:lnTo>
                    <a:pt x="1798845" y="872350"/>
                  </a:lnTo>
                  <a:lnTo>
                    <a:pt x="1802788" y="919082"/>
                  </a:lnTo>
                  <a:lnTo>
                    <a:pt x="1804119" y="966493"/>
                  </a:lnTo>
                  <a:lnTo>
                    <a:pt x="1802788" y="1013904"/>
                  </a:lnTo>
                  <a:lnTo>
                    <a:pt x="1798845" y="1060636"/>
                  </a:lnTo>
                  <a:lnTo>
                    <a:pt x="1792361" y="1106617"/>
                  </a:lnTo>
                  <a:lnTo>
                    <a:pt x="1783407" y="1151777"/>
                  </a:lnTo>
                  <a:lnTo>
                    <a:pt x="1772055" y="1196043"/>
                  </a:lnTo>
                  <a:lnTo>
                    <a:pt x="1758377" y="1239345"/>
                  </a:lnTo>
                  <a:lnTo>
                    <a:pt x="1742444" y="1281609"/>
                  </a:lnTo>
                  <a:lnTo>
                    <a:pt x="1724328" y="1322765"/>
                  </a:lnTo>
                  <a:lnTo>
                    <a:pt x="1704101" y="1362741"/>
                  </a:lnTo>
                  <a:lnTo>
                    <a:pt x="1681834" y="1401465"/>
                  </a:lnTo>
                  <a:lnTo>
                    <a:pt x="1657599" y="1438866"/>
                  </a:lnTo>
                  <a:lnTo>
                    <a:pt x="1631467" y="1474872"/>
                  </a:lnTo>
                  <a:lnTo>
                    <a:pt x="1603511" y="1509411"/>
                  </a:lnTo>
                  <a:lnTo>
                    <a:pt x="1573801" y="1542412"/>
                  </a:lnTo>
                  <a:lnTo>
                    <a:pt x="1542410" y="1573803"/>
                  </a:lnTo>
                  <a:lnTo>
                    <a:pt x="1509409" y="1603513"/>
                  </a:lnTo>
                  <a:lnTo>
                    <a:pt x="1474870" y="1631469"/>
                  </a:lnTo>
                  <a:lnTo>
                    <a:pt x="1438864" y="1657601"/>
                  </a:lnTo>
                  <a:lnTo>
                    <a:pt x="1401463" y="1681836"/>
                  </a:lnTo>
                  <a:lnTo>
                    <a:pt x="1362739" y="1704103"/>
                  </a:lnTo>
                  <a:lnTo>
                    <a:pt x="1322763" y="1724330"/>
                  </a:lnTo>
                  <a:lnTo>
                    <a:pt x="1281607" y="1742446"/>
                  </a:lnTo>
                  <a:lnTo>
                    <a:pt x="1239343" y="1758378"/>
                  </a:lnTo>
                  <a:lnTo>
                    <a:pt x="1196042" y="1772057"/>
                  </a:lnTo>
                  <a:lnTo>
                    <a:pt x="1151775" y="1783409"/>
                  </a:lnTo>
                  <a:lnTo>
                    <a:pt x="1106616" y="1792362"/>
                  </a:lnTo>
                  <a:lnTo>
                    <a:pt x="1060634" y="1798847"/>
                  </a:lnTo>
                  <a:lnTo>
                    <a:pt x="1013902" y="1802790"/>
                  </a:lnTo>
                  <a:lnTo>
                    <a:pt x="966491" y="1804120"/>
                  </a:lnTo>
                  <a:lnTo>
                    <a:pt x="919081" y="1802790"/>
                  </a:lnTo>
                  <a:lnTo>
                    <a:pt x="872349" y="1798847"/>
                  </a:lnTo>
                  <a:lnTo>
                    <a:pt x="826367" y="1792362"/>
                  </a:lnTo>
                  <a:lnTo>
                    <a:pt x="781207" y="1783409"/>
                  </a:lnTo>
                  <a:lnTo>
                    <a:pt x="736941" y="1772057"/>
                  </a:lnTo>
                  <a:lnTo>
                    <a:pt x="693640" y="1758378"/>
                  </a:lnTo>
                  <a:lnTo>
                    <a:pt x="651375" y="1742446"/>
                  </a:lnTo>
                  <a:lnTo>
                    <a:pt x="610219" y="1724330"/>
                  </a:lnTo>
                  <a:lnTo>
                    <a:pt x="570243" y="1704103"/>
                  </a:lnTo>
                  <a:lnTo>
                    <a:pt x="531519" y="1681836"/>
                  </a:lnTo>
                  <a:lnTo>
                    <a:pt x="494118" y="1657601"/>
                  </a:lnTo>
                  <a:lnTo>
                    <a:pt x="458112" y="1631469"/>
                  </a:lnTo>
                  <a:lnTo>
                    <a:pt x="423573" y="1603513"/>
                  </a:lnTo>
                  <a:lnTo>
                    <a:pt x="390572" y="1573803"/>
                  </a:lnTo>
                  <a:lnTo>
                    <a:pt x="359181" y="1542412"/>
                  </a:lnTo>
                  <a:lnTo>
                    <a:pt x="329472" y="1509411"/>
                  </a:lnTo>
                  <a:lnTo>
                    <a:pt x="301515" y="1474872"/>
                  </a:lnTo>
                  <a:lnTo>
                    <a:pt x="275384" y="1438866"/>
                  </a:lnTo>
                  <a:lnTo>
                    <a:pt x="251149" y="1401465"/>
                  </a:lnTo>
                  <a:lnTo>
                    <a:pt x="228882" y="1362741"/>
                  </a:lnTo>
                  <a:lnTo>
                    <a:pt x="208654" y="1322765"/>
                  </a:lnTo>
                  <a:lnTo>
                    <a:pt x="190539" y="1281609"/>
                  </a:lnTo>
                  <a:lnTo>
                    <a:pt x="174606" y="1239345"/>
                  </a:lnTo>
                  <a:lnTo>
                    <a:pt x="160928" y="1196043"/>
                  </a:lnTo>
                  <a:lnTo>
                    <a:pt x="149576" y="1151777"/>
                  </a:lnTo>
                  <a:lnTo>
                    <a:pt x="140622" y="1106617"/>
                  </a:lnTo>
                  <a:lnTo>
                    <a:pt x="134137" y="1060635"/>
                  </a:lnTo>
                  <a:lnTo>
                    <a:pt x="130194" y="1013903"/>
                  </a:lnTo>
                  <a:lnTo>
                    <a:pt x="128864" y="966493"/>
                  </a:lnTo>
                  <a:lnTo>
                    <a:pt x="130194" y="919082"/>
                  </a:lnTo>
                  <a:lnTo>
                    <a:pt x="134137" y="872350"/>
                  </a:lnTo>
                  <a:lnTo>
                    <a:pt x="140622" y="826369"/>
                  </a:lnTo>
                  <a:lnTo>
                    <a:pt x="149576" y="781209"/>
                  </a:lnTo>
                  <a:lnTo>
                    <a:pt x="160928" y="736942"/>
                  </a:lnTo>
                  <a:lnTo>
                    <a:pt x="174606" y="693641"/>
                  </a:lnTo>
                  <a:lnTo>
                    <a:pt x="190539" y="651377"/>
                  </a:lnTo>
                  <a:lnTo>
                    <a:pt x="208654" y="610221"/>
                  </a:lnTo>
                  <a:lnTo>
                    <a:pt x="228882" y="570245"/>
                  </a:lnTo>
                  <a:lnTo>
                    <a:pt x="251149" y="531521"/>
                  </a:lnTo>
                  <a:lnTo>
                    <a:pt x="275384" y="494120"/>
                  </a:lnTo>
                  <a:lnTo>
                    <a:pt x="301515" y="458114"/>
                  </a:lnTo>
                  <a:lnTo>
                    <a:pt x="329472" y="423575"/>
                  </a:lnTo>
                  <a:lnTo>
                    <a:pt x="359181" y="390574"/>
                  </a:lnTo>
                  <a:lnTo>
                    <a:pt x="390572" y="359183"/>
                  </a:lnTo>
                  <a:lnTo>
                    <a:pt x="423573" y="329473"/>
                  </a:lnTo>
                  <a:lnTo>
                    <a:pt x="458112" y="301517"/>
                  </a:lnTo>
                  <a:lnTo>
                    <a:pt x="494118" y="275385"/>
                  </a:lnTo>
                  <a:lnTo>
                    <a:pt x="531519" y="251150"/>
                  </a:lnTo>
                  <a:lnTo>
                    <a:pt x="570243" y="228883"/>
                  </a:lnTo>
                  <a:lnTo>
                    <a:pt x="610219" y="208656"/>
                  </a:lnTo>
                  <a:lnTo>
                    <a:pt x="651375" y="190540"/>
                  </a:lnTo>
                  <a:lnTo>
                    <a:pt x="693640" y="174607"/>
                  </a:lnTo>
                  <a:lnTo>
                    <a:pt x="736941" y="160929"/>
                  </a:lnTo>
                  <a:lnTo>
                    <a:pt x="781207" y="149577"/>
                  </a:lnTo>
                  <a:lnTo>
                    <a:pt x="826367" y="140623"/>
                  </a:lnTo>
                  <a:lnTo>
                    <a:pt x="872349" y="134139"/>
                  </a:lnTo>
                  <a:lnTo>
                    <a:pt x="919081" y="130196"/>
                  </a:lnTo>
                  <a:lnTo>
                    <a:pt x="966491" y="128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5257" y="87769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699556" y="675166"/>
                  </a:moveTo>
                  <a:lnTo>
                    <a:pt x="555195" y="675166"/>
                  </a:lnTo>
                  <a:lnTo>
                    <a:pt x="561888" y="66695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673" y="666829"/>
                  </a:lnTo>
                  <a:lnTo>
                    <a:pt x="699556" y="675166"/>
                  </a:lnTo>
                  <a:close/>
                </a:path>
                <a:path w="999489" h="1212850">
                  <a:moveTo>
                    <a:pt x="865135" y="675173"/>
                  </a:move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70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66950"/>
                  </a:lnTo>
                  <a:lnTo>
                    <a:pt x="865135" y="675173"/>
                  </a:lnTo>
                  <a:close/>
                </a:path>
                <a:path w="999489" h="1212850">
                  <a:moveTo>
                    <a:pt x="998929" y="902133"/>
                  </a:move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401" y="160446"/>
                  </a:lnTo>
                  <a:lnTo>
                    <a:pt x="402603" y="134900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lnTo>
                    <a:pt x="509667" y="114004"/>
                  </a:lnTo>
                  <a:lnTo>
                    <a:pt x="528976" y="160446"/>
                  </a:lnTo>
                  <a:lnTo>
                    <a:pt x="529075" y="666950"/>
                  </a:lnTo>
                  <a:lnTo>
                    <a:pt x="535799" y="675166"/>
                  </a:lnTo>
                  <a:lnTo>
                    <a:pt x="865141" y="675180"/>
                  </a:lnTo>
                  <a:lnTo>
                    <a:pt x="998929" y="675180"/>
                  </a:lnTo>
                  <a:lnTo>
                    <a:pt x="998929" y="902133"/>
                  </a:lnTo>
                  <a:close/>
                </a:path>
                <a:path w="999489" h="1212850">
                  <a:moveTo>
                    <a:pt x="998929" y="675180"/>
                  </a:moveTo>
                  <a:lnTo>
                    <a:pt x="884343" y="675180"/>
                  </a:lnTo>
                  <a:lnTo>
                    <a:pt x="891165" y="666829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675180"/>
                  </a:lnTo>
                  <a:close/>
                </a:path>
                <a:path w="999489" h="1212850">
                  <a:moveTo>
                    <a:pt x="818378" y="1212716"/>
                  </a:move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998929" y="90213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5257" y="87769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463185" y="94654"/>
                  </a:moveTo>
                  <a:lnTo>
                    <a:pt x="488732" y="99845"/>
                  </a:lnTo>
                  <a:lnTo>
                    <a:pt x="509651" y="113980"/>
                  </a:lnTo>
                  <a:lnTo>
                    <a:pt x="523785" y="134900"/>
                  </a:lnTo>
                  <a:lnTo>
                    <a:pt x="528976" y="160446"/>
                  </a:lnTo>
                  <a:lnTo>
                    <a:pt x="528976" y="657240"/>
                  </a:lnTo>
                  <a:lnTo>
                    <a:pt x="528976" y="666829"/>
                  </a:lnTo>
                  <a:lnTo>
                    <a:pt x="535799" y="675166"/>
                  </a:lnTo>
                  <a:lnTo>
                    <a:pt x="545497" y="675166"/>
                  </a:lnTo>
                  <a:lnTo>
                    <a:pt x="555195" y="675166"/>
                  </a:lnTo>
                  <a:lnTo>
                    <a:pt x="562006" y="666804"/>
                  </a:lnTo>
                  <a:lnTo>
                    <a:pt x="562006" y="65721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594" y="656943"/>
                  </a:lnTo>
                  <a:lnTo>
                    <a:pt x="693594" y="666717"/>
                  </a:lnTo>
                  <a:lnTo>
                    <a:pt x="699560" y="675173"/>
                  </a:lnTo>
                  <a:lnTo>
                    <a:pt x="710170" y="675173"/>
                  </a:ln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656662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69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57430"/>
                  </a:lnTo>
                  <a:lnTo>
                    <a:pt x="858210" y="666950"/>
                  </a:lnTo>
                  <a:lnTo>
                    <a:pt x="865141" y="675180"/>
                  </a:lnTo>
                  <a:lnTo>
                    <a:pt x="874742" y="675180"/>
                  </a:lnTo>
                  <a:lnTo>
                    <a:pt x="884343" y="675180"/>
                  </a:lnTo>
                  <a:lnTo>
                    <a:pt x="891241" y="666736"/>
                  </a:lnTo>
                  <a:lnTo>
                    <a:pt x="891241" y="657091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396" y="160470"/>
                  </a:lnTo>
                  <a:lnTo>
                    <a:pt x="402587" y="134924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047441" y="3194348"/>
            <a:ext cx="3225165" cy="365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5190">
              <a:lnSpc>
                <a:spcPct val="110200"/>
              </a:lnSpc>
              <a:spcBef>
                <a:spcPts val="100"/>
              </a:spcBef>
            </a:pPr>
            <a:r>
              <a:rPr sz="7200" spc="170" dirty="0">
                <a:solidFill>
                  <a:srgbClr val="FFFFFF"/>
                </a:solidFill>
                <a:latin typeface="Trebuchet MS"/>
                <a:cs typeface="Trebuchet MS"/>
              </a:rPr>
              <a:t>Know </a:t>
            </a:r>
            <a:r>
              <a:rPr sz="7200" spc="245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72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200" spc="15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endParaRPr sz="7200">
              <a:latin typeface="Trebuchet MS"/>
              <a:cs typeface="Trebuchet MS"/>
            </a:endParaRPr>
          </a:p>
          <a:p>
            <a:pPr marL="1300480" algn="ctr">
              <a:lnSpc>
                <a:spcPct val="100000"/>
              </a:lnSpc>
              <a:spcBef>
                <a:spcPts val="885"/>
              </a:spcBef>
            </a:pPr>
            <a:r>
              <a:rPr sz="7200" spc="-20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311" rIns="0" bIns="0" rtlCol="0">
            <a:spAutoFit/>
          </a:bodyPr>
          <a:lstStyle/>
          <a:p>
            <a:pPr marL="299847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DIRECT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47011" y="1522778"/>
            <a:ext cx="761682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100"/>
              </a:spcBef>
            </a:pPr>
            <a:r>
              <a:rPr sz="2400" spc="90" dirty="0">
                <a:solidFill>
                  <a:srgbClr val="6D123F"/>
                </a:solidFill>
                <a:latin typeface="Trebuchet MS"/>
                <a:cs typeface="Trebuchet MS"/>
              </a:rPr>
              <a:t>Confront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situation.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When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6D123F"/>
                </a:solidFill>
                <a:latin typeface="Trebuchet MS"/>
                <a:cs typeface="Trebuchet MS"/>
              </a:rPr>
              <a:t>safe,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6D123F"/>
                </a:solidFill>
                <a:latin typeface="Trebuchet MS"/>
                <a:cs typeface="Trebuchet MS"/>
              </a:rPr>
              <a:t>being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direct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is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6D123F"/>
                </a:solidFill>
                <a:latin typeface="Trebuchet MS"/>
                <a:cs typeface="Trebuchet MS"/>
              </a:rPr>
              <a:t>the 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most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6D123F"/>
                </a:solidFill>
                <a:latin typeface="Trebuchet MS"/>
                <a:cs typeface="Trebuchet MS"/>
              </a:rPr>
              <a:t>immediate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rgbClr val="6D123F"/>
                </a:solidFill>
                <a:latin typeface="Trebuchet MS"/>
                <a:cs typeface="Trebuchet MS"/>
              </a:rPr>
              <a:t>way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6D123F"/>
                </a:solidFill>
                <a:latin typeface="Trebuchet MS"/>
                <a:cs typeface="Trebuchet MS"/>
              </a:rPr>
              <a:t>intervene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6D123F"/>
                </a:solidFill>
                <a:latin typeface="Trebuchet MS"/>
                <a:cs typeface="Trebuchet MS"/>
              </a:rPr>
              <a:t>situation.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7011" y="3043368"/>
            <a:ext cx="2057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60" dirty="0">
                <a:solidFill>
                  <a:srgbClr val="6D123F"/>
                </a:solidFill>
                <a:latin typeface="Trebuchet MS"/>
                <a:cs typeface="Trebuchet MS"/>
              </a:rPr>
              <a:t>DISTRACT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011" y="4041424"/>
            <a:ext cx="7260590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155">
              <a:lnSpc>
                <a:spcPct val="148400"/>
              </a:lnSpc>
              <a:spcBef>
                <a:spcPts val="100"/>
              </a:spcBef>
              <a:tabLst>
                <a:tab pos="3900804" algn="l"/>
              </a:tabLst>
            </a:pPr>
            <a:r>
              <a:rPr sz="2400" spc="145" dirty="0">
                <a:solidFill>
                  <a:srgbClr val="6D123F"/>
                </a:solidFill>
                <a:latin typeface="Trebuchet MS"/>
                <a:cs typeface="Trebuchet MS"/>
              </a:rPr>
              <a:t>Perhaps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do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not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6D123F"/>
                </a:solidFill>
                <a:latin typeface="Trebuchet MS"/>
                <a:cs typeface="Trebuchet MS"/>
              </a:rPr>
              <a:t>want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	to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address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6D123F"/>
                </a:solidFill>
                <a:latin typeface="Trebuchet MS"/>
                <a:cs typeface="Trebuchet MS"/>
              </a:rPr>
              <a:t>situation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directly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then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6D123F"/>
                </a:solidFill>
                <a:latin typeface="Trebuchet MS"/>
                <a:cs typeface="Trebuchet MS"/>
              </a:rPr>
              <a:t>can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try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cause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6D123F"/>
                </a:solidFill>
                <a:latin typeface="Trebuchet MS"/>
                <a:cs typeface="Trebuchet MS"/>
              </a:rPr>
              <a:t>distraction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48400"/>
              </a:lnSpc>
            </a:pP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that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will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diffuse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situation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6D123F"/>
                </a:solidFill>
                <a:latin typeface="Trebuchet MS"/>
                <a:cs typeface="Trebuchet MS"/>
              </a:rPr>
              <a:t>and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6D123F"/>
                </a:solidFill>
                <a:latin typeface="Trebuchet MS"/>
                <a:cs typeface="Trebuchet MS"/>
              </a:rPr>
              <a:t>give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moment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6D123F"/>
                </a:solidFill>
                <a:latin typeface="Trebuchet MS"/>
                <a:cs typeface="Trebuchet MS"/>
              </a:rPr>
              <a:t>things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calm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6D123F"/>
                </a:solidFill>
                <a:latin typeface="Trebuchet MS"/>
                <a:cs typeface="Trebuchet MS"/>
              </a:rPr>
              <a:t>down.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7011" y="6686015"/>
            <a:ext cx="2132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40" dirty="0">
                <a:solidFill>
                  <a:srgbClr val="6D123F"/>
                </a:solidFill>
                <a:latin typeface="Trebuchet MS"/>
                <a:cs typeface="Trebuchet MS"/>
              </a:rPr>
              <a:t>DELEGATE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7011" y="7684071"/>
            <a:ext cx="7262495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3090">
              <a:lnSpc>
                <a:spcPct val="148400"/>
              </a:lnSpc>
              <a:spcBef>
                <a:spcPts val="100"/>
              </a:spcBef>
            </a:pP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If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cannot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6D123F"/>
                </a:solidFill>
                <a:latin typeface="Trebuchet MS"/>
                <a:cs typeface="Trebuchet MS"/>
              </a:rPr>
              <a:t>intervene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directly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6D123F"/>
                </a:solidFill>
                <a:latin typeface="Trebuchet MS"/>
                <a:cs typeface="Trebuchet MS"/>
              </a:rPr>
              <a:t>something 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because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there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is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8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barrier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that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65" dirty="0">
                <a:solidFill>
                  <a:srgbClr val="6D123F"/>
                </a:solidFill>
                <a:latin typeface="Trebuchet MS"/>
                <a:cs typeface="Trebuchet MS"/>
              </a:rPr>
              <a:t>makes</a:t>
            </a:r>
            <a:r>
              <a:rPr sz="2400" spc="18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48400"/>
              </a:lnSpc>
            </a:pP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uncomfortable,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then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rgbClr val="6D123F"/>
                </a:solidFill>
                <a:latin typeface="Trebuchet MS"/>
                <a:cs typeface="Trebuchet MS"/>
              </a:rPr>
              <a:t>enlist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help.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do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not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6D123F"/>
                </a:solidFill>
                <a:latin typeface="Trebuchet MS"/>
                <a:cs typeface="Trebuchet MS"/>
              </a:rPr>
              <a:t>have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do</a:t>
            </a:r>
            <a:r>
              <a:rPr sz="2400" spc="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it</a:t>
            </a: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D123F"/>
                </a:solidFill>
                <a:latin typeface="Trebuchet MS"/>
                <a:cs typeface="Trebuchet MS"/>
              </a:rPr>
              <a:t>alone.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34769" y="971613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33319" y="3988390"/>
            <a:ext cx="1934845" cy="1934845"/>
            <a:chOff x="1133319" y="3988390"/>
            <a:chExt cx="1934845" cy="1934845"/>
          </a:xfrm>
        </p:grpSpPr>
        <p:sp>
          <p:nvSpPr>
            <p:cNvPr id="17" name="object 17"/>
            <p:cNvSpPr/>
            <p:nvPr/>
          </p:nvSpPr>
          <p:spPr>
            <a:xfrm>
              <a:off x="1133953" y="3989025"/>
              <a:ext cx="1933575" cy="1930400"/>
            </a:xfrm>
            <a:custGeom>
              <a:avLst/>
              <a:gdLst/>
              <a:ahLst/>
              <a:cxnLst/>
              <a:rect l="l" t="t" r="r" b="b"/>
              <a:pathLst>
                <a:path w="1933575" h="1930400">
                  <a:moveTo>
                    <a:pt x="1108984" y="1917699"/>
                  </a:moveTo>
                  <a:lnTo>
                    <a:pt x="823999" y="1917699"/>
                  </a:lnTo>
                  <a:lnTo>
                    <a:pt x="687889" y="1879599"/>
                  </a:lnTo>
                  <a:lnTo>
                    <a:pt x="559674" y="1841499"/>
                  </a:lnTo>
                  <a:lnTo>
                    <a:pt x="518953" y="1816099"/>
                  </a:lnTo>
                  <a:lnTo>
                    <a:pt x="479333" y="1790699"/>
                  </a:lnTo>
                  <a:lnTo>
                    <a:pt x="440871" y="1765299"/>
                  </a:lnTo>
                  <a:lnTo>
                    <a:pt x="403623" y="1739899"/>
                  </a:lnTo>
                  <a:lnTo>
                    <a:pt x="367645" y="1714499"/>
                  </a:lnTo>
                  <a:lnTo>
                    <a:pt x="332994" y="1689099"/>
                  </a:lnTo>
                  <a:lnTo>
                    <a:pt x="299725" y="1663699"/>
                  </a:lnTo>
                  <a:lnTo>
                    <a:pt x="267894" y="1625599"/>
                  </a:lnTo>
                  <a:lnTo>
                    <a:pt x="237557" y="1587499"/>
                  </a:lnTo>
                  <a:lnTo>
                    <a:pt x="208771" y="1562099"/>
                  </a:lnTo>
                  <a:lnTo>
                    <a:pt x="181592" y="1523999"/>
                  </a:lnTo>
                  <a:lnTo>
                    <a:pt x="156076" y="1485899"/>
                  </a:lnTo>
                  <a:lnTo>
                    <a:pt x="132278" y="1447799"/>
                  </a:lnTo>
                  <a:lnTo>
                    <a:pt x="110256" y="1409699"/>
                  </a:lnTo>
                  <a:lnTo>
                    <a:pt x="90065" y="1371599"/>
                  </a:lnTo>
                  <a:lnTo>
                    <a:pt x="71760" y="1320799"/>
                  </a:lnTo>
                  <a:lnTo>
                    <a:pt x="55400" y="1282699"/>
                  </a:lnTo>
                  <a:lnTo>
                    <a:pt x="41038" y="1244599"/>
                  </a:lnTo>
                  <a:lnTo>
                    <a:pt x="28732" y="1193799"/>
                  </a:lnTo>
                  <a:lnTo>
                    <a:pt x="18538" y="1142999"/>
                  </a:lnTo>
                  <a:lnTo>
                    <a:pt x="10512" y="1104899"/>
                  </a:lnTo>
                  <a:lnTo>
                    <a:pt x="4709" y="1054099"/>
                  </a:lnTo>
                  <a:lnTo>
                    <a:pt x="1186" y="1003299"/>
                  </a:lnTo>
                  <a:lnTo>
                    <a:pt x="0" y="965199"/>
                  </a:lnTo>
                  <a:lnTo>
                    <a:pt x="1186" y="914399"/>
                  </a:lnTo>
                  <a:lnTo>
                    <a:pt x="4709" y="863599"/>
                  </a:lnTo>
                  <a:lnTo>
                    <a:pt x="10512" y="812799"/>
                  </a:lnTo>
                  <a:lnTo>
                    <a:pt x="18538" y="774699"/>
                  </a:lnTo>
                  <a:lnTo>
                    <a:pt x="28732" y="723899"/>
                  </a:lnTo>
                  <a:lnTo>
                    <a:pt x="41038" y="685799"/>
                  </a:lnTo>
                  <a:lnTo>
                    <a:pt x="55400" y="634999"/>
                  </a:lnTo>
                  <a:lnTo>
                    <a:pt x="71760" y="596899"/>
                  </a:lnTo>
                  <a:lnTo>
                    <a:pt x="90065" y="558799"/>
                  </a:lnTo>
                  <a:lnTo>
                    <a:pt x="110256" y="507999"/>
                  </a:lnTo>
                  <a:lnTo>
                    <a:pt x="132278" y="469899"/>
                  </a:lnTo>
                  <a:lnTo>
                    <a:pt x="156076" y="431799"/>
                  </a:lnTo>
                  <a:lnTo>
                    <a:pt x="181592" y="393699"/>
                  </a:lnTo>
                  <a:lnTo>
                    <a:pt x="208771" y="355599"/>
                  </a:lnTo>
                  <a:lnTo>
                    <a:pt x="237557" y="330199"/>
                  </a:lnTo>
                  <a:lnTo>
                    <a:pt x="267894" y="292099"/>
                  </a:lnTo>
                  <a:lnTo>
                    <a:pt x="299724" y="266699"/>
                  </a:lnTo>
                  <a:lnTo>
                    <a:pt x="332994" y="228599"/>
                  </a:lnTo>
                  <a:lnTo>
                    <a:pt x="367645" y="203199"/>
                  </a:lnTo>
                  <a:lnTo>
                    <a:pt x="403623" y="177799"/>
                  </a:lnTo>
                  <a:lnTo>
                    <a:pt x="440871" y="152399"/>
                  </a:lnTo>
                  <a:lnTo>
                    <a:pt x="479333" y="126999"/>
                  </a:lnTo>
                  <a:lnTo>
                    <a:pt x="518953" y="101599"/>
                  </a:lnTo>
                  <a:lnTo>
                    <a:pt x="559674" y="88899"/>
                  </a:lnTo>
                  <a:lnTo>
                    <a:pt x="601442" y="63499"/>
                  </a:lnTo>
                  <a:lnTo>
                    <a:pt x="687889" y="38099"/>
                  </a:lnTo>
                  <a:lnTo>
                    <a:pt x="823999" y="0"/>
                  </a:lnTo>
                  <a:lnTo>
                    <a:pt x="1108983" y="0"/>
                  </a:lnTo>
                  <a:lnTo>
                    <a:pt x="1245094" y="38099"/>
                  </a:lnTo>
                  <a:lnTo>
                    <a:pt x="1331541" y="63499"/>
                  </a:lnTo>
                  <a:lnTo>
                    <a:pt x="1373308" y="88899"/>
                  </a:lnTo>
                  <a:lnTo>
                    <a:pt x="1414030" y="101599"/>
                  </a:lnTo>
                  <a:lnTo>
                    <a:pt x="1453650" y="126999"/>
                  </a:lnTo>
                  <a:lnTo>
                    <a:pt x="872349" y="126999"/>
                  </a:lnTo>
                  <a:lnTo>
                    <a:pt x="826367" y="139699"/>
                  </a:lnTo>
                  <a:lnTo>
                    <a:pt x="781207" y="139699"/>
                  </a:lnTo>
                  <a:lnTo>
                    <a:pt x="693640" y="165099"/>
                  </a:lnTo>
                  <a:lnTo>
                    <a:pt x="651375" y="190499"/>
                  </a:lnTo>
                  <a:lnTo>
                    <a:pt x="610219" y="203199"/>
                  </a:lnTo>
                  <a:lnTo>
                    <a:pt x="570243" y="228599"/>
                  </a:lnTo>
                  <a:lnTo>
                    <a:pt x="531519" y="241299"/>
                  </a:lnTo>
                  <a:lnTo>
                    <a:pt x="494118" y="266699"/>
                  </a:lnTo>
                  <a:lnTo>
                    <a:pt x="458112" y="292099"/>
                  </a:lnTo>
                  <a:lnTo>
                    <a:pt x="423573" y="317499"/>
                  </a:lnTo>
                  <a:lnTo>
                    <a:pt x="390572" y="355599"/>
                  </a:lnTo>
                  <a:lnTo>
                    <a:pt x="359181" y="380999"/>
                  </a:lnTo>
                  <a:lnTo>
                    <a:pt x="329472" y="419099"/>
                  </a:lnTo>
                  <a:lnTo>
                    <a:pt x="301515" y="457199"/>
                  </a:lnTo>
                  <a:lnTo>
                    <a:pt x="275384" y="482599"/>
                  </a:lnTo>
                  <a:lnTo>
                    <a:pt x="251149" y="520699"/>
                  </a:lnTo>
                  <a:lnTo>
                    <a:pt x="228882" y="558799"/>
                  </a:lnTo>
                  <a:lnTo>
                    <a:pt x="208654" y="609599"/>
                  </a:lnTo>
                  <a:lnTo>
                    <a:pt x="190539" y="647699"/>
                  </a:lnTo>
                  <a:lnTo>
                    <a:pt x="174606" y="685799"/>
                  </a:lnTo>
                  <a:lnTo>
                    <a:pt x="160928" y="736599"/>
                  </a:lnTo>
                  <a:lnTo>
                    <a:pt x="149576" y="774699"/>
                  </a:lnTo>
                  <a:lnTo>
                    <a:pt x="140622" y="825499"/>
                  </a:lnTo>
                  <a:lnTo>
                    <a:pt x="134137" y="863599"/>
                  </a:lnTo>
                  <a:lnTo>
                    <a:pt x="130194" y="914399"/>
                  </a:lnTo>
                  <a:lnTo>
                    <a:pt x="128864" y="965199"/>
                  </a:lnTo>
                  <a:lnTo>
                    <a:pt x="130194" y="1003299"/>
                  </a:lnTo>
                  <a:lnTo>
                    <a:pt x="134137" y="1054099"/>
                  </a:lnTo>
                  <a:lnTo>
                    <a:pt x="140622" y="1104899"/>
                  </a:lnTo>
                  <a:lnTo>
                    <a:pt x="149576" y="1142999"/>
                  </a:lnTo>
                  <a:lnTo>
                    <a:pt x="160928" y="1193799"/>
                  </a:lnTo>
                  <a:lnTo>
                    <a:pt x="174606" y="1231899"/>
                  </a:lnTo>
                  <a:lnTo>
                    <a:pt x="190539" y="1269999"/>
                  </a:lnTo>
                  <a:lnTo>
                    <a:pt x="208654" y="1320799"/>
                  </a:lnTo>
                  <a:lnTo>
                    <a:pt x="228882" y="1358899"/>
                  </a:lnTo>
                  <a:lnTo>
                    <a:pt x="251149" y="1396999"/>
                  </a:lnTo>
                  <a:lnTo>
                    <a:pt x="275384" y="1435099"/>
                  </a:lnTo>
                  <a:lnTo>
                    <a:pt x="301515" y="1473199"/>
                  </a:lnTo>
                  <a:lnTo>
                    <a:pt x="329472" y="1498599"/>
                  </a:lnTo>
                  <a:lnTo>
                    <a:pt x="359181" y="1536699"/>
                  </a:lnTo>
                  <a:lnTo>
                    <a:pt x="390572" y="1562099"/>
                  </a:lnTo>
                  <a:lnTo>
                    <a:pt x="423573" y="1600199"/>
                  </a:lnTo>
                  <a:lnTo>
                    <a:pt x="458112" y="1625599"/>
                  </a:lnTo>
                  <a:lnTo>
                    <a:pt x="494118" y="1650999"/>
                  </a:lnTo>
                  <a:lnTo>
                    <a:pt x="531519" y="1676399"/>
                  </a:lnTo>
                  <a:lnTo>
                    <a:pt x="570243" y="1701799"/>
                  </a:lnTo>
                  <a:lnTo>
                    <a:pt x="610219" y="1714499"/>
                  </a:lnTo>
                  <a:lnTo>
                    <a:pt x="651375" y="1739899"/>
                  </a:lnTo>
                  <a:lnTo>
                    <a:pt x="781207" y="1777999"/>
                  </a:lnTo>
                  <a:lnTo>
                    <a:pt x="826367" y="1790699"/>
                  </a:lnTo>
                  <a:lnTo>
                    <a:pt x="919081" y="1790699"/>
                  </a:lnTo>
                  <a:lnTo>
                    <a:pt x="966491" y="1803399"/>
                  </a:lnTo>
                  <a:lnTo>
                    <a:pt x="1433840" y="1803399"/>
                  </a:lnTo>
                  <a:lnTo>
                    <a:pt x="1414030" y="1816099"/>
                  </a:lnTo>
                  <a:lnTo>
                    <a:pt x="1373308" y="1841499"/>
                  </a:lnTo>
                  <a:lnTo>
                    <a:pt x="1245094" y="1879599"/>
                  </a:lnTo>
                  <a:lnTo>
                    <a:pt x="1108984" y="1917699"/>
                  </a:lnTo>
                  <a:close/>
                </a:path>
                <a:path w="1933575" h="1930400">
                  <a:moveTo>
                    <a:pt x="1433840" y="1803399"/>
                  </a:moveTo>
                  <a:lnTo>
                    <a:pt x="966491" y="1803399"/>
                  </a:lnTo>
                  <a:lnTo>
                    <a:pt x="1013902" y="1790699"/>
                  </a:lnTo>
                  <a:lnTo>
                    <a:pt x="1106616" y="1790699"/>
                  </a:lnTo>
                  <a:lnTo>
                    <a:pt x="1151775" y="1777999"/>
                  </a:lnTo>
                  <a:lnTo>
                    <a:pt x="1281607" y="1739899"/>
                  </a:lnTo>
                  <a:lnTo>
                    <a:pt x="1322763" y="1714499"/>
                  </a:lnTo>
                  <a:lnTo>
                    <a:pt x="1362739" y="1701799"/>
                  </a:lnTo>
                  <a:lnTo>
                    <a:pt x="1401463" y="1676399"/>
                  </a:lnTo>
                  <a:lnTo>
                    <a:pt x="1438864" y="1650999"/>
                  </a:lnTo>
                  <a:lnTo>
                    <a:pt x="1474870" y="1625599"/>
                  </a:lnTo>
                  <a:lnTo>
                    <a:pt x="1509409" y="1600199"/>
                  </a:lnTo>
                  <a:lnTo>
                    <a:pt x="1542410" y="1562099"/>
                  </a:lnTo>
                  <a:lnTo>
                    <a:pt x="1573801" y="1536699"/>
                  </a:lnTo>
                  <a:lnTo>
                    <a:pt x="1603511" y="1498599"/>
                  </a:lnTo>
                  <a:lnTo>
                    <a:pt x="1631467" y="1473199"/>
                  </a:lnTo>
                  <a:lnTo>
                    <a:pt x="1657599" y="1435099"/>
                  </a:lnTo>
                  <a:lnTo>
                    <a:pt x="1681834" y="1396999"/>
                  </a:lnTo>
                  <a:lnTo>
                    <a:pt x="1704101" y="1358899"/>
                  </a:lnTo>
                  <a:lnTo>
                    <a:pt x="1724328" y="1320799"/>
                  </a:lnTo>
                  <a:lnTo>
                    <a:pt x="1742444" y="1269999"/>
                  </a:lnTo>
                  <a:lnTo>
                    <a:pt x="1758377" y="1231899"/>
                  </a:lnTo>
                  <a:lnTo>
                    <a:pt x="1772055" y="1193799"/>
                  </a:lnTo>
                  <a:lnTo>
                    <a:pt x="1783407" y="1142999"/>
                  </a:lnTo>
                  <a:lnTo>
                    <a:pt x="1792361" y="1104899"/>
                  </a:lnTo>
                  <a:lnTo>
                    <a:pt x="1798845" y="1054099"/>
                  </a:lnTo>
                  <a:lnTo>
                    <a:pt x="1802788" y="1003299"/>
                  </a:lnTo>
                  <a:lnTo>
                    <a:pt x="1804119" y="965199"/>
                  </a:lnTo>
                  <a:lnTo>
                    <a:pt x="1802788" y="914399"/>
                  </a:lnTo>
                  <a:lnTo>
                    <a:pt x="1798845" y="863599"/>
                  </a:lnTo>
                  <a:lnTo>
                    <a:pt x="1792361" y="825499"/>
                  </a:lnTo>
                  <a:lnTo>
                    <a:pt x="1783407" y="774699"/>
                  </a:lnTo>
                  <a:lnTo>
                    <a:pt x="1772055" y="736599"/>
                  </a:lnTo>
                  <a:lnTo>
                    <a:pt x="1758377" y="685799"/>
                  </a:lnTo>
                  <a:lnTo>
                    <a:pt x="1742444" y="647699"/>
                  </a:lnTo>
                  <a:lnTo>
                    <a:pt x="1724328" y="609599"/>
                  </a:lnTo>
                  <a:lnTo>
                    <a:pt x="1704101" y="558799"/>
                  </a:lnTo>
                  <a:lnTo>
                    <a:pt x="1681834" y="520699"/>
                  </a:lnTo>
                  <a:lnTo>
                    <a:pt x="1657599" y="482599"/>
                  </a:lnTo>
                  <a:lnTo>
                    <a:pt x="1631467" y="457199"/>
                  </a:lnTo>
                  <a:lnTo>
                    <a:pt x="1603511" y="419099"/>
                  </a:lnTo>
                  <a:lnTo>
                    <a:pt x="1573801" y="380999"/>
                  </a:lnTo>
                  <a:lnTo>
                    <a:pt x="1542410" y="355599"/>
                  </a:lnTo>
                  <a:lnTo>
                    <a:pt x="1509409" y="317499"/>
                  </a:lnTo>
                  <a:lnTo>
                    <a:pt x="1474870" y="292099"/>
                  </a:lnTo>
                  <a:lnTo>
                    <a:pt x="1438864" y="266699"/>
                  </a:lnTo>
                  <a:lnTo>
                    <a:pt x="1401463" y="241299"/>
                  </a:lnTo>
                  <a:lnTo>
                    <a:pt x="1362739" y="228599"/>
                  </a:lnTo>
                  <a:lnTo>
                    <a:pt x="1322763" y="203199"/>
                  </a:lnTo>
                  <a:lnTo>
                    <a:pt x="1281607" y="190499"/>
                  </a:lnTo>
                  <a:lnTo>
                    <a:pt x="1239343" y="165099"/>
                  </a:lnTo>
                  <a:lnTo>
                    <a:pt x="1151775" y="139699"/>
                  </a:lnTo>
                  <a:lnTo>
                    <a:pt x="1106616" y="139699"/>
                  </a:lnTo>
                  <a:lnTo>
                    <a:pt x="1060634" y="126999"/>
                  </a:lnTo>
                  <a:lnTo>
                    <a:pt x="1453650" y="126999"/>
                  </a:lnTo>
                  <a:lnTo>
                    <a:pt x="1492112" y="152399"/>
                  </a:lnTo>
                  <a:lnTo>
                    <a:pt x="1529359" y="177799"/>
                  </a:lnTo>
                  <a:lnTo>
                    <a:pt x="1565337" y="203199"/>
                  </a:lnTo>
                  <a:lnTo>
                    <a:pt x="1599989" y="228599"/>
                  </a:lnTo>
                  <a:lnTo>
                    <a:pt x="1633258" y="266699"/>
                  </a:lnTo>
                  <a:lnTo>
                    <a:pt x="1665089" y="292099"/>
                  </a:lnTo>
                  <a:lnTo>
                    <a:pt x="1695426" y="330199"/>
                  </a:lnTo>
                  <a:lnTo>
                    <a:pt x="1724211" y="355599"/>
                  </a:lnTo>
                  <a:lnTo>
                    <a:pt x="1751391" y="393699"/>
                  </a:lnTo>
                  <a:lnTo>
                    <a:pt x="1776907" y="431799"/>
                  </a:lnTo>
                  <a:lnTo>
                    <a:pt x="1800704" y="469899"/>
                  </a:lnTo>
                  <a:lnTo>
                    <a:pt x="1822727" y="507999"/>
                  </a:lnTo>
                  <a:lnTo>
                    <a:pt x="1842918" y="558799"/>
                  </a:lnTo>
                  <a:lnTo>
                    <a:pt x="1861222" y="596899"/>
                  </a:lnTo>
                  <a:lnTo>
                    <a:pt x="1877583" y="634999"/>
                  </a:lnTo>
                  <a:lnTo>
                    <a:pt x="1891944" y="685799"/>
                  </a:lnTo>
                  <a:lnTo>
                    <a:pt x="1904250" y="723899"/>
                  </a:lnTo>
                  <a:lnTo>
                    <a:pt x="1914445" y="774699"/>
                  </a:lnTo>
                  <a:lnTo>
                    <a:pt x="1922471" y="812799"/>
                  </a:lnTo>
                  <a:lnTo>
                    <a:pt x="1928274" y="863599"/>
                  </a:lnTo>
                  <a:lnTo>
                    <a:pt x="1931797" y="914399"/>
                  </a:lnTo>
                  <a:lnTo>
                    <a:pt x="1932983" y="965199"/>
                  </a:lnTo>
                  <a:lnTo>
                    <a:pt x="1931797" y="1003299"/>
                  </a:lnTo>
                  <a:lnTo>
                    <a:pt x="1928274" y="1054099"/>
                  </a:lnTo>
                  <a:lnTo>
                    <a:pt x="1922471" y="1104899"/>
                  </a:lnTo>
                  <a:lnTo>
                    <a:pt x="1914445" y="1142999"/>
                  </a:lnTo>
                  <a:lnTo>
                    <a:pt x="1904250" y="1193799"/>
                  </a:lnTo>
                  <a:lnTo>
                    <a:pt x="1891944" y="1244599"/>
                  </a:lnTo>
                  <a:lnTo>
                    <a:pt x="1877583" y="1282699"/>
                  </a:lnTo>
                  <a:lnTo>
                    <a:pt x="1861222" y="1320799"/>
                  </a:lnTo>
                  <a:lnTo>
                    <a:pt x="1842918" y="1371599"/>
                  </a:lnTo>
                  <a:lnTo>
                    <a:pt x="1822727" y="1409699"/>
                  </a:lnTo>
                  <a:lnTo>
                    <a:pt x="1800704" y="1447799"/>
                  </a:lnTo>
                  <a:lnTo>
                    <a:pt x="1776907" y="1485899"/>
                  </a:lnTo>
                  <a:lnTo>
                    <a:pt x="1751391" y="1523999"/>
                  </a:lnTo>
                  <a:lnTo>
                    <a:pt x="1724211" y="1562099"/>
                  </a:lnTo>
                  <a:lnTo>
                    <a:pt x="1695426" y="1587499"/>
                  </a:lnTo>
                  <a:lnTo>
                    <a:pt x="1665089" y="1625599"/>
                  </a:lnTo>
                  <a:lnTo>
                    <a:pt x="1633258" y="1663699"/>
                  </a:lnTo>
                  <a:lnTo>
                    <a:pt x="1599989" y="1689099"/>
                  </a:lnTo>
                  <a:lnTo>
                    <a:pt x="1565337" y="1714499"/>
                  </a:lnTo>
                  <a:lnTo>
                    <a:pt x="1529359" y="1739899"/>
                  </a:lnTo>
                  <a:lnTo>
                    <a:pt x="1492112" y="1765299"/>
                  </a:lnTo>
                  <a:lnTo>
                    <a:pt x="1453650" y="1790699"/>
                  </a:lnTo>
                  <a:lnTo>
                    <a:pt x="1433840" y="1803399"/>
                  </a:lnTo>
                  <a:close/>
                </a:path>
                <a:path w="1933575" h="1930400">
                  <a:moveTo>
                    <a:pt x="1014604" y="1930399"/>
                  </a:moveTo>
                  <a:lnTo>
                    <a:pt x="918378" y="1930399"/>
                  </a:lnTo>
                  <a:lnTo>
                    <a:pt x="870862" y="1917699"/>
                  </a:lnTo>
                  <a:lnTo>
                    <a:pt x="1062120" y="1917699"/>
                  </a:lnTo>
                  <a:lnTo>
                    <a:pt x="1014604" y="1930399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3953" y="3989025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966491" y="0"/>
                  </a:moveTo>
                  <a:lnTo>
                    <a:pt x="1014604" y="1186"/>
                  </a:lnTo>
                  <a:lnTo>
                    <a:pt x="1062120" y="4709"/>
                  </a:lnTo>
                  <a:lnTo>
                    <a:pt x="1108983" y="10512"/>
                  </a:lnTo>
                  <a:lnTo>
                    <a:pt x="1155138" y="18538"/>
                  </a:lnTo>
                  <a:lnTo>
                    <a:pt x="1200526" y="28732"/>
                  </a:lnTo>
                  <a:lnTo>
                    <a:pt x="1245094" y="41038"/>
                  </a:lnTo>
                  <a:lnTo>
                    <a:pt x="1288784" y="55400"/>
                  </a:lnTo>
                  <a:lnTo>
                    <a:pt x="1331541" y="71760"/>
                  </a:lnTo>
                  <a:lnTo>
                    <a:pt x="1373308" y="90065"/>
                  </a:lnTo>
                  <a:lnTo>
                    <a:pt x="1414030" y="110256"/>
                  </a:lnTo>
                  <a:lnTo>
                    <a:pt x="1453650" y="132278"/>
                  </a:lnTo>
                  <a:lnTo>
                    <a:pt x="1492112" y="156076"/>
                  </a:lnTo>
                  <a:lnTo>
                    <a:pt x="1529359" y="181592"/>
                  </a:lnTo>
                  <a:lnTo>
                    <a:pt x="1565337" y="208771"/>
                  </a:lnTo>
                  <a:lnTo>
                    <a:pt x="1599989" y="237557"/>
                  </a:lnTo>
                  <a:lnTo>
                    <a:pt x="1633258" y="267894"/>
                  </a:lnTo>
                  <a:lnTo>
                    <a:pt x="1665089" y="299724"/>
                  </a:lnTo>
                  <a:lnTo>
                    <a:pt x="1695426" y="332994"/>
                  </a:lnTo>
                  <a:lnTo>
                    <a:pt x="1724211" y="367645"/>
                  </a:lnTo>
                  <a:lnTo>
                    <a:pt x="1751391" y="403623"/>
                  </a:lnTo>
                  <a:lnTo>
                    <a:pt x="1776907" y="440871"/>
                  </a:lnTo>
                  <a:lnTo>
                    <a:pt x="1800704" y="479333"/>
                  </a:lnTo>
                  <a:lnTo>
                    <a:pt x="1822727" y="518953"/>
                  </a:lnTo>
                  <a:lnTo>
                    <a:pt x="1842918" y="559674"/>
                  </a:lnTo>
                  <a:lnTo>
                    <a:pt x="1861222" y="601442"/>
                  </a:lnTo>
                  <a:lnTo>
                    <a:pt x="1877583" y="644198"/>
                  </a:lnTo>
                  <a:lnTo>
                    <a:pt x="1891944" y="687889"/>
                  </a:lnTo>
                  <a:lnTo>
                    <a:pt x="1904250" y="732456"/>
                  </a:lnTo>
                  <a:lnTo>
                    <a:pt x="1914445" y="777845"/>
                  </a:lnTo>
                  <a:lnTo>
                    <a:pt x="1922471" y="823999"/>
                  </a:lnTo>
                  <a:lnTo>
                    <a:pt x="1928274" y="870862"/>
                  </a:lnTo>
                  <a:lnTo>
                    <a:pt x="1931797" y="918378"/>
                  </a:lnTo>
                  <a:lnTo>
                    <a:pt x="1932983" y="966491"/>
                  </a:lnTo>
                  <a:lnTo>
                    <a:pt x="1931797" y="1014604"/>
                  </a:lnTo>
                  <a:lnTo>
                    <a:pt x="1928274" y="1062120"/>
                  </a:lnTo>
                  <a:lnTo>
                    <a:pt x="1922471" y="1108984"/>
                  </a:lnTo>
                  <a:lnTo>
                    <a:pt x="1914445" y="1155138"/>
                  </a:lnTo>
                  <a:lnTo>
                    <a:pt x="1904250" y="1200527"/>
                  </a:lnTo>
                  <a:lnTo>
                    <a:pt x="1891944" y="1245094"/>
                  </a:lnTo>
                  <a:lnTo>
                    <a:pt x="1877583" y="1288784"/>
                  </a:lnTo>
                  <a:lnTo>
                    <a:pt x="1861222" y="1331541"/>
                  </a:lnTo>
                  <a:lnTo>
                    <a:pt x="1842918" y="1373308"/>
                  </a:lnTo>
                  <a:lnTo>
                    <a:pt x="1822727" y="1414030"/>
                  </a:lnTo>
                  <a:lnTo>
                    <a:pt x="1800704" y="1453650"/>
                  </a:lnTo>
                  <a:lnTo>
                    <a:pt x="1776907" y="1492112"/>
                  </a:lnTo>
                  <a:lnTo>
                    <a:pt x="1751391" y="1529360"/>
                  </a:lnTo>
                  <a:lnTo>
                    <a:pt x="1724211" y="1565337"/>
                  </a:lnTo>
                  <a:lnTo>
                    <a:pt x="1695426" y="1599989"/>
                  </a:lnTo>
                  <a:lnTo>
                    <a:pt x="1665089" y="1633258"/>
                  </a:lnTo>
                  <a:lnTo>
                    <a:pt x="1633258" y="1665089"/>
                  </a:lnTo>
                  <a:lnTo>
                    <a:pt x="1599989" y="1695426"/>
                  </a:lnTo>
                  <a:lnTo>
                    <a:pt x="1565337" y="1724212"/>
                  </a:lnTo>
                  <a:lnTo>
                    <a:pt x="1529359" y="1751391"/>
                  </a:lnTo>
                  <a:lnTo>
                    <a:pt x="1492112" y="1776907"/>
                  </a:lnTo>
                  <a:lnTo>
                    <a:pt x="1453650" y="1800704"/>
                  </a:lnTo>
                  <a:lnTo>
                    <a:pt x="1414030" y="1822727"/>
                  </a:lnTo>
                  <a:lnTo>
                    <a:pt x="1373308" y="1842918"/>
                  </a:lnTo>
                  <a:lnTo>
                    <a:pt x="1331541" y="1861222"/>
                  </a:lnTo>
                  <a:lnTo>
                    <a:pt x="1288784" y="1877583"/>
                  </a:lnTo>
                  <a:lnTo>
                    <a:pt x="1245094" y="1891945"/>
                  </a:lnTo>
                  <a:lnTo>
                    <a:pt x="1200526" y="1904250"/>
                  </a:lnTo>
                  <a:lnTo>
                    <a:pt x="1155138" y="1914445"/>
                  </a:lnTo>
                  <a:lnTo>
                    <a:pt x="1108984" y="1922471"/>
                  </a:lnTo>
                  <a:lnTo>
                    <a:pt x="1062120" y="1928274"/>
                  </a:lnTo>
                  <a:lnTo>
                    <a:pt x="1014604" y="1931797"/>
                  </a:lnTo>
                  <a:lnTo>
                    <a:pt x="966491" y="1932983"/>
                  </a:lnTo>
                  <a:lnTo>
                    <a:pt x="918378" y="1931797"/>
                  </a:lnTo>
                  <a:lnTo>
                    <a:pt x="870862" y="1928274"/>
                  </a:lnTo>
                  <a:lnTo>
                    <a:pt x="823999" y="1922471"/>
                  </a:lnTo>
                  <a:lnTo>
                    <a:pt x="777845" y="1914445"/>
                  </a:lnTo>
                  <a:lnTo>
                    <a:pt x="732456" y="1904250"/>
                  </a:lnTo>
                  <a:lnTo>
                    <a:pt x="687889" y="1891945"/>
                  </a:lnTo>
                  <a:lnTo>
                    <a:pt x="644198" y="1877583"/>
                  </a:lnTo>
                  <a:lnTo>
                    <a:pt x="601442" y="1861222"/>
                  </a:lnTo>
                  <a:lnTo>
                    <a:pt x="559674" y="1842918"/>
                  </a:lnTo>
                  <a:lnTo>
                    <a:pt x="518953" y="1822727"/>
                  </a:lnTo>
                  <a:lnTo>
                    <a:pt x="479333" y="1800704"/>
                  </a:lnTo>
                  <a:lnTo>
                    <a:pt x="440871" y="1776907"/>
                  </a:lnTo>
                  <a:lnTo>
                    <a:pt x="403623" y="1751391"/>
                  </a:lnTo>
                  <a:lnTo>
                    <a:pt x="367645" y="1724212"/>
                  </a:lnTo>
                  <a:lnTo>
                    <a:pt x="332994" y="1695426"/>
                  </a:lnTo>
                  <a:lnTo>
                    <a:pt x="299725" y="1665089"/>
                  </a:lnTo>
                  <a:lnTo>
                    <a:pt x="267894" y="1633258"/>
                  </a:lnTo>
                  <a:lnTo>
                    <a:pt x="237557" y="1599989"/>
                  </a:lnTo>
                  <a:lnTo>
                    <a:pt x="208771" y="1565337"/>
                  </a:lnTo>
                  <a:lnTo>
                    <a:pt x="181592" y="1529360"/>
                  </a:lnTo>
                  <a:lnTo>
                    <a:pt x="156076" y="1492112"/>
                  </a:lnTo>
                  <a:lnTo>
                    <a:pt x="132278" y="1453650"/>
                  </a:lnTo>
                  <a:lnTo>
                    <a:pt x="110256" y="1414030"/>
                  </a:lnTo>
                  <a:lnTo>
                    <a:pt x="90065" y="1373308"/>
                  </a:lnTo>
                  <a:lnTo>
                    <a:pt x="71760" y="1331541"/>
                  </a:lnTo>
                  <a:lnTo>
                    <a:pt x="55400" y="1288784"/>
                  </a:lnTo>
                  <a:lnTo>
                    <a:pt x="41038" y="1245094"/>
                  </a:lnTo>
                  <a:lnTo>
                    <a:pt x="28732" y="1200527"/>
                  </a:lnTo>
                  <a:lnTo>
                    <a:pt x="18538" y="1155138"/>
                  </a:lnTo>
                  <a:lnTo>
                    <a:pt x="10512" y="1108984"/>
                  </a:lnTo>
                  <a:lnTo>
                    <a:pt x="4709" y="1062120"/>
                  </a:lnTo>
                  <a:lnTo>
                    <a:pt x="1186" y="1014604"/>
                  </a:lnTo>
                  <a:lnTo>
                    <a:pt x="0" y="966491"/>
                  </a:lnTo>
                  <a:lnTo>
                    <a:pt x="1186" y="918378"/>
                  </a:lnTo>
                  <a:lnTo>
                    <a:pt x="4709" y="870862"/>
                  </a:lnTo>
                  <a:lnTo>
                    <a:pt x="10512" y="823999"/>
                  </a:lnTo>
                  <a:lnTo>
                    <a:pt x="18538" y="777845"/>
                  </a:lnTo>
                  <a:lnTo>
                    <a:pt x="28732" y="732456"/>
                  </a:lnTo>
                  <a:lnTo>
                    <a:pt x="41038" y="687889"/>
                  </a:lnTo>
                  <a:lnTo>
                    <a:pt x="55400" y="644198"/>
                  </a:lnTo>
                  <a:lnTo>
                    <a:pt x="71760" y="601442"/>
                  </a:lnTo>
                  <a:lnTo>
                    <a:pt x="90065" y="559674"/>
                  </a:lnTo>
                  <a:lnTo>
                    <a:pt x="110256" y="518953"/>
                  </a:lnTo>
                  <a:lnTo>
                    <a:pt x="132278" y="479333"/>
                  </a:lnTo>
                  <a:lnTo>
                    <a:pt x="156076" y="440871"/>
                  </a:lnTo>
                  <a:lnTo>
                    <a:pt x="181592" y="403623"/>
                  </a:lnTo>
                  <a:lnTo>
                    <a:pt x="208771" y="367645"/>
                  </a:lnTo>
                  <a:lnTo>
                    <a:pt x="237557" y="332994"/>
                  </a:lnTo>
                  <a:lnTo>
                    <a:pt x="267894" y="299724"/>
                  </a:lnTo>
                  <a:lnTo>
                    <a:pt x="299724" y="267894"/>
                  </a:lnTo>
                  <a:lnTo>
                    <a:pt x="332994" y="237557"/>
                  </a:lnTo>
                  <a:lnTo>
                    <a:pt x="367645" y="208771"/>
                  </a:lnTo>
                  <a:lnTo>
                    <a:pt x="403623" y="181592"/>
                  </a:lnTo>
                  <a:lnTo>
                    <a:pt x="440871" y="156076"/>
                  </a:lnTo>
                  <a:lnTo>
                    <a:pt x="479333" y="132278"/>
                  </a:lnTo>
                  <a:lnTo>
                    <a:pt x="518953" y="110256"/>
                  </a:lnTo>
                  <a:lnTo>
                    <a:pt x="559674" y="90065"/>
                  </a:lnTo>
                  <a:lnTo>
                    <a:pt x="601442" y="71760"/>
                  </a:lnTo>
                  <a:lnTo>
                    <a:pt x="644198" y="55400"/>
                  </a:lnTo>
                  <a:lnTo>
                    <a:pt x="687889" y="41038"/>
                  </a:lnTo>
                  <a:lnTo>
                    <a:pt x="732456" y="28732"/>
                  </a:lnTo>
                  <a:lnTo>
                    <a:pt x="777845" y="18538"/>
                  </a:lnTo>
                  <a:lnTo>
                    <a:pt x="823999" y="10512"/>
                  </a:lnTo>
                  <a:lnTo>
                    <a:pt x="870862" y="4709"/>
                  </a:lnTo>
                  <a:lnTo>
                    <a:pt x="918378" y="1186"/>
                  </a:lnTo>
                  <a:lnTo>
                    <a:pt x="966491" y="0"/>
                  </a:lnTo>
                  <a:close/>
                </a:path>
                <a:path w="1933575" h="1933575">
                  <a:moveTo>
                    <a:pt x="966491" y="128866"/>
                  </a:moveTo>
                  <a:lnTo>
                    <a:pt x="1013902" y="130196"/>
                  </a:lnTo>
                  <a:lnTo>
                    <a:pt x="1060634" y="134139"/>
                  </a:lnTo>
                  <a:lnTo>
                    <a:pt x="1106616" y="140623"/>
                  </a:lnTo>
                  <a:lnTo>
                    <a:pt x="1151775" y="149577"/>
                  </a:lnTo>
                  <a:lnTo>
                    <a:pt x="1196042" y="160929"/>
                  </a:lnTo>
                  <a:lnTo>
                    <a:pt x="1239343" y="174607"/>
                  </a:lnTo>
                  <a:lnTo>
                    <a:pt x="1281607" y="190540"/>
                  </a:lnTo>
                  <a:lnTo>
                    <a:pt x="1322763" y="208656"/>
                  </a:lnTo>
                  <a:lnTo>
                    <a:pt x="1362739" y="228883"/>
                  </a:lnTo>
                  <a:lnTo>
                    <a:pt x="1401463" y="251150"/>
                  </a:lnTo>
                  <a:lnTo>
                    <a:pt x="1438864" y="275385"/>
                  </a:lnTo>
                  <a:lnTo>
                    <a:pt x="1474870" y="301517"/>
                  </a:lnTo>
                  <a:lnTo>
                    <a:pt x="1509409" y="329473"/>
                  </a:lnTo>
                  <a:lnTo>
                    <a:pt x="1542410" y="359183"/>
                  </a:lnTo>
                  <a:lnTo>
                    <a:pt x="1573801" y="390574"/>
                  </a:lnTo>
                  <a:lnTo>
                    <a:pt x="1603511" y="423575"/>
                  </a:lnTo>
                  <a:lnTo>
                    <a:pt x="1631467" y="458114"/>
                  </a:lnTo>
                  <a:lnTo>
                    <a:pt x="1657599" y="494120"/>
                  </a:lnTo>
                  <a:lnTo>
                    <a:pt x="1681834" y="531521"/>
                  </a:lnTo>
                  <a:lnTo>
                    <a:pt x="1704101" y="570245"/>
                  </a:lnTo>
                  <a:lnTo>
                    <a:pt x="1724328" y="610221"/>
                  </a:lnTo>
                  <a:lnTo>
                    <a:pt x="1742444" y="651377"/>
                  </a:lnTo>
                  <a:lnTo>
                    <a:pt x="1758377" y="693641"/>
                  </a:lnTo>
                  <a:lnTo>
                    <a:pt x="1772055" y="736943"/>
                  </a:lnTo>
                  <a:lnTo>
                    <a:pt x="1783407" y="781209"/>
                  </a:lnTo>
                  <a:lnTo>
                    <a:pt x="1792361" y="826369"/>
                  </a:lnTo>
                  <a:lnTo>
                    <a:pt x="1798845" y="872350"/>
                  </a:lnTo>
                  <a:lnTo>
                    <a:pt x="1802788" y="919082"/>
                  </a:lnTo>
                  <a:lnTo>
                    <a:pt x="1804119" y="966493"/>
                  </a:lnTo>
                  <a:lnTo>
                    <a:pt x="1802788" y="1013904"/>
                  </a:lnTo>
                  <a:lnTo>
                    <a:pt x="1798845" y="1060636"/>
                  </a:lnTo>
                  <a:lnTo>
                    <a:pt x="1792361" y="1106617"/>
                  </a:lnTo>
                  <a:lnTo>
                    <a:pt x="1783407" y="1151777"/>
                  </a:lnTo>
                  <a:lnTo>
                    <a:pt x="1772055" y="1196043"/>
                  </a:lnTo>
                  <a:lnTo>
                    <a:pt x="1758377" y="1239345"/>
                  </a:lnTo>
                  <a:lnTo>
                    <a:pt x="1742444" y="1281609"/>
                  </a:lnTo>
                  <a:lnTo>
                    <a:pt x="1724328" y="1322765"/>
                  </a:lnTo>
                  <a:lnTo>
                    <a:pt x="1704101" y="1362741"/>
                  </a:lnTo>
                  <a:lnTo>
                    <a:pt x="1681834" y="1401465"/>
                  </a:lnTo>
                  <a:lnTo>
                    <a:pt x="1657599" y="1438866"/>
                  </a:lnTo>
                  <a:lnTo>
                    <a:pt x="1631467" y="1474872"/>
                  </a:lnTo>
                  <a:lnTo>
                    <a:pt x="1603511" y="1509411"/>
                  </a:lnTo>
                  <a:lnTo>
                    <a:pt x="1573801" y="1542412"/>
                  </a:lnTo>
                  <a:lnTo>
                    <a:pt x="1542410" y="1573803"/>
                  </a:lnTo>
                  <a:lnTo>
                    <a:pt x="1509409" y="1603513"/>
                  </a:lnTo>
                  <a:lnTo>
                    <a:pt x="1474870" y="1631469"/>
                  </a:lnTo>
                  <a:lnTo>
                    <a:pt x="1438864" y="1657601"/>
                  </a:lnTo>
                  <a:lnTo>
                    <a:pt x="1401463" y="1681836"/>
                  </a:lnTo>
                  <a:lnTo>
                    <a:pt x="1362739" y="1704103"/>
                  </a:lnTo>
                  <a:lnTo>
                    <a:pt x="1322763" y="1724330"/>
                  </a:lnTo>
                  <a:lnTo>
                    <a:pt x="1281607" y="1742446"/>
                  </a:lnTo>
                  <a:lnTo>
                    <a:pt x="1239343" y="1758378"/>
                  </a:lnTo>
                  <a:lnTo>
                    <a:pt x="1196042" y="1772057"/>
                  </a:lnTo>
                  <a:lnTo>
                    <a:pt x="1151775" y="1783409"/>
                  </a:lnTo>
                  <a:lnTo>
                    <a:pt x="1106616" y="1792362"/>
                  </a:lnTo>
                  <a:lnTo>
                    <a:pt x="1060634" y="1798847"/>
                  </a:lnTo>
                  <a:lnTo>
                    <a:pt x="1013902" y="1802790"/>
                  </a:lnTo>
                  <a:lnTo>
                    <a:pt x="966491" y="1804120"/>
                  </a:lnTo>
                  <a:lnTo>
                    <a:pt x="919081" y="1802790"/>
                  </a:lnTo>
                  <a:lnTo>
                    <a:pt x="872349" y="1798847"/>
                  </a:lnTo>
                  <a:lnTo>
                    <a:pt x="826367" y="1792362"/>
                  </a:lnTo>
                  <a:lnTo>
                    <a:pt x="781207" y="1783409"/>
                  </a:lnTo>
                  <a:lnTo>
                    <a:pt x="736941" y="1772057"/>
                  </a:lnTo>
                  <a:lnTo>
                    <a:pt x="693640" y="1758378"/>
                  </a:lnTo>
                  <a:lnTo>
                    <a:pt x="651375" y="1742446"/>
                  </a:lnTo>
                  <a:lnTo>
                    <a:pt x="610219" y="1724330"/>
                  </a:lnTo>
                  <a:lnTo>
                    <a:pt x="570243" y="1704103"/>
                  </a:lnTo>
                  <a:lnTo>
                    <a:pt x="531519" y="1681836"/>
                  </a:lnTo>
                  <a:lnTo>
                    <a:pt x="494118" y="1657601"/>
                  </a:lnTo>
                  <a:lnTo>
                    <a:pt x="458112" y="1631469"/>
                  </a:lnTo>
                  <a:lnTo>
                    <a:pt x="423573" y="1603513"/>
                  </a:lnTo>
                  <a:lnTo>
                    <a:pt x="390572" y="1573803"/>
                  </a:lnTo>
                  <a:lnTo>
                    <a:pt x="359181" y="1542412"/>
                  </a:lnTo>
                  <a:lnTo>
                    <a:pt x="329472" y="1509411"/>
                  </a:lnTo>
                  <a:lnTo>
                    <a:pt x="301515" y="1474872"/>
                  </a:lnTo>
                  <a:lnTo>
                    <a:pt x="275384" y="1438866"/>
                  </a:lnTo>
                  <a:lnTo>
                    <a:pt x="251149" y="1401465"/>
                  </a:lnTo>
                  <a:lnTo>
                    <a:pt x="228882" y="1362741"/>
                  </a:lnTo>
                  <a:lnTo>
                    <a:pt x="208654" y="1322765"/>
                  </a:lnTo>
                  <a:lnTo>
                    <a:pt x="190539" y="1281609"/>
                  </a:lnTo>
                  <a:lnTo>
                    <a:pt x="174606" y="1239345"/>
                  </a:lnTo>
                  <a:lnTo>
                    <a:pt x="160928" y="1196043"/>
                  </a:lnTo>
                  <a:lnTo>
                    <a:pt x="149576" y="1151777"/>
                  </a:lnTo>
                  <a:lnTo>
                    <a:pt x="140622" y="1106617"/>
                  </a:lnTo>
                  <a:lnTo>
                    <a:pt x="134137" y="1060635"/>
                  </a:lnTo>
                  <a:lnTo>
                    <a:pt x="130194" y="1013903"/>
                  </a:lnTo>
                  <a:lnTo>
                    <a:pt x="128864" y="966493"/>
                  </a:lnTo>
                  <a:lnTo>
                    <a:pt x="130194" y="919082"/>
                  </a:lnTo>
                  <a:lnTo>
                    <a:pt x="134137" y="872350"/>
                  </a:lnTo>
                  <a:lnTo>
                    <a:pt x="140622" y="826369"/>
                  </a:lnTo>
                  <a:lnTo>
                    <a:pt x="149576" y="781209"/>
                  </a:lnTo>
                  <a:lnTo>
                    <a:pt x="160928" y="736942"/>
                  </a:lnTo>
                  <a:lnTo>
                    <a:pt x="174606" y="693641"/>
                  </a:lnTo>
                  <a:lnTo>
                    <a:pt x="190539" y="651377"/>
                  </a:lnTo>
                  <a:lnTo>
                    <a:pt x="208654" y="610221"/>
                  </a:lnTo>
                  <a:lnTo>
                    <a:pt x="228882" y="570245"/>
                  </a:lnTo>
                  <a:lnTo>
                    <a:pt x="251149" y="531521"/>
                  </a:lnTo>
                  <a:lnTo>
                    <a:pt x="275384" y="494120"/>
                  </a:lnTo>
                  <a:lnTo>
                    <a:pt x="301515" y="458114"/>
                  </a:lnTo>
                  <a:lnTo>
                    <a:pt x="329472" y="423575"/>
                  </a:lnTo>
                  <a:lnTo>
                    <a:pt x="359181" y="390574"/>
                  </a:lnTo>
                  <a:lnTo>
                    <a:pt x="390572" y="359183"/>
                  </a:lnTo>
                  <a:lnTo>
                    <a:pt x="423573" y="329473"/>
                  </a:lnTo>
                  <a:lnTo>
                    <a:pt x="458112" y="301517"/>
                  </a:lnTo>
                  <a:lnTo>
                    <a:pt x="494118" y="275385"/>
                  </a:lnTo>
                  <a:lnTo>
                    <a:pt x="531519" y="251150"/>
                  </a:lnTo>
                  <a:lnTo>
                    <a:pt x="570243" y="228883"/>
                  </a:lnTo>
                  <a:lnTo>
                    <a:pt x="610219" y="208656"/>
                  </a:lnTo>
                  <a:lnTo>
                    <a:pt x="651375" y="190540"/>
                  </a:lnTo>
                  <a:lnTo>
                    <a:pt x="693640" y="174607"/>
                  </a:lnTo>
                  <a:lnTo>
                    <a:pt x="736941" y="160929"/>
                  </a:lnTo>
                  <a:lnTo>
                    <a:pt x="781207" y="149577"/>
                  </a:lnTo>
                  <a:lnTo>
                    <a:pt x="826367" y="140623"/>
                  </a:lnTo>
                  <a:lnTo>
                    <a:pt x="872349" y="134139"/>
                  </a:lnTo>
                  <a:lnTo>
                    <a:pt x="919081" y="130196"/>
                  </a:lnTo>
                  <a:lnTo>
                    <a:pt x="966491" y="128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5257" y="4299593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699556" y="675166"/>
                  </a:moveTo>
                  <a:lnTo>
                    <a:pt x="555195" y="675166"/>
                  </a:lnTo>
                  <a:lnTo>
                    <a:pt x="561888" y="66695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673" y="666829"/>
                  </a:lnTo>
                  <a:lnTo>
                    <a:pt x="699556" y="675166"/>
                  </a:lnTo>
                  <a:close/>
                </a:path>
                <a:path w="999489" h="1212850">
                  <a:moveTo>
                    <a:pt x="865135" y="675173"/>
                  </a:move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70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66950"/>
                  </a:lnTo>
                  <a:lnTo>
                    <a:pt x="865135" y="675173"/>
                  </a:lnTo>
                  <a:close/>
                </a:path>
                <a:path w="999489" h="1212850">
                  <a:moveTo>
                    <a:pt x="998929" y="902133"/>
                  </a:move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401" y="160446"/>
                  </a:lnTo>
                  <a:lnTo>
                    <a:pt x="402603" y="134900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lnTo>
                    <a:pt x="509667" y="114004"/>
                  </a:lnTo>
                  <a:lnTo>
                    <a:pt x="528976" y="160446"/>
                  </a:lnTo>
                  <a:lnTo>
                    <a:pt x="529075" y="666950"/>
                  </a:lnTo>
                  <a:lnTo>
                    <a:pt x="535799" y="675166"/>
                  </a:lnTo>
                  <a:lnTo>
                    <a:pt x="865141" y="675180"/>
                  </a:lnTo>
                  <a:lnTo>
                    <a:pt x="998929" y="675180"/>
                  </a:lnTo>
                  <a:lnTo>
                    <a:pt x="998929" y="902133"/>
                  </a:lnTo>
                  <a:close/>
                </a:path>
                <a:path w="999489" h="1212850">
                  <a:moveTo>
                    <a:pt x="998929" y="675180"/>
                  </a:moveTo>
                  <a:lnTo>
                    <a:pt x="884343" y="675180"/>
                  </a:lnTo>
                  <a:lnTo>
                    <a:pt x="891165" y="666829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675180"/>
                  </a:lnTo>
                  <a:close/>
                </a:path>
                <a:path w="999489" h="1212850">
                  <a:moveTo>
                    <a:pt x="818378" y="1212716"/>
                  </a:move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998929" y="90213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5257" y="4299593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463185" y="94654"/>
                  </a:moveTo>
                  <a:lnTo>
                    <a:pt x="488732" y="99845"/>
                  </a:lnTo>
                  <a:lnTo>
                    <a:pt x="509651" y="113980"/>
                  </a:lnTo>
                  <a:lnTo>
                    <a:pt x="523785" y="134900"/>
                  </a:lnTo>
                  <a:lnTo>
                    <a:pt x="528976" y="160446"/>
                  </a:lnTo>
                  <a:lnTo>
                    <a:pt x="528976" y="657240"/>
                  </a:lnTo>
                  <a:lnTo>
                    <a:pt x="528976" y="666829"/>
                  </a:lnTo>
                  <a:lnTo>
                    <a:pt x="535799" y="675166"/>
                  </a:lnTo>
                  <a:lnTo>
                    <a:pt x="545497" y="675166"/>
                  </a:lnTo>
                  <a:lnTo>
                    <a:pt x="555195" y="675166"/>
                  </a:lnTo>
                  <a:lnTo>
                    <a:pt x="562006" y="666804"/>
                  </a:lnTo>
                  <a:lnTo>
                    <a:pt x="562006" y="65721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594" y="656943"/>
                  </a:lnTo>
                  <a:lnTo>
                    <a:pt x="693594" y="666717"/>
                  </a:lnTo>
                  <a:lnTo>
                    <a:pt x="699560" y="675173"/>
                  </a:lnTo>
                  <a:lnTo>
                    <a:pt x="710170" y="675173"/>
                  </a:ln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656662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69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57430"/>
                  </a:lnTo>
                  <a:lnTo>
                    <a:pt x="858210" y="666950"/>
                  </a:lnTo>
                  <a:lnTo>
                    <a:pt x="865141" y="675180"/>
                  </a:lnTo>
                  <a:lnTo>
                    <a:pt x="874742" y="675180"/>
                  </a:lnTo>
                  <a:lnTo>
                    <a:pt x="884343" y="675180"/>
                  </a:lnTo>
                  <a:lnTo>
                    <a:pt x="891241" y="666736"/>
                  </a:lnTo>
                  <a:lnTo>
                    <a:pt x="891241" y="657091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396" y="160470"/>
                  </a:lnTo>
                  <a:lnTo>
                    <a:pt x="402587" y="134924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33319" y="7112504"/>
            <a:ext cx="1934845" cy="1934845"/>
            <a:chOff x="1133319" y="7112504"/>
            <a:chExt cx="1934845" cy="1934845"/>
          </a:xfrm>
        </p:grpSpPr>
        <p:sp>
          <p:nvSpPr>
            <p:cNvPr id="22" name="object 22"/>
            <p:cNvSpPr/>
            <p:nvPr/>
          </p:nvSpPr>
          <p:spPr>
            <a:xfrm>
              <a:off x="1133953" y="7113139"/>
              <a:ext cx="1933575" cy="1930400"/>
            </a:xfrm>
            <a:custGeom>
              <a:avLst/>
              <a:gdLst/>
              <a:ahLst/>
              <a:cxnLst/>
              <a:rect l="l" t="t" r="r" b="b"/>
              <a:pathLst>
                <a:path w="1933575" h="1930400">
                  <a:moveTo>
                    <a:pt x="1108984" y="1917699"/>
                  </a:moveTo>
                  <a:lnTo>
                    <a:pt x="823999" y="1917699"/>
                  </a:lnTo>
                  <a:lnTo>
                    <a:pt x="687889" y="1879599"/>
                  </a:lnTo>
                  <a:lnTo>
                    <a:pt x="559674" y="1841499"/>
                  </a:lnTo>
                  <a:lnTo>
                    <a:pt x="518953" y="1816099"/>
                  </a:lnTo>
                  <a:lnTo>
                    <a:pt x="479333" y="1790699"/>
                  </a:lnTo>
                  <a:lnTo>
                    <a:pt x="440871" y="1765299"/>
                  </a:lnTo>
                  <a:lnTo>
                    <a:pt x="403623" y="1739899"/>
                  </a:lnTo>
                  <a:lnTo>
                    <a:pt x="367645" y="1714499"/>
                  </a:lnTo>
                  <a:lnTo>
                    <a:pt x="332994" y="1689099"/>
                  </a:lnTo>
                  <a:lnTo>
                    <a:pt x="299725" y="1663699"/>
                  </a:lnTo>
                  <a:lnTo>
                    <a:pt x="267894" y="1625599"/>
                  </a:lnTo>
                  <a:lnTo>
                    <a:pt x="237557" y="1587499"/>
                  </a:lnTo>
                  <a:lnTo>
                    <a:pt x="208771" y="1562099"/>
                  </a:lnTo>
                  <a:lnTo>
                    <a:pt x="181592" y="1523999"/>
                  </a:lnTo>
                  <a:lnTo>
                    <a:pt x="156076" y="1485899"/>
                  </a:lnTo>
                  <a:lnTo>
                    <a:pt x="132278" y="1447799"/>
                  </a:lnTo>
                  <a:lnTo>
                    <a:pt x="110256" y="1409699"/>
                  </a:lnTo>
                  <a:lnTo>
                    <a:pt x="90065" y="1371599"/>
                  </a:lnTo>
                  <a:lnTo>
                    <a:pt x="71760" y="1320799"/>
                  </a:lnTo>
                  <a:lnTo>
                    <a:pt x="55400" y="1282699"/>
                  </a:lnTo>
                  <a:lnTo>
                    <a:pt x="41038" y="1244599"/>
                  </a:lnTo>
                  <a:lnTo>
                    <a:pt x="28732" y="1193799"/>
                  </a:lnTo>
                  <a:lnTo>
                    <a:pt x="18538" y="1142999"/>
                  </a:lnTo>
                  <a:lnTo>
                    <a:pt x="10512" y="1104899"/>
                  </a:lnTo>
                  <a:lnTo>
                    <a:pt x="4709" y="1054099"/>
                  </a:lnTo>
                  <a:lnTo>
                    <a:pt x="1186" y="1003299"/>
                  </a:lnTo>
                  <a:lnTo>
                    <a:pt x="0" y="965199"/>
                  </a:lnTo>
                  <a:lnTo>
                    <a:pt x="1186" y="914399"/>
                  </a:lnTo>
                  <a:lnTo>
                    <a:pt x="4709" y="863599"/>
                  </a:lnTo>
                  <a:lnTo>
                    <a:pt x="10512" y="812799"/>
                  </a:lnTo>
                  <a:lnTo>
                    <a:pt x="18538" y="774699"/>
                  </a:lnTo>
                  <a:lnTo>
                    <a:pt x="28732" y="723899"/>
                  </a:lnTo>
                  <a:lnTo>
                    <a:pt x="41038" y="685799"/>
                  </a:lnTo>
                  <a:lnTo>
                    <a:pt x="55400" y="634999"/>
                  </a:lnTo>
                  <a:lnTo>
                    <a:pt x="71760" y="596899"/>
                  </a:lnTo>
                  <a:lnTo>
                    <a:pt x="90065" y="558799"/>
                  </a:lnTo>
                  <a:lnTo>
                    <a:pt x="110256" y="507999"/>
                  </a:lnTo>
                  <a:lnTo>
                    <a:pt x="132278" y="469899"/>
                  </a:lnTo>
                  <a:lnTo>
                    <a:pt x="156076" y="431799"/>
                  </a:lnTo>
                  <a:lnTo>
                    <a:pt x="181592" y="393699"/>
                  </a:lnTo>
                  <a:lnTo>
                    <a:pt x="208771" y="355599"/>
                  </a:lnTo>
                  <a:lnTo>
                    <a:pt x="237557" y="330199"/>
                  </a:lnTo>
                  <a:lnTo>
                    <a:pt x="267894" y="292099"/>
                  </a:lnTo>
                  <a:lnTo>
                    <a:pt x="299724" y="266699"/>
                  </a:lnTo>
                  <a:lnTo>
                    <a:pt x="332994" y="228599"/>
                  </a:lnTo>
                  <a:lnTo>
                    <a:pt x="367645" y="203199"/>
                  </a:lnTo>
                  <a:lnTo>
                    <a:pt x="403623" y="177799"/>
                  </a:lnTo>
                  <a:lnTo>
                    <a:pt x="440871" y="152399"/>
                  </a:lnTo>
                  <a:lnTo>
                    <a:pt x="479333" y="126999"/>
                  </a:lnTo>
                  <a:lnTo>
                    <a:pt x="518953" y="101599"/>
                  </a:lnTo>
                  <a:lnTo>
                    <a:pt x="559674" y="88899"/>
                  </a:lnTo>
                  <a:lnTo>
                    <a:pt x="601442" y="63499"/>
                  </a:lnTo>
                  <a:lnTo>
                    <a:pt x="687889" y="38099"/>
                  </a:lnTo>
                  <a:lnTo>
                    <a:pt x="823999" y="0"/>
                  </a:lnTo>
                  <a:lnTo>
                    <a:pt x="1108983" y="0"/>
                  </a:lnTo>
                  <a:lnTo>
                    <a:pt x="1245094" y="38099"/>
                  </a:lnTo>
                  <a:lnTo>
                    <a:pt x="1331541" y="63499"/>
                  </a:lnTo>
                  <a:lnTo>
                    <a:pt x="1373308" y="88899"/>
                  </a:lnTo>
                  <a:lnTo>
                    <a:pt x="1414030" y="101599"/>
                  </a:lnTo>
                  <a:lnTo>
                    <a:pt x="1453650" y="126999"/>
                  </a:lnTo>
                  <a:lnTo>
                    <a:pt x="872349" y="126999"/>
                  </a:lnTo>
                  <a:lnTo>
                    <a:pt x="826367" y="139699"/>
                  </a:lnTo>
                  <a:lnTo>
                    <a:pt x="781207" y="139699"/>
                  </a:lnTo>
                  <a:lnTo>
                    <a:pt x="693640" y="165099"/>
                  </a:lnTo>
                  <a:lnTo>
                    <a:pt x="651375" y="190499"/>
                  </a:lnTo>
                  <a:lnTo>
                    <a:pt x="610219" y="203199"/>
                  </a:lnTo>
                  <a:lnTo>
                    <a:pt x="570243" y="228599"/>
                  </a:lnTo>
                  <a:lnTo>
                    <a:pt x="531519" y="241299"/>
                  </a:lnTo>
                  <a:lnTo>
                    <a:pt x="494118" y="266699"/>
                  </a:lnTo>
                  <a:lnTo>
                    <a:pt x="458112" y="292099"/>
                  </a:lnTo>
                  <a:lnTo>
                    <a:pt x="423573" y="317499"/>
                  </a:lnTo>
                  <a:lnTo>
                    <a:pt x="390572" y="355599"/>
                  </a:lnTo>
                  <a:lnTo>
                    <a:pt x="359181" y="380999"/>
                  </a:lnTo>
                  <a:lnTo>
                    <a:pt x="329472" y="419099"/>
                  </a:lnTo>
                  <a:lnTo>
                    <a:pt x="301515" y="457199"/>
                  </a:lnTo>
                  <a:lnTo>
                    <a:pt x="275384" y="482599"/>
                  </a:lnTo>
                  <a:lnTo>
                    <a:pt x="251149" y="520699"/>
                  </a:lnTo>
                  <a:lnTo>
                    <a:pt x="228882" y="558799"/>
                  </a:lnTo>
                  <a:lnTo>
                    <a:pt x="208654" y="609599"/>
                  </a:lnTo>
                  <a:lnTo>
                    <a:pt x="190539" y="647699"/>
                  </a:lnTo>
                  <a:lnTo>
                    <a:pt x="174606" y="685799"/>
                  </a:lnTo>
                  <a:lnTo>
                    <a:pt x="160928" y="736599"/>
                  </a:lnTo>
                  <a:lnTo>
                    <a:pt x="149576" y="774699"/>
                  </a:lnTo>
                  <a:lnTo>
                    <a:pt x="140622" y="825499"/>
                  </a:lnTo>
                  <a:lnTo>
                    <a:pt x="134137" y="863599"/>
                  </a:lnTo>
                  <a:lnTo>
                    <a:pt x="130194" y="914399"/>
                  </a:lnTo>
                  <a:lnTo>
                    <a:pt x="128864" y="965199"/>
                  </a:lnTo>
                  <a:lnTo>
                    <a:pt x="130194" y="1003299"/>
                  </a:lnTo>
                  <a:lnTo>
                    <a:pt x="134137" y="1054099"/>
                  </a:lnTo>
                  <a:lnTo>
                    <a:pt x="140622" y="1104899"/>
                  </a:lnTo>
                  <a:lnTo>
                    <a:pt x="149576" y="1142999"/>
                  </a:lnTo>
                  <a:lnTo>
                    <a:pt x="160928" y="1193799"/>
                  </a:lnTo>
                  <a:lnTo>
                    <a:pt x="174606" y="1231899"/>
                  </a:lnTo>
                  <a:lnTo>
                    <a:pt x="190539" y="1269999"/>
                  </a:lnTo>
                  <a:lnTo>
                    <a:pt x="208654" y="1320799"/>
                  </a:lnTo>
                  <a:lnTo>
                    <a:pt x="228882" y="1358899"/>
                  </a:lnTo>
                  <a:lnTo>
                    <a:pt x="251149" y="1396999"/>
                  </a:lnTo>
                  <a:lnTo>
                    <a:pt x="275384" y="1435099"/>
                  </a:lnTo>
                  <a:lnTo>
                    <a:pt x="301515" y="1473199"/>
                  </a:lnTo>
                  <a:lnTo>
                    <a:pt x="329472" y="1498599"/>
                  </a:lnTo>
                  <a:lnTo>
                    <a:pt x="359181" y="1536699"/>
                  </a:lnTo>
                  <a:lnTo>
                    <a:pt x="390572" y="1562099"/>
                  </a:lnTo>
                  <a:lnTo>
                    <a:pt x="423573" y="1600199"/>
                  </a:lnTo>
                  <a:lnTo>
                    <a:pt x="458112" y="1625599"/>
                  </a:lnTo>
                  <a:lnTo>
                    <a:pt x="494118" y="1650999"/>
                  </a:lnTo>
                  <a:lnTo>
                    <a:pt x="531519" y="1676399"/>
                  </a:lnTo>
                  <a:lnTo>
                    <a:pt x="570243" y="1701799"/>
                  </a:lnTo>
                  <a:lnTo>
                    <a:pt x="610219" y="1714499"/>
                  </a:lnTo>
                  <a:lnTo>
                    <a:pt x="651375" y="1739899"/>
                  </a:lnTo>
                  <a:lnTo>
                    <a:pt x="781207" y="1777999"/>
                  </a:lnTo>
                  <a:lnTo>
                    <a:pt x="826367" y="1790699"/>
                  </a:lnTo>
                  <a:lnTo>
                    <a:pt x="919081" y="1790699"/>
                  </a:lnTo>
                  <a:lnTo>
                    <a:pt x="966491" y="1803399"/>
                  </a:lnTo>
                  <a:lnTo>
                    <a:pt x="1433840" y="1803399"/>
                  </a:lnTo>
                  <a:lnTo>
                    <a:pt x="1414030" y="1816099"/>
                  </a:lnTo>
                  <a:lnTo>
                    <a:pt x="1373308" y="1841499"/>
                  </a:lnTo>
                  <a:lnTo>
                    <a:pt x="1245094" y="1879599"/>
                  </a:lnTo>
                  <a:lnTo>
                    <a:pt x="1108984" y="1917699"/>
                  </a:lnTo>
                  <a:close/>
                </a:path>
                <a:path w="1933575" h="1930400">
                  <a:moveTo>
                    <a:pt x="1433840" y="1803399"/>
                  </a:moveTo>
                  <a:lnTo>
                    <a:pt x="966491" y="1803399"/>
                  </a:lnTo>
                  <a:lnTo>
                    <a:pt x="1013902" y="1790699"/>
                  </a:lnTo>
                  <a:lnTo>
                    <a:pt x="1106616" y="1790699"/>
                  </a:lnTo>
                  <a:lnTo>
                    <a:pt x="1151775" y="1777999"/>
                  </a:lnTo>
                  <a:lnTo>
                    <a:pt x="1281607" y="1739899"/>
                  </a:lnTo>
                  <a:lnTo>
                    <a:pt x="1322763" y="1714499"/>
                  </a:lnTo>
                  <a:lnTo>
                    <a:pt x="1362739" y="1701799"/>
                  </a:lnTo>
                  <a:lnTo>
                    <a:pt x="1401463" y="1676399"/>
                  </a:lnTo>
                  <a:lnTo>
                    <a:pt x="1438864" y="1650999"/>
                  </a:lnTo>
                  <a:lnTo>
                    <a:pt x="1474870" y="1625599"/>
                  </a:lnTo>
                  <a:lnTo>
                    <a:pt x="1509409" y="1600199"/>
                  </a:lnTo>
                  <a:lnTo>
                    <a:pt x="1542410" y="1562099"/>
                  </a:lnTo>
                  <a:lnTo>
                    <a:pt x="1573801" y="1536699"/>
                  </a:lnTo>
                  <a:lnTo>
                    <a:pt x="1603511" y="1498599"/>
                  </a:lnTo>
                  <a:lnTo>
                    <a:pt x="1631467" y="1473199"/>
                  </a:lnTo>
                  <a:lnTo>
                    <a:pt x="1657599" y="1435099"/>
                  </a:lnTo>
                  <a:lnTo>
                    <a:pt x="1681834" y="1396999"/>
                  </a:lnTo>
                  <a:lnTo>
                    <a:pt x="1704101" y="1358899"/>
                  </a:lnTo>
                  <a:lnTo>
                    <a:pt x="1724328" y="1320799"/>
                  </a:lnTo>
                  <a:lnTo>
                    <a:pt x="1742444" y="1269999"/>
                  </a:lnTo>
                  <a:lnTo>
                    <a:pt x="1758377" y="1231899"/>
                  </a:lnTo>
                  <a:lnTo>
                    <a:pt x="1772055" y="1193799"/>
                  </a:lnTo>
                  <a:lnTo>
                    <a:pt x="1783407" y="1142999"/>
                  </a:lnTo>
                  <a:lnTo>
                    <a:pt x="1792361" y="1104899"/>
                  </a:lnTo>
                  <a:lnTo>
                    <a:pt x="1798845" y="1054099"/>
                  </a:lnTo>
                  <a:lnTo>
                    <a:pt x="1802788" y="1003299"/>
                  </a:lnTo>
                  <a:lnTo>
                    <a:pt x="1804119" y="965199"/>
                  </a:lnTo>
                  <a:lnTo>
                    <a:pt x="1802788" y="914399"/>
                  </a:lnTo>
                  <a:lnTo>
                    <a:pt x="1798845" y="863599"/>
                  </a:lnTo>
                  <a:lnTo>
                    <a:pt x="1792361" y="825499"/>
                  </a:lnTo>
                  <a:lnTo>
                    <a:pt x="1783407" y="774699"/>
                  </a:lnTo>
                  <a:lnTo>
                    <a:pt x="1772055" y="736599"/>
                  </a:lnTo>
                  <a:lnTo>
                    <a:pt x="1758377" y="685799"/>
                  </a:lnTo>
                  <a:lnTo>
                    <a:pt x="1742444" y="647699"/>
                  </a:lnTo>
                  <a:lnTo>
                    <a:pt x="1724328" y="609599"/>
                  </a:lnTo>
                  <a:lnTo>
                    <a:pt x="1704101" y="558799"/>
                  </a:lnTo>
                  <a:lnTo>
                    <a:pt x="1681834" y="520699"/>
                  </a:lnTo>
                  <a:lnTo>
                    <a:pt x="1657599" y="482599"/>
                  </a:lnTo>
                  <a:lnTo>
                    <a:pt x="1631467" y="457199"/>
                  </a:lnTo>
                  <a:lnTo>
                    <a:pt x="1603511" y="419099"/>
                  </a:lnTo>
                  <a:lnTo>
                    <a:pt x="1573801" y="380999"/>
                  </a:lnTo>
                  <a:lnTo>
                    <a:pt x="1542410" y="355599"/>
                  </a:lnTo>
                  <a:lnTo>
                    <a:pt x="1509409" y="317499"/>
                  </a:lnTo>
                  <a:lnTo>
                    <a:pt x="1474870" y="292099"/>
                  </a:lnTo>
                  <a:lnTo>
                    <a:pt x="1438864" y="266699"/>
                  </a:lnTo>
                  <a:lnTo>
                    <a:pt x="1401463" y="241299"/>
                  </a:lnTo>
                  <a:lnTo>
                    <a:pt x="1362739" y="228599"/>
                  </a:lnTo>
                  <a:lnTo>
                    <a:pt x="1322763" y="203199"/>
                  </a:lnTo>
                  <a:lnTo>
                    <a:pt x="1281607" y="190499"/>
                  </a:lnTo>
                  <a:lnTo>
                    <a:pt x="1239343" y="165099"/>
                  </a:lnTo>
                  <a:lnTo>
                    <a:pt x="1151775" y="139699"/>
                  </a:lnTo>
                  <a:lnTo>
                    <a:pt x="1106616" y="139699"/>
                  </a:lnTo>
                  <a:lnTo>
                    <a:pt x="1060634" y="126999"/>
                  </a:lnTo>
                  <a:lnTo>
                    <a:pt x="1453650" y="126999"/>
                  </a:lnTo>
                  <a:lnTo>
                    <a:pt x="1492112" y="152399"/>
                  </a:lnTo>
                  <a:lnTo>
                    <a:pt x="1529359" y="177799"/>
                  </a:lnTo>
                  <a:lnTo>
                    <a:pt x="1565337" y="203199"/>
                  </a:lnTo>
                  <a:lnTo>
                    <a:pt x="1599989" y="228599"/>
                  </a:lnTo>
                  <a:lnTo>
                    <a:pt x="1633258" y="266699"/>
                  </a:lnTo>
                  <a:lnTo>
                    <a:pt x="1665089" y="292099"/>
                  </a:lnTo>
                  <a:lnTo>
                    <a:pt x="1695426" y="330199"/>
                  </a:lnTo>
                  <a:lnTo>
                    <a:pt x="1724211" y="355599"/>
                  </a:lnTo>
                  <a:lnTo>
                    <a:pt x="1751391" y="393699"/>
                  </a:lnTo>
                  <a:lnTo>
                    <a:pt x="1776907" y="431799"/>
                  </a:lnTo>
                  <a:lnTo>
                    <a:pt x="1800704" y="469899"/>
                  </a:lnTo>
                  <a:lnTo>
                    <a:pt x="1822727" y="507999"/>
                  </a:lnTo>
                  <a:lnTo>
                    <a:pt x="1842918" y="558799"/>
                  </a:lnTo>
                  <a:lnTo>
                    <a:pt x="1861222" y="596899"/>
                  </a:lnTo>
                  <a:lnTo>
                    <a:pt x="1877583" y="634999"/>
                  </a:lnTo>
                  <a:lnTo>
                    <a:pt x="1891944" y="685799"/>
                  </a:lnTo>
                  <a:lnTo>
                    <a:pt x="1904250" y="723899"/>
                  </a:lnTo>
                  <a:lnTo>
                    <a:pt x="1914445" y="774699"/>
                  </a:lnTo>
                  <a:lnTo>
                    <a:pt x="1922471" y="812799"/>
                  </a:lnTo>
                  <a:lnTo>
                    <a:pt x="1928274" y="863599"/>
                  </a:lnTo>
                  <a:lnTo>
                    <a:pt x="1931797" y="914399"/>
                  </a:lnTo>
                  <a:lnTo>
                    <a:pt x="1932983" y="965199"/>
                  </a:lnTo>
                  <a:lnTo>
                    <a:pt x="1931797" y="1003299"/>
                  </a:lnTo>
                  <a:lnTo>
                    <a:pt x="1928274" y="1054099"/>
                  </a:lnTo>
                  <a:lnTo>
                    <a:pt x="1922471" y="1104899"/>
                  </a:lnTo>
                  <a:lnTo>
                    <a:pt x="1914445" y="1142999"/>
                  </a:lnTo>
                  <a:lnTo>
                    <a:pt x="1904250" y="1193799"/>
                  </a:lnTo>
                  <a:lnTo>
                    <a:pt x="1891944" y="1244599"/>
                  </a:lnTo>
                  <a:lnTo>
                    <a:pt x="1877583" y="1282699"/>
                  </a:lnTo>
                  <a:lnTo>
                    <a:pt x="1861222" y="1320799"/>
                  </a:lnTo>
                  <a:lnTo>
                    <a:pt x="1842918" y="1371599"/>
                  </a:lnTo>
                  <a:lnTo>
                    <a:pt x="1822727" y="1409699"/>
                  </a:lnTo>
                  <a:lnTo>
                    <a:pt x="1800704" y="1447799"/>
                  </a:lnTo>
                  <a:lnTo>
                    <a:pt x="1776907" y="1485899"/>
                  </a:lnTo>
                  <a:lnTo>
                    <a:pt x="1751391" y="1523999"/>
                  </a:lnTo>
                  <a:lnTo>
                    <a:pt x="1724211" y="1562099"/>
                  </a:lnTo>
                  <a:lnTo>
                    <a:pt x="1695426" y="1587499"/>
                  </a:lnTo>
                  <a:lnTo>
                    <a:pt x="1665089" y="1625599"/>
                  </a:lnTo>
                  <a:lnTo>
                    <a:pt x="1633258" y="1663699"/>
                  </a:lnTo>
                  <a:lnTo>
                    <a:pt x="1599989" y="1689099"/>
                  </a:lnTo>
                  <a:lnTo>
                    <a:pt x="1565337" y="1714499"/>
                  </a:lnTo>
                  <a:lnTo>
                    <a:pt x="1529359" y="1739899"/>
                  </a:lnTo>
                  <a:lnTo>
                    <a:pt x="1492112" y="1765299"/>
                  </a:lnTo>
                  <a:lnTo>
                    <a:pt x="1453650" y="1790699"/>
                  </a:lnTo>
                  <a:lnTo>
                    <a:pt x="1433840" y="1803399"/>
                  </a:lnTo>
                  <a:close/>
                </a:path>
                <a:path w="1933575" h="1930400">
                  <a:moveTo>
                    <a:pt x="1014604" y="1930399"/>
                  </a:moveTo>
                  <a:lnTo>
                    <a:pt x="918378" y="1930399"/>
                  </a:lnTo>
                  <a:lnTo>
                    <a:pt x="870862" y="1917699"/>
                  </a:lnTo>
                  <a:lnTo>
                    <a:pt x="1062120" y="1917699"/>
                  </a:lnTo>
                  <a:lnTo>
                    <a:pt x="1014604" y="1930399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3953" y="7113139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966491" y="0"/>
                  </a:moveTo>
                  <a:lnTo>
                    <a:pt x="1014604" y="1186"/>
                  </a:lnTo>
                  <a:lnTo>
                    <a:pt x="1062120" y="4709"/>
                  </a:lnTo>
                  <a:lnTo>
                    <a:pt x="1108983" y="10512"/>
                  </a:lnTo>
                  <a:lnTo>
                    <a:pt x="1155138" y="18538"/>
                  </a:lnTo>
                  <a:lnTo>
                    <a:pt x="1200526" y="28732"/>
                  </a:lnTo>
                  <a:lnTo>
                    <a:pt x="1245094" y="41038"/>
                  </a:lnTo>
                  <a:lnTo>
                    <a:pt x="1288784" y="55400"/>
                  </a:lnTo>
                  <a:lnTo>
                    <a:pt x="1331541" y="71760"/>
                  </a:lnTo>
                  <a:lnTo>
                    <a:pt x="1373308" y="90065"/>
                  </a:lnTo>
                  <a:lnTo>
                    <a:pt x="1414030" y="110256"/>
                  </a:lnTo>
                  <a:lnTo>
                    <a:pt x="1453650" y="132278"/>
                  </a:lnTo>
                  <a:lnTo>
                    <a:pt x="1492112" y="156076"/>
                  </a:lnTo>
                  <a:lnTo>
                    <a:pt x="1529359" y="181592"/>
                  </a:lnTo>
                  <a:lnTo>
                    <a:pt x="1565337" y="208771"/>
                  </a:lnTo>
                  <a:lnTo>
                    <a:pt x="1599989" y="237557"/>
                  </a:lnTo>
                  <a:lnTo>
                    <a:pt x="1633258" y="267894"/>
                  </a:lnTo>
                  <a:lnTo>
                    <a:pt x="1665089" y="299724"/>
                  </a:lnTo>
                  <a:lnTo>
                    <a:pt x="1695426" y="332994"/>
                  </a:lnTo>
                  <a:lnTo>
                    <a:pt x="1724211" y="367645"/>
                  </a:lnTo>
                  <a:lnTo>
                    <a:pt x="1751391" y="403623"/>
                  </a:lnTo>
                  <a:lnTo>
                    <a:pt x="1776907" y="440871"/>
                  </a:lnTo>
                  <a:lnTo>
                    <a:pt x="1800704" y="479333"/>
                  </a:lnTo>
                  <a:lnTo>
                    <a:pt x="1822727" y="518953"/>
                  </a:lnTo>
                  <a:lnTo>
                    <a:pt x="1842918" y="559674"/>
                  </a:lnTo>
                  <a:lnTo>
                    <a:pt x="1861222" y="601442"/>
                  </a:lnTo>
                  <a:lnTo>
                    <a:pt x="1877583" y="644198"/>
                  </a:lnTo>
                  <a:lnTo>
                    <a:pt x="1891944" y="687889"/>
                  </a:lnTo>
                  <a:lnTo>
                    <a:pt x="1904250" y="732456"/>
                  </a:lnTo>
                  <a:lnTo>
                    <a:pt x="1914445" y="777845"/>
                  </a:lnTo>
                  <a:lnTo>
                    <a:pt x="1922471" y="823999"/>
                  </a:lnTo>
                  <a:lnTo>
                    <a:pt x="1928274" y="870862"/>
                  </a:lnTo>
                  <a:lnTo>
                    <a:pt x="1931797" y="918378"/>
                  </a:lnTo>
                  <a:lnTo>
                    <a:pt x="1932983" y="966491"/>
                  </a:lnTo>
                  <a:lnTo>
                    <a:pt x="1931797" y="1014604"/>
                  </a:lnTo>
                  <a:lnTo>
                    <a:pt x="1928274" y="1062120"/>
                  </a:lnTo>
                  <a:lnTo>
                    <a:pt x="1922471" y="1108984"/>
                  </a:lnTo>
                  <a:lnTo>
                    <a:pt x="1914445" y="1155138"/>
                  </a:lnTo>
                  <a:lnTo>
                    <a:pt x="1904250" y="1200527"/>
                  </a:lnTo>
                  <a:lnTo>
                    <a:pt x="1891944" y="1245094"/>
                  </a:lnTo>
                  <a:lnTo>
                    <a:pt x="1877583" y="1288784"/>
                  </a:lnTo>
                  <a:lnTo>
                    <a:pt x="1861222" y="1331541"/>
                  </a:lnTo>
                  <a:lnTo>
                    <a:pt x="1842918" y="1373308"/>
                  </a:lnTo>
                  <a:lnTo>
                    <a:pt x="1822727" y="1414030"/>
                  </a:lnTo>
                  <a:lnTo>
                    <a:pt x="1800704" y="1453650"/>
                  </a:lnTo>
                  <a:lnTo>
                    <a:pt x="1776907" y="1492112"/>
                  </a:lnTo>
                  <a:lnTo>
                    <a:pt x="1751391" y="1529360"/>
                  </a:lnTo>
                  <a:lnTo>
                    <a:pt x="1724211" y="1565337"/>
                  </a:lnTo>
                  <a:lnTo>
                    <a:pt x="1695426" y="1599989"/>
                  </a:lnTo>
                  <a:lnTo>
                    <a:pt x="1665089" y="1633258"/>
                  </a:lnTo>
                  <a:lnTo>
                    <a:pt x="1633258" y="1665089"/>
                  </a:lnTo>
                  <a:lnTo>
                    <a:pt x="1599989" y="1695426"/>
                  </a:lnTo>
                  <a:lnTo>
                    <a:pt x="1565337" y="1724212"/>
                  </a:lnTo>
                  <a:lnTo>
                    <a:pt x="1529359" y="1751391"/>
                  </a:lnTo>
                  <a:lnTo>
                    <a:pt x="1492112" y="1776907"/>
                  </a:lnTo>
                  <a:lnTo>
                    <a:pt x="1453650" y="1800704"/>
                  </a:lnTo>
                  <a:lnTo>
                    <a:pt x="1414030" y="1822727"/>
                  </a:lnTo>
                  <a:lnTo>
                    <a:pt x="1373308" y="1842918"/>
                  </a:lnTo>
                  <a:lnTo>
                    <a:pt x="1331541" y="1861222"/>
                  </a:lnTo>
                  <a:lnTo>
                    <a:pt x="1288784" y="1877583"/>
                  </a:lnTo>
                  <a:lnTo>
                    <a:pt x="1245094" y="1891945"/>
                  </a:lnTo>
                  <a:lnTo>
                    <a:pt x="1200526" y="1904250"/>
                  </a:lnTo>
                  <a:lnTo>
                    <a:pt x="1155138" y="1914445"/>
                  </a:lnTo>
                  <a:lnTo>
                    <a:pt x="1108984" y="1922471"/>
                  </a:lnTo>
                  <a:lnTo>
                    <a:pt x="1062120" y="1928274"/>
                  </a:lnTo>
                  <a:lnTo>
                    <a:pt x="1014604" y="1931797"/>
                  </a:lnTo>
                  <a:lnTo>
                    <a:pt x="966491" y="1932983"/>
                  </a:lnTo>
                  <a:lnTo>
                    <a:pt x="918378" y="1931797"/>
                  </a:lnTo>
                  <a:lnTo>
                    <a:pt x="870862" y="1928274"/>
                  </a:lnTo>
                  <a:lnTo>
                    <a:pt x="823999" y="1922471"/>
                  </a:lnTo>
                  <a:lnTo>
                    <a:pt x="777845" y="1914445"/>
                  </a:lnTo>
                  <a:lnTo>
                    <a:pt x="732456" y="1904250"/>
                  </a:lnTo>
                  <a:lnTo>
                    <a:pt x="687889" y="1891945"/>
                  </a:lnTo>
                  <a:lnTo>
                    <a:pt x="644198" y="1877583"/>
                  </a:lnTo>
                  <a:lnTo>
                    <a:pt x="601442" y="1861222"/>
                  </a:lnTo>
                  <a:lnTo>
                    <a:pt x="559674" y="1842918"/>
                  </a:lnTo>
                  <a:lnTo>
                    <a:pt x="518953" y="1822727"/>
                  </a:lnTo>
                  <a:lnTo>
                    <a:pt x="479333" y="1800704"/>
                  </a:lnTo>
                  <a:lnTo>
                    <a:pt x="440871" y="1776907"/>
                  </a:lnTo>
                  <a:lnTo>
                    <a:pt x="403623" y="1751391"/>
                  </a:lnTo>
                  <a:lnTo>
                    <a:pt x="367645" y="1724212"/>
                  </a:lnTo>
                  <a:lnTo>
                    <a:pt x="332994" y="1695426"/>
                  </a:lnTo>
                  <a:lnTo>
                    <a:pt x="299725" y="1665089"/>
                  </a:lnTo>
                  <a:lnTo>
                    <a:pt x="267894" y="1633258"/>
                  </a:lnTo>
                  <a:lnTo>
                    <a:pt x="237557" y="1599989"/>
                  </a:lnTo>
                  <a:lnTo>
                    <a:pt x="208771" y="1565337"/>
                  </a:lnTo>
                  <a:lnTo>
                    <a:pt x="181592" y="1529360"/>
                  </a:lnTo>
                  <a:lnTo>
                    <a:pt x="156076" y="1492112"/>
                  </a:lnTo>
                  <a:lnTo>
                    <a:pt x="132278" y="1453650"/>
                  </a:lnTo>
                  <a:lnTo>
                    <a:pt x="110256" y="1414030"/>
                  </a:lnTo>
                  <a:lnTo>
                    <a:pt x="90065" y="1373308"/>
                  </a:lnTo>
                  <a:lnTo>
                    <a:pt x="71760" y="1331541"/>
                  </a:lnTo>
                  <a:lnTo>
                    <a:pt x="55400" y="1288784"/>
                  </a:lnTo>
                  <a:lnTo>
                    <a:pt x="41038" y="1245094"/>
                  </a:lnTo>
                  <a:lnTo>
                    <a:pt x="28732" y="1200527"/>
                  </a:lnTo>
                  <a:lnTo>
                    <a:pt x="18538" y="1155138"/>
                  </a:lnTo>
                  <a:lnTo>
                    <a:pt x="10512" y="1108984"/>
                  </a:lnTo>
                  <a:lnTo>
                    <a:pt x="4709" y="1062120"/>
                  </a:lnTo>
                  <a:lnTo>
                    <a:pt x="1186" y="1014604"/>
                  </a:lnTo>
                  <a:lnTo>
                    <a:pt x="0" y="966491"/>
                  </a:lnTo>
                  <a:lnTo>
                    <a:pt x="1186" y="918378"/>
                  </a:lnTo>
                  <a:lnTo>
                    <a:pt x="4709" y="870862"/>
                  </a:lnTo>
                  <a:lnTo>
                    <a:pt x="10512" y="823999"/>
                  </a:lnTo>
                  <a:lnTo>
                    <a:pt x="18538" y="777845"/>
                  </a:lnTo>
                  <a:lnTo>
                    <a:pt x="28732" y="732456"/>
                  </a:lnTo>
                  <a:lnTo>
                    <a:pt x="41038" y="687889"/>
                  </a:lnTo>
                  <a:lnTo>
                    <a:pt x="55400" y="644198"/>
                  </a:lnTo>
                  <a:lnTo>
                    <a:pt x="71760" y="601442"/>
                  </a:lnTo>
                  <a:lnTo>
                    <a:pt x="90065" y="559674"/>
                  </a:lnTo>
                  <a:lnTo>
                    <a:pt x="110256" y="518953"/>
                  </a:lnTo>
                  <a:lnTo>
                    <a:pt x="132278" y="479333"/>
                  </a:lnTo>
                  <a:lnTo>
                    <a:pt x="156076" y="440871"/>
                  </a:lnTo>
                  <a:lnTo>
                    <a:pt x="181592" y="403623"/>
                  </a:lnTo>
                  <a:lnTo>
                    <a:pt x="208771" y="367645"/>
                  </a:lnTo>
                  <a:lnTo>
                    <a:pt x="237557" y="332994"/>
                  </a:lnTo>
                  <a:lnTo>
                    <a:pt x="267894" y="299724"/>
                  </a:lnTo>
                  <a:lnTo>
                    <a:pt x="299724" y="267894"/>
                  </a:lnTo>
                  <a:lnTo>
                    <a:pt x="332994" y="237557"/>
                  </a:lnTo>
                  <a:lnTo>
                    <a:pt x="367645" y="208771"/>
                  </a:lnTo>
                  <a:lnTo>
                    <a:pt x="403623" y="181592"/>
                  </a:lnTo>
                  <a:lnTo>
                    <a:pt x="440871" y="156076"/>
                  </a:lnTo>
                  <a:lnTo>
                    <a:pt x="479333" y="132278"/>
                  </a:lnTo>
                  <a:lnTo>
                    <a:pt x="518953" y="110256"/>
                  </a:lnTo>
                  <a:lnTo>
                    <a:pt x="559674" y="90065"/>
                  </a:lnTo>
                  <a:lnTo>
                    <a:pt x="601442" y="71760"/>
                  </a:lnTo>
                  <a:lnTo>
                    <a:pt x="644198" y="55400"/>
                  </a:lnTo>
                  <a:lnTo>
                    <a:pt x="687889" y="41038"/>
                  </a:lnTo>
                  <a:lnTo>
                    <a:pt x="732456" y="28732"/>
                  </a:lnTo>
                  <a:lnTo>
                    <a:pt x="777845" y="18538"/>
                  </a:lnTo>
                  <a:lnTo>
                    <a:pt x="823999" y="10512"/>
                  </a:lnTo>
                  <a:lnTo>
                    <a:pt x="870862" y="4709"/>
                  </a:lnTo>
                  <a:lnTo>
                    <a:pt x="918378" y="1186"/>
                  </a:lnTo>
                  <a:lnTo>
                    <a:pt x="966491" y="0"/>
                  </a:lnTo>
                  <a:close/>
                </a:path>
                <a:path w="1933575" h="1933575">
                  <a:moveTo>
                    <a:pt x="966491" y="128866"/>
                  </a:moveTo>
                  <a:lnTo>
                    <a:pt x="1013902" y="130196"/>
                  </a:lnTo>
                  <a:lnTo>
                    <a:pt x="1060634" y="134139"/>
                  </a:lnTo>
                  <a:lnTo>
                    <a:pt x="1106616" y="140623"/>
                  </a:lnTo>
                  <a:lnTo>
                    <a:pt x="1151775" y="149577"/>
                  </a:lnTo>
                  <a:lnTo>
                    <a:pt x="1196042" y="160929"/>
                  </a:lnTo>
                  <a:lnTo>
                    <a:pt x="1239343" y="174607"/>
                  </a:lnTo>
                  <a:lnTo>
                    <a:pt x="1281607" y="190540"/>
                  </a:lnTo>
                  <a:lnTo>
                    <a:pt x="1322763" y="208656"/>
                  </a:lnTo>
                  <a:lnTo>
                    <a:pt x="1362739" y="228883"/>
                  </a:lnTo>
                  <a:lnTo>
                    <a:pt x="1401463" y="251150"/>
                  </a:lnTo>
                  <a:lnTo>
                    <a:pt x="1438864" y="275385"/>
                  </a:lnTo>
                  <a:lnTo>
                    <a:pt x="1474870" y="301517"/>
                  </a:lnTo>
                  <a:lnTo>
                    <a:pt x="1509409" y="329473"/>
                  </a:lnTo>
                  <a:lnTo>
                    <a:pt x="1542410" y="359183"/>
                  </a:lnTo>
                  <a:lnTo>
                    <a:pt x="1573801" y="390574"/>
                  </a:lnTo>
                  <a:lnTo>
                    <a:pt x="1603511" y="423575"/>
                  </a:lnTo>
                  <a:lnTo>
                    <a:pt x="1631467" y="458114"/>
                  </a:lnTo>
                  <a:lnTo>
                    <a:pt x="1657599" y="494120"/>
                  </a:lnTo>
                  <a:lnTo>
                    <a:pt x="1681834" y="531521"/>
                  </a:lnTo>
                  <a:lnTo>
                    <a:pt x="1704101" y="570245"/>
                  </a:lnTo>
                  <a:lnTo>
                    <a:pt x="1724328" y="610221"/>
                  </a:lnTo>
                  <a:lnTo>
                    <a:pt x="1742444" y="651377"/>
                  </a:lnTo>
                  <a:lnTo>
                    <a:pt x="1758377" y="693641"/>
                  </a:lnTo>
                  <a:lnTo>
                    <a:pt x="1772055" y="736943"/>
                  </a:lnTo>
                  <a:lnTo>
                    <a:pt x="1783407" y="781209"/>
                  </a:lnTo>
                  <a:lnTo>
                    <a:pt x="1792361" y="826369"/>
                  </a:lnTo>
                  <a:lnTo>
                    <a:pt x="1798845" y="872350"/>
                  </a:lnTo>
                  <a:lnTo>
                    <a:pt x="1802788" y="919082"/>
                  </a:lnTo>
                  <a:lnTo>
                    <a:pt x="1804119" y="966493"/>
                  </a:lnTo>
                  <a:lnTo>
                    <a:pt x="1802788" y="1013904"/>
                  </a:lnTo>
                  <a:lnTo>
                    <a:pt x="1798845" y="1060636"/>
                  </a:lnTo>
                  <a:lnTo>
                    <a:pt x="1792361" y="1106617"/>
                  </a:lnTo>
                  <a:lnTo>
                    <a:pt x="1783407" y="1151777"/>
                  </a:lnTo>
                  <a:lnTo>
                    <a:pt x="1772055" y="1196043"/>
                  </a:lnTo>
                  <a:lnTo>
                    <a:pt x="1758377" y="1239345"/>
                  </a:lnTo>
                  <a:lnTo>
                    <a:pt x="1742444" y="1281609"/>
                  </a:lnTo>
                  <a:lnTo>
                    <a:pt x="1724328" y="1322765"/>
                  </a:lnTo>
                  <a:lnTo>
                    <a:pt x="1704101" y="1362741"/>
                  </a:lnTo>
                  <a:lnTo>
                    <a:pt x="1681834" y="1401465"/>
                  </a:lnTo>
                  <a:lnTo>
                    <a:pt x="1657599" y="1438866"/>
                  </a:lnTo>
                  <a:lnTo>
                    <a:pt x="1631467" y="1474872"/>
                  </a:lnTo>
                  <a:lnTo>
                    <a:pt x="1603511" y="1509411"/>
                  </a:lnTo>
                  <a:lnTo>
                    <a:pt x="1573801" y="1542412"/>
                  </a:lnTo>
                  <a:lnTo>
                    <a:pt x="1542410" y="1573803"/>
                  </a:lnTo>
                  <a:lnTo>
                    <a:pt x="1509409" y="1603513"/>
                  </a:lnTo>
                  <a:lnTo>
                    <a:pt x="1474870" y="1631469"/>
                  </a:lnTo>
                  <a:lnTo>
                    <a:pt x="1438864" y="1657601"/>
                  </a:lnTo>
                  <a:lnTo>
                    <a:pt x="1401463" y="1681836"/>
                  </a:lnTo>
                  <a:lnTo>
                    <a:pt x="1362739" y="1704103"/>
                  </a:lnTo>
                  <a:lnTo>
                    <a:pt x="1322763" y="1724330"/>
                  </a:lnTo>
                  <a:lnTo>
                    <a:pt x="1281607" y="1742446"/>
                  </a:lnTo>
                  <a:lnTo>
                    <a:pt x="1239343" y="1758378"/>
                  </a:lnTo>
                  <a:lnTo>
                    <a:pt x="1196042" y="1772057"/>
                  </a:lnTo>
                  <a:lnTo>
                    <a:pt x="1151775" y="1783409"/>
                  </a:lnTo>
                  <a:lnTo>
                    <a:pt x="1106616" y="1792362"/>
                  </a:lnTo>
                  <a:lnTo>
                    <a:pt x="1060634" y="1798847"/>
                  </a:lnTo>
                  <a:lnTo>
                    <a:pt x="1013902" y="1802790"/>
                  </a:lnTo>
                  <a:lnTo>
                    <a:pt x="966491" y="1804120"/>
                  </a:lnTo>
                  <a:lnTo>
                    <a:pt x="919081" y="1802790"/>
                  </a:lnTo>
                  <a:lnTo>
                    <a:pt x="872349" y="1798847"/>
                  </a:lnTo>
                  <a:lnTo>
                    <a:pt x="826367" y="1792362"/>
                  </a:lnTo>
                  <a:lnTo>
                    <a:pt x="781207" y="1783409"/>
                  </a:lnTo>
                  <a:lnTo>
                    <a:pt x="736941" y="1772057"/>
                  </a:lnTo>
                  <a:lnTo>
                    <a:pt x="693640" y="1758378"/>
                  </a:lnTo>
                  <a:lnTo>
                    <a:pt x="651375" y="1742446"/>
                  </a:lnTo>
                  <a:lnTo>
                    <a:pt x="610219" y="1724330"/>
                  </a:lnTo>
                  <a:lnTo>
                    <a:pt x="570243" y="1704103"/>
                  </a:lnTo>
                  <a:lnTo>
                    <a:pt x="531519" y="1681836"/>
                  </a:lnTo>
                  <a:lnTo>
                    <a:pt x="494118" y="1657601"/>
                  </a:lnTo>
                  <a:lnTo>
                    <a:pt x="458112" y="1631469"/>
                  </a:lnTo>
                  <a:lnTo>
                    <a:pt x="423573" y="1603513"/>
                  </a:lnTo>
                  <a:lnTo>
                    <a:pt x="390572" y="1573803"/>
                  </a:lnTo>
                  <a:lnTo>
                    <a:pt x="359181" y="1542412"/>
                  </a:lnTo>
                  <a:lnTo>
                    <a:pt x="329472" y="1509411"/>
                  </a:lnTo>
                  <a:lnTo>
                    <a:pt x="301515" y="1474872"/>
                  </a:lnTo>
                  <a:lnTo>
                    <a:pt x="275384" y="1438866"/>
                  </a:lnTo>
                  <a:lnTo>
                    <a:pt x="251149" y="1401465"/>
                  </a:lnTo>
                  <a:lnTo>
                    <a:pt x="228882" y="1362741"/>
                  </a:lnTo>
                  <a:lnTo>
                    <a:pt x="208654" y="1322765"/>
                  </a:lnTo>
                  <a:lnTo>
                    <a:pt x="190539" y="1281609"/>
                  </a:lnTo>
                  <a:lnTo>
                    <a:pt x="174606" y="1239345"/>
                  </a:lnTo>
                  <a:lnTo>
                    <a:pt x="160928" y="1196043"/>
                  </a:lnTo>
                  <a:lnTo>
                    <a:pt x="149576" y="1151777"/>
                  </a:lnTo>
                  <a:lnTo>
                    <a:pt x="140622" y="1106617"/>
                  </a:lnTo>
                  <a:lnTo>
                    <a:pt x="134137" y="1060635"/>
                  </a:lnTo>
                  <a:lnTo>
                    <a:pt x="130194" y="1013903"/>
                  </a:lnTo>
                  <a:lnTo>
                    <a:pt x="128864" y="966493"/>
                  </a:lnTo>
                  <a:lnTo>
                    <a:pt x="130194" y="919082"/>
                  </a:lnTo>
                  <a:lnTo>
                    <a:pt x="134137" y="872350"/>
                  </a:lnTo>
                  <a:lnTo>
                    <a:pt x="140622" y="826369"/>
                  </a:lnTo>
                  <a:lnTo>
                    <a:pt x="149576" y="781209"/>
                  </a:lnTo>
                  <a:lnTo>
                    <a:pt x="160928" y="736942"/>
                  </a:lnTo>
                  <a:lnTo>
                    <a:pt x="174606" y="693641"/>
                  </a:lnTo>
                  <a:lnTo>
                    <a:pt x="190539" y="651377"/>
                  </a:lnTo>
                  <a:lnTo>
                    <a:pt x="208654" y="610221"/>
                  </a:lnTo>
                  <a:lnTo>
                    <a:pt x="228882" y="570245"/>
                  </a:lnTo>
                  <a:lnTo>
                    <a:pt x="251149" y="531521"/>
                  </a:lnTo>
                  <a:lnTo>
                    <a:pt x="275384" y="494120"/>
                  </a:lnTo>
                  <a:lnTo>
                    <a:pt x="301515" y="458114"/>
                  </a:lnTo>
                  <a:lnTo>
                    <a:pt x="329472" y="423575"/>
                  </a:lnTo>
                  <a:lnTo>
                    <a:pt x="359181" y="390574"/>
                  </a:lnTo>
                  <a:lnTo>
                    <a:pt x="390572" y="359183"/>
                  </a:lnTo>
                  <a:lnTo>
                    <a:pt x="423573" y="329473"/>
                  </a:lnTo>
                  <a:lnTo>
                    <a:pt x="458112" y="301517"/>
                  </a:lnTo>
                  <a:lnTo>
                    <a:pt x="494118" y="275385"/>
                  </a:lnTo>
                  <a:lnTo>
                    <a:pt x="531519" y="251150"/>
                  </a:lnTo>
                  <a:lnTo>
                    <a:pt x="570243" y="228883"/>
                  </a:lnTo>
                  <a:lnTo>
                    <a:pt x="610219" y="208656"/>
                  </a:lnTo>
                  <a:lnTo>
                    <a:pt x="651375" y="190540"/>
                  </a:lnTo>
                  <a:lnTo>
                    <a:pt x="693640" y="174607"/>
                  </a:lnTo>
                  <a:lnTo>
                    <a:pt x="736941" y="160929"/>
                  </a:lnTo>
                  <a:lnTo>
                    <a:pt x="781207" y="149577"/>
                  </a:lnTo>
                  <a:lnTo>
                    <a:pt x="826367" y="140623"/>
                  </a:lnTo>
                  <a:lnTo>
                    <a:pt x="872349" y="134139"/>
                  </a:lnTo>
                  <a:lnTo>
                    <a:pt x="919081" y="130196"/>
                  </a:lnTo>
                  <a:lnTo>
                    <a:pt x="966491" y="128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75257" y="742370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699556" y="675166"/>
                  </a:moveTo>
                  <a:lnTo>
                    <a:pt x="555195" y="675166"/>
                  </a:lnTo>
                  <a:lnTo>
                    <a:pt x="561888" y="66695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673" y="666829"/>
                  </a:lnTo>
                  <a:lnTo>
                    <a:pt x="699556" y="675166"/>
                  </a:lnTo>
                  <a:close/>
                </a:path>
                <a:path w="999489" h="1212850">
                  <a:moveTo>
                    <a:pt x="865135" y="675173"/>
                  </a:move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70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66950"/>
                  </a:lnTo>
                  <a:lnTo>
                    <a:pt x="865135" y="675173"/>
                  </a:lnTo>
                  <a:close/>
                </a:path>
                <a:path w="999489" h="1212850">
                  <a:moveTo>
                    <a:pt x="998929" y="902133"/>
                  </a:move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401" y="160446"/>
                  </a:lnTo>
                  <a:lnTo>
                    <a:pt x="402603" y="134900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lnTo>
                    <a:pt x="509667" y="114004"/>
                  </a:lnTo>
                  <a:lnTo>
                    <a:pt x="528976" y="160446"/>
                  </a:lnTo>
                  <a:lnTo>
                    <a:pt x="529075" y="666950"/>
                  </a:lnTo>
                  <a:lnTo>
                    <a:pt x="535799" y="675166"/>
                  </a:lnTo>
                  <a:lnTo>
                    <a:pt x="865141" y="675180"/>
                  </a:lnTo>
                  <a:lnTo>
                    <a:pt x="998929" y="675180"/>
                  </a:lnTo>
                  <a:lnTo>
                    <a:pt x="998929" y="902133"/>
                  </a:lnTo>
                  <a:close/>
                </a:path>
                <a:path w="999489" h="1212850">
                  <a:moveTo>
                    <a:pt x="998929" y="675180"/>
                  </a:moveTo>
                  <a:lnTo>
                    <a:pt x="884343" y="675180"/>
                  </a:lnTo>
                  <a:lnTo>
                    <a:pt x="891165" y="666829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675180"/>
                  </a:lnTo>
                  <a:close/>
                </a:path>
                <a:path w="999489" h="1212850">
                  <a:moveTo>
                    <a:pt x="818378" y="1212716"/>
                  </a:move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998929" y="90213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5257" y="742370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463185" y="94654"/>
                  </a:moveTo>
                  <a:lnTo>
                    <a:pt x="488732" y="99845"/>
                  </a:lnTo>
                  <a:lnTo>
                    <a:pt x="509651" y="113980"/>
                  </a:lnTo>
                  <a:lnTo>
                    <a:pt x="523785" y="134900"/>
                  </a:lnTo>
                  <a:lnTo>
                    <a:pt x="528976" y="160446"/>
                  </a:lnTo>
                  <a:lnTo>
                    <a:pt x="528976" y="657240"/>
                  </a:lnTo>
                  <a:lnTo>
                    <a:pt x="528976" y="666829"/>
                  </a:lnTo>
                  <a:lnTo>
                    <a:pt x="535799" y="675166"/>
                  </a:lnTo>
                  <a:lnTo>
                    <a:pt x="545497" y="675166"/>
                  </a:lnTo>
                  <a:lnTo>
                    <a:pt x="555195" y="675166"/>
                  </a:lnTo>
                  <a:lnTo>
                    <a:pt x="562006" y="666804"/>
                  </a:lnTo>
                  <a:lnTo>
                    <a:pt x="562006" y="65721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594" y="656943"/>
                  </a:lnTo>
                  <a:lnTo>
                    <a:pt x="693594" y="666717"/>
                  </a:lnTo>
                  <a:lnTo>
                    <a:pt x="699560" y="675173"/>
                  </a:lnTo>
                  <a:lnTo>
                    <a:pt x="710170" y="675173"/>
                  </a:ln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656662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69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57430"/>
                  </a:lnTo>
                  <a:lnTo>
                    <a:pt x="858210" y="666950"/>
                  </a:lnTo>
                  <a:lnTo>
                    <a:pt x="865141" y="675180"/>
                  </a:lnTo>
                  <a:lnTo>
                    <a:pt x="874742" y="675180"/>
                  </a:lnTo>
                  <a:lnTo>
                    <a:pt x="884343" y="675180"/>
                  </a:lnTo>
                  <a:lnTo>
                    <a:pt x="891241" y="666736"/>
                  </a:lnTo>
                  <a:lnTo>
                    <a:pt x="891241" y="657091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396" y="160470"/>
                  </a:lnTo>
                  <a:lnTo>
                    <a:pt x="402587" y="134924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359432"/>
              <a:ext cx="18288000" cy="7927975"/>
            </a:xfrm>
            <a:custGeom>
              <a:avLst/>
              <a:gdLst/>
              <a:ahLst/>
              <a:cxnLst/>
              <a:rect l="l" t="t" r="r" b="b"/>
              <a:pathLst>
                <a:path w="18288000" h="7927975">
                  <a:moveTo>
                    <a:pt x="0" y="7927567"/>
                  </a:moveTo>
                  <a:lnTo>
                    <a:pt x="18287998" y="7927567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7927567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18288000" cy="2359660"/>
            </a:xfrm>
            <a:custGeom>
              <a:avLst/>
              <a:gdLst/>
              <a:ahLst/>
              <a:cxnLst/>
              <a:rect l="l" t="t" r="r" b="b"/>
              <a:pathLst>
                <a:path w="18288000" h="2359660">
                  <a:moveTo>
                    <a:pt x="0" y="0"/>
                  </a:moveTo>
                  <a:lnTo>
                    <a:pt x="18287999" y="0"/>
                  </a:lnTo>
                  <a:lnTo>
                    <a:pt x="18287999" y="2359431"/>
                  </a:lnTo>
                  <a:lnTo>
                    <a:pt x="0" y="2359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986191" y="967803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8080" y="2716254"/>
            <a:ext cx="11356340" cy="564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You’re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sitting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café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colleagues,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comes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Tahoma"/>
                <a:cs typeface="Tahoma"/>
              </a:rPr>
              <a:t>woman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says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0" dirty="0">
                <a:solidFill>
                  <a:srgbClr val="FFFFFF"/>
                </a:solidFill>
                <a:latin typeface="Tahoma"/>
                <a:cs typeface="Tahoma"/>
              </a:rPr>
              <a:t>“I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saw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you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walking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campus,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a**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fine.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Tahoma"/>
                <a:cs typeface="Tahoma"/>
              </a:rPr>
              <a:t>Oh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things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365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3200" spc="135" dirty="0">
                <a:solidFill>
                  <a:srgbClr val="FFFFFF"/>
                </a:solidFill>
                <a:latin typeface="Tahoma"/>
                <a:cs typeface="Tahoma"/>
              </a:rPr>
              <a:t>would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do”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150">
              <a:latin typeface="Tahoma"/>
              <a:cs typeface="Tahoma"/>
            </a:endParaRPr>
          </a:p>
          <a:p>
            <a:pPr marL="702310" indent="-379730">
              <a:lnSpc>
                <a:spcPct val="100000"/>
              </a:lnSpc>
              <a:buFont typeface="Tahoma"/>
              <a:buAutoNum type="arabicPeriod"/>
              <a:tabLst>
                <a:tab pos="702310" algn="l"/>
              </a:tabLst>
            </a:pPr>
            <a:r>
              <a:rPr sz="3200" spc="-190" dirty="0">
                <a:solidFill>
                  <a:srgbClr val="FFFFFF"/>
                </a:solidFill>
                <a:latin typeface="Arial Black"/>
                <a:cs typeface="Arial Black"/>
              </a:rPr>
              <a:t>Direct</a:t>
            </a:r>
            <a:r>
              <a:rPr sz="3200" spc="-19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Tell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knock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off.</a:t>
            </a:r>
            <a:endParaRPr sz="3200">
              <a:latin typeface="Tahoma"/>
              <a:cs typeface="Tahoma"/>
            </a:endParaRPr>
          </a:p>
          <a:p>
            <a:pPr marL="701675" marR="688975" indent="-379730">
              <a:lnSpc>
                <a:spcPct val="115199"/>
              </a:lnSpc>
              <a:buFont typeface="Tahoma"/>
              <a:buAutoNum type="arabicPeriod"/>
              <a:tabLst>
                <a:tab pos="702945" algn="l"/>
              </a:tabLst>
            </a:pPr>
            <a:r>
              <a:rPr sz="3200" spc="-170" dirty="0">
                <a:solidFill>
                  <a:srgbClr val="FFFFFF"/>
                </a:solidFill>
                <a:latin typeface="Arial Black"/>
                <a:cs typeface="Arial Black"/>
              </a:rPr>
              <a:t>Direct: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Tahoma"/>
                <a:cs typeface="Tahoma"/>
              </a:rPr>
              <a:t>woman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comfortable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the 	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comments.</a:t>
            </a:r>
            <a:endParaRPr sz="3200">
              <a:latin typeface="Tahoma"/>
              <a:cs typeface="Tahoma"/>
            </a:endParaRPr>
          </a:p>
          <a:p>
            <a:pPr marL="322580" marR="271780" indent="379730">
              <a:lnSpc>
                <a:spcPct val="115199"/>
              </a:lnSpc>
              <a:spcBef>
                <a:spcPts val="5"/>
              </a:spcBef>
              <a:buFont typeface="Tahoma"/>
              <a:buAutoNum type="arabicPeriod"/>
              <a:tabLst>
                <a:tab pos="702310" algn="l"/>
              </a:tabLst>
            </a:pPr>
            <a:r>
              <a:rPr sz="3200" spc="-204" dirty="0">
                <a:solidFill>
                  <a:srgbClr val="FFFFFF"/>
                </a:solidFill>
                <a:latin typeface="Arial Black"/>
                <a:cs typeface="Arial Black"/>
              </a:rPr>
              <a:t>Delegate:</a:t>
            </a:r>
            <a:r>
              <a:rPr sz="32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man’s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friends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stop 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r>
              <a:rPr sz="3200" spc="-6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Arial Black"/>
                <a:cs typeface="Arial Black"/>
              </a:rPr>
              <a:t>Distract:</a:t>
            </a:r>
            <a:r>
              <a:rPr sz="32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Say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“XXXX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3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just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had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hard.”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64590" y="495364"/>
            <a:ext cx="895921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295" dirty="0">
                <a:latin typeface="Arial Narrow"/>
                <a:cs typeface="Arial Narrow"/>
              </a:rPr>
              <a:t>WHAT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65" dirty="0">
                <a:latin typeface="Arial Narrow"/>
                <a:cs typeface="Arial Narrow"/>
              </a:rPr>
              <a:t>WOULD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70" dirty="0">
                <a:latin typeface="Arial Narrow"/>
                <a:cs typeface="Arial Narrow"/>
              </a:rPr>
              <a:t>YOU</a:t>
            </a:r>
            <a:r>
              <a:rPr sz="6800" b="1" spc="705" dirty="0">
                <a:latin typeface="Arial Narrow"/>
                <a:cs typeface="Arial Narrow"/>
              </a:rPr>
              <a:t> </a:t>
            </a:r>
            <a:r>
              <a:rPr sz="6800" b="1" spc="-25" dirty="0">
                <a:latin typeface="Arial Narrow"/>
                <a:cs typeface="Arial Narrow"/>
              </a:rPr>
              <a:t>DO?</a:t>
            </a:r>
            <a:endParaRPr sz="6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476215"/>
              <a:ext cx="18288000" cy="7811134"/>
            </a:xfrm>
            <a:custGeom>
              <a:avLst/>
              <a:gdLst/>
              <a:ahLst/>
              <a:cxnLst/>
              <a:rect l="l" t="t" r="r" b="b"/>
              <a:pathLst>
                <a:path w="18288000" h="7811134">
                  <a:moveTo>
                    <a:pt x="0" y="7810785"/>
                  </a:moveTo>
                  <a:lnTo>
                    <a:pt x="18287998" y="7810785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7810785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18288000" cy="2476500"/>
            </a:xfrm>
            <a:custGeom>
              <a:avLst/>
              <a:gdLst/>
              <a:ahLst/>
              <a:cxnLst/>
              <a:rect l="l" t="t" r="r" b="b"/>
              <a:pathLst>
                <a:path w="18288000" h="2476500">
                  <a:moveTo>
                    <a:pt x="0" y="0"/>
                  </a:moveTo>
                  <a:lnTo>
                    <a:pt x="18287999" y="0"/>
                  </a:lnTo>
                  <a:lnTo>
                    <a:pt x="18287999" y="2476213"/>
                  </a:lnTo>
                  <a:lnTo>
                    <a:pt x="0" y="24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487994" y="9828578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636" y="2864520"/>
            <a:ext cx="10942955" cy="620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15199"/>
              </a:lnSpc>
              <a:spcBef>
                <a:spcPts val="100"/>
              </a:spcBef>
            </a:pP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You’re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walking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quad,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see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couple 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arguing.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cornering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partner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Duncan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Hall,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yelling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letting</a:t>
            </a:r>
            <a:r>
              <a:rPr sz="3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leave.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Tahoma"/>
              <a:cs typeface="Tahoma"/>
            </a:endParaRPr>
          </a:p>
          <a:p>
            <a:pPr marL="701675" marR="616585" indent="-379730">
              <a:lnSpc>
                <a:spcPct val="115199"/>
              </a:lnSpc>
              <a:buFont typeface="Tahoma"/>
              <a:buAutoNum type="arabicPeriod"/>
              <a:tabLst>
                <a:tab pos="702945" algn="l"/>
              </a:tabLst>
            </a:pPr>
            <a:r>
              <a:rPr sz="3200" spc="-170" dirty="0">
                <a:solidFill>
                  <a:srgbClr val="FFFFFF"/>
                </a:solidFill>
                <a:latin typeface="Arial Black"/>
                <a:cs typeface="Arial Black"/>
              </a:rPr>
              <a:t>Direct: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185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couple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everything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is 	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okay.</a:t>
            </a:r>
            <a:endParaRPr sz="3200">
              <a:latin typeface="Tahoma"/>
              <a:cs typeface="Tahoma"/>
            </a:endParaRPr>
          </a:p>
          <a:p>
            <a:pPr marL="701675" marR="5080" indent="-379730">
              <a:lnSpc>
                <a:spcPct val="115199"/>
              </a:lnSpc>
              <a:buFont typeface="Tahoma"/>
              <a:buAutoNum type="arabicPeriod"/>
              <a:tabLst>
                <a:tab pos="702945" algn="l"/>
              </a:tabLst>
            </a:pPr>
            <a:r>
              <a:rPr sz="3200" spc="-220" dirty="0">
                <a:solidFill>
                  <a:srgbClr val="FFFFFF"/>
                </a:solidFill>
                <a:latin typeface="Arial Black"/>
                <a:cs typeface="Arial Black"/>
              </a:rPr>
              <a:t>Delegate</a:t>
            </a:r>
            <a:r>
              <a:rPr sz="3200" spc="-22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confident,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stronger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friend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to 	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intervene.</a:t>
            </a:r>
            <a:endParaRPr sz="3200">
              <a:latin typeface="Tahoma"/>
              <a:cs typeface="Tahoma"/>
            </a:endParaRPr>
          </a:p>
          <a:p>
            <a:pPr marL="702310" indent="-379730">
              <a:lnSpc>
                <a:spcPct val="100000"/>
              </a:lnSpc>
              <a:spcBef>
                <a:spcPts val="585"/>
              </a:spcBef>
              <a:buFont typeface="Tahoma"/>
              <a:buAutoNum type="arabicPeriod"/>
              <a:tabLst>
                <a:tab pos="702310" algn="l"/>
              </a:tabLst>
            </a:pPr>
            <a:r>
              <a:rPr sz="3200" spc="-220" dirty="0">
                <a:solidFill>
                  <a:srgbClr val="FFFFFF"/>
                </a:solidFill>
                <a:latin typeface="Arial Black"/>
                <a:cs typeface="Arial Black"/>
              </a:rPr>
              <a:t>Delegate</a:t>
            </a:r>
            <a:r>
              <a:rPr sz="3200" spc="-22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Call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safety.</a:t>
            </a:r>
            <a:endParaRPr sz="3200">
              <a:latin typeface="Tahoma"/>
              <a:cs typeface="Tahoma"/>
            </a:endParaRPr>
          </a:p>
          <a:p>
            <a:pPr marL="322580" marR="453390" indent="379730">
              <a:lnSpc>
                <a:spcPct val="115199"/>
              </a:lnSpc>
              <a:spcBef>
                <a:spcPts val="5"/>
              </a:spcBef>
              <a:buFont typeface="Tahoma"/>
              <a:buAutoNum type="arabicPeriod"/>
              <a:tabLst>
                <a:tab pos="702310" algn="l"/>
              </a:tabLst>
            </a:pPr>
            <a:r>
              <a:rPr sz="3200" spc="-175" dirty="0">
                <a:solidFill>
                  <a:srgbClr val="FFFFFF"/>
                </a:solidFill>
                <a:latin typeface="Arial Black"/>
                <a:cs typeface="Arial Black"/>
              </a:rPr>
              <a:t>Distract: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Walk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them,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trip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Tahoma"/>
                <a:cs typeface="Tahoma"/>
              </a:rPr>
              <a:t>drop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books. 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5.</a:t>
            </a:r>
            <a:r>
              <a:rPr sz="3200" spc="-6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Arial Black"/>
                <a:cs typeface="Arial Black"/>
              </a:rPr>
              <a:t>Distract: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Walk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Tahoma"/>
                <a:cs typeface="Tahoma"/>
              </a:rPr>
              <a:t>library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04213" y="712814"/>
            <a:ext cx="895921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295" dirty="0">
                <a:latin typeface="Arial Narrow"/>
                <a:cs typeface="Arial Narrow"/>
              </a:rPr>
              <a:t>WHAT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65" dirty="0">
                <a:latin typeface="Arial Narrow"/>
                <a:cs typeface="Arial Narrow"/>
              </a:rPr>
              <a:t>WOULD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70" dirty="0">
                <a:latin typeface="Arial Narrow"/>
                <a:cs typeface="Arial Narrow"/>
              </a:rPr>
              <a:t>YOU</a:t>
            </a:r>
            <a:r>
              <a:rPr sz="6800" b="1" spc="705" dirty="0">
                <a:latin typeface="Arial Narrow"/>
                <a:cs typeface="Arial Narrow"/>
              </a:rPr>
              <a:t> </a:t>
            </a:r>
            <a:r>
              <a:rPr sz="6800" b="1" spc="-25" dirty="0">
                <a:latin typeface="Arial Narrow"/>
                <a:cs typeface="Arial Narrow"/>
              </a:rPr>
              <a:t>DO?</a:t>
            </a:r>
            <a:endParaRPr sz="6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7706" y="1726214"/>
            <a:ext cx="1143508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660" dirty="0">
                <a:solidFill>
                  <a:srgbClr val="FFFFFF"/>
                </a:solidFill>
                <a:latin typeface="Calibri"/>
                <a:cs typeface="Calibri"/>
              </a:rPr>
              <a:t>Student-</a:t>
            </a:r>
            <a:r>
              <a:rPr sz="10500" b="1" spc="795" dirty="0">
                <a:solidFill>
                  <a:srgbClr val="FFFFFF"/>
                </a:solidFill>
                <a:latin typeface="Calibri"/>
                <a:cs typeface="Calibri"/>
              </a:rPr>
              <a:t>Centered</a:t>
            </a:r>
            <a:endParaRPr sz="10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4500" dirty="0">
                <a:latin typeface="Trebuchet MS"/>
                <a:cs typeface="Trebuchet MS"/>
              </a:rPr>
              <a:t>We</a:t>
            </a:r>
            <a:r>
              <a:rPr sz="4500" spc="310" dirty="0">
                <a:latin typeface="Trebuchet MS"/>
                <a:cs typeface="Trebuchet MS"/>
              </a:rPr>
              <a:t> </a:t>
            </a:r>
            <a:r>
              <a:rPr sz="4500" spc="85" dirty="0">
                <a:latin typeface="Trebuchet MS"/>
                <a:cs typeface="Trebuchet MS"/>
              </a:rPr>
              <a:t>are</a:t>
            </a:r>
            <a:r>
              <a:rPr sz="4500" spc="315" dirty="0">
                <a:latin typeface="Trebuchet MS"/>
                <a:cs typeface="Trebuchet MS"/>
              </a:rPr>
              <a:t> </a:t>
            </a:r>
            <a:r>
              <a:rPr sz="4500" dirty="0">
                <a:latin typeface="Trebuchet MS"/>
                <a:cs typeface="Trebuchet MS"/>
              </a:rPr>
              <a:t>trying</a:t>
            </a:r>
            <a:r>
              <a:rPr sz="4500" spc="315" dirty="0">
                <a:latin typeface="Trebuchet MS"/>
                <a:cs typeface="Trebuchet MS"/>
              </a:rPr>
              <a:t> </a:t>
            </a:r>
            <a:r>
              <a:rPr sz="4500" dirty="0">
                <a:latin typeface="Trebuchet MS"/>
                <a:cs typeface="Trebuchet MS"/>
              </a:rPr>
              <a:t>to</a:t>
            </a:r>
            <a:r>
              <a:rPr sz="4500" spc="315" dirty="0">
                <a:latin typeface="Trebuchet MS"/>
                <a:cs typeface="Trebuchet MS"/>
              </a:rPr>
              <a:t> </a:t>
            </a:r>
            <a:r>
              <a:rPr sz="4500" dirty="0">
                <a:latin typeface="Trebuchet MS"/>
                <a:cs typeface="Trebuchet MS"/>
              </a:rPr>
              <a:t>build</a:t>
            </a:r>
            <a:r>
              <a:rPr sz="4500" spc="315" dirty="0">
                <a:latin typeface="Trebuchet MS"/>
                <a:cs typeface="Trebuchet MS"/>
              </a:rPr>
              <a:t> </a:t>
            </a:r>
            <a:r>
              <a:rPr sz="4500" dirty="0">
                <a:latin typeface="Trebuchet MS"/>
                <a:cs typeface="Trebuchet MS"/>
              </a:rPr>
              <a:t>our</a:t>
            </a:r>
            <a:r>
              <a:rPr sz="4500" spc="315" dirty="0">
                <a:latin typeface="Trebuchet MS"/>
                <a:cs typeface="Trebuchet MS"/>
              </a:rPr>
              <a:t> </a:t>
            </a:r>
            <a:r>
              <a:rPr sz="4500" spc="70" dirty="0">
                <a:latin typeface="Trebuchet MS"/>
                <a:cs typeface="Trebuchet MS"/>
              </a:rPr>
              <a:t>students</a:t>
            </a:r>
            <a:r>
              <a:rPr sz="4500" spc="315" dirty="0">
                <a:latin typeface="Trebuchet MS"/>
                <a:cs typeface="Trebuchet MS"/>
              </a:rPr>
              <a:t> </a:t>
            </a:r>
            <a:r>
              <a:rPr sz="4500" spc="-20" dirty="0">
                <a:latin typeface="Trebuchet MS"/>
                <a:cs typeface="Trebuchet MS"/>
              </a:rPr>
              <a:t>into </a:t>
            </a:r>
            <a:r>
              <a:rPr sz="4500" spc="105" dirty="0">
                <a:latin typeface="Trebuchet MS"/>
                <a:cs typeface="Trebuchet MS"/>
              </a:rPr>
              <a:t>responsible</a:t>
            </a:r>
            <a:r>
              <a:rPr sz="4500" spc="325" dirty="0">
                <a:latin typeface="Trebuchet MS"/>
                <a:cs typeface="Trebuchet MS"/>
              </a:rPr>
              <a:t> </a:t>
            </a:r>
            <a:r>
              <a:rPr sz="4500" spc="125" dirty="0">
                <a:latin typeface="Trebuchet MS"/>
                <a:cs typeface="Trebuchet MS"/>
              </a:rPr>
              <a:t>scholars</a:t>
            </a:r>
            <a:r>
              <a:rPr sz="4500" spc="325" dirty="0">
                <a:latin typeface="Trebuchet MS"/>
                <a:cs typeface="Trebuchet MS"/>
              </a:rPr>
              <a:t> </a:t>
            </a:r>
            <a:r>
              <a:rPr sz="4500" spc="170" dirty="0">
                <a:latin typeface="Trebuchet MS"/>
                <a:cs typeface="Trebuchet MS"/>
              </a:rPr>
              <a:t>and</a:t>
            </a:r>
            <a:r>
              <a:rPr sz="4500" spc="325" dirty="0">
                <a:latin typeface="Trebuchet MS"/>
                <a:cs typeface="Trebuchet MS"/>
              </a:rPr>
              <a:t> </a:t>
            </a:r>
            <a:r>
              <a:rPr sz="4500" spc="-10" dirty="0">
                <a:latin typeface="Trebuchet MS"/>
                <a:cs typeface="Trebuchet MS"/>
              </a:rPr>
              <a:t>citizens.</a:t>
            </a:r>
            <a:endParaRPr sz="4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3459485"/>
              <a:ext cx="18288000" cy="6827520"/>
            </a:xfrm>
            <a:custGeom>
              <a:avLst/>
              <a:gdLst/>
              <a:ahLst/>
              <a:cxnLst/>
              <a:rect l="l" t="t" r="r" b="b"/>
              <a:pathLst>
                <a:path w="18288000" h="6827520">
                  <a:moveTo>
                    <a:pt x="0" y="6827513"/>
                  </a:moveTo>
                  <a:lnTo>
                    <a:pt x="18287998" y="6827513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6827513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8288000" cy="3459479"/>
            </a:xfrm>
            <a:custGeom>
              <a:avLst/>
              <a:gdLst/>
              <a:ahLst/>
              <a:cxnLst/>
              <a:rect l="l" t="t" r="r" b="b"/>
              <a:pathLst>
                <a:path w="18288000" h="3459479">
                  <a:moveTo>
                    <a:pt x="0" y="0"/>
                  </a:moveTo>
                  <a:lnTo>
                    <a:pt x="18287999" y="0"/>
                  </a:lnTo>
                  <a:lnTo>
                    <a:pt x="18287999" y="3459485"/>
                  </a:lnTo>
                  <a:lnTo>
                    <a:pt x="0" y="3459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99300" y="990032"/>
            <a:ext cx="525272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155" dirty="0">
                <a:latin typeface="Arial Black"/>
                <a:cs typeface="Arial Black"/>
              </a:rPr>
              <a:t>Overview</a:t>
            </a:r>
            <a:endParaRPr sz="83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2533" y="4503750"/>
            <a:ext cx="9022715" cy="3930650"/>
            <a:chOff x="1032533" y="4503750"/>
            <a:chExt cx="9022715" cy="39306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241" y="8272146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241" y="4503750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533" y="6207772"/>
              <a:ext cx="161925" cy="161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3150" y="4503750"/>
              <a:ext cx="161925" cy="1619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3150" y="8034033"/>
              <a:ext cx="161925" cy="1619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3150" y="6207772"/>
              <a:ext cx="161925" cy="1619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66080" y="4182440"/>
            <a:ext cx="6821805" cy="507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3188970">
              <a:lnSpc>
                <a:spcPct val="116300"/>
              </a:lnSpc>
              <a:spcBef>
                <a:spcPts val="100"/>
              </a:spcBef>
            </a:pPr>
            <a:r>
              <a:rPr sz="3600" spc="-8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36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36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Lucida Sans"/>
                <a:cs typeface="Lucida Sans"/>
              </a:rPr>
              <a:t>SEXUAL </a:t>
            </a:r>
            <a:r>
              <a:rPr sz="3600" spc="-10" dirty="0">
                <a:solidFill>
                  <a:srgbClr val="FFFFFF"/>
                </a:solidFill>
                <a:latin typeface="Lucida Sans"/>
                <a:cs typeface="Lucida Sans"/>
              </a:rPr>
              <a:t>MISCONDUCT?</a:t>
            </a:r>
            <a:endParaRPr sz="3600">
              <a:latin typeface="Lucida Sans"/>
              <a:cs typeface="Lucida Sans"/>
            </a:endParaRPr>
          </a:p>
          <a:p>
            <a:pPr marL="43180" marR="2034539">
              <a:lnSpc>
                <a:spcPct val="116300"/>
              </a:lnSpc>
              <a:spcBef>
                <a:spcPts val="3369"/>
              </a:spcBef>
            </a:pPr>
            <a:r>
              <a:rPr sz="3600" spc="-8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36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36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Lucida Sans"/>
                <a:cs typeface="Lucida Sans"/>
              </a:rPr>
              <a:t>HCC'S </a:t>
            </a:r>
            <a:r>
              <a:rPr sz="3600" spc="-4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36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Lucida Sans"/>
                <a:cs typeface="Lucida Sans"/>
              </a:rPr>
              <a:t>MISCONDUCT </a:t>
            </a:r>
            <a:r>
              <a:rPr sz="3600" spc="-10" dirty="0">
                <a:solidFill>
                  <a:srgbClr val="FFFFFF"/>
                </a:solidFill>
                <a:latin typeface="Lucida Sans"/>
                <a:cs typeface="Lucida Sans"/>
              </a:rPr>
              <a:t>POLICIES?</a:t>
            </a:r>
            <a:endParaRPr sz="3600">
              <a:latin typeface="Lucida Sans"/>
              <a:cs typeface="Lucida Sans"/>
            </a:endParaRPr>
          </a:p>
          <a:p>
            <a:pPr marL="12700" marR="5080" indent="64135">
              <a:lnSpc>
                <a:spcPct val="116300"/>
              </a:lnSpc>
              <a:spcBef>
                <a:spcPts val="1180"/>
              </a:spcBef>
            </a:pPr>
            <a:r>
              <a:rPr sz="3600" spc="-8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36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dirty="0">
                <a:solidFill>
                  <a:srgbClr val="FFFFFF"/>
                </a:solidFill>
                <a:latin typeface="Lucida Sans"/>
                <a:cs typeface="Lucida Sans"/>
              </a:rPr>
              <a:t>HAPPENS</a:t>
            </a:r>
            <a:r>
              <a:rPr sz="3600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3600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Lucida Sans"/>
                <a:cs typeface="Lucida Sans"/>
              </a:rPr>
              <a:t>SEXUAL </a:t>
            </a:r>
            <a:r>
              <a:rPr sz="3600" spc="-50" dirty="0">
                <a:solidFill>
                  <a:srgbClr val="FFFFFF"/>
                </a:solidFill>
                <a:latin typeface="Lucida Sans"/>
                <a:cs typeface="Lucida Sans"/>
              </a:rPr>
              <a:t>MISCONDUCT</a:t>
            </a:r>
            <a:r>
              <a:rPr sz="3600" spc="-1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75" dirty="0">
                <a:solidFill>
                  <a:srgbClr val="FFFFFF"/>
                </a:solidFill>
                <a:latin typeface="Lucida Sans"/>
                <a:cs typeface="Lucida Sans"/>
              </a:rPr>
              <a:t>OCCURS</a:t>
            </a:r>
            <a:r>
              <a:rPr sz="36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36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600" spc="-75" dirty="0">
                <a:solidFill>
                  <a:srgbClr val="FFFFFF"/>
                </a:solidFill>
                <a:latin typeface="Lucida Sans"/>
                <a:cs typeface="Lucida Sans"/>
              </a:rPr>
              <a:t>HCC?</a:t>
            </a:r>
            <a:endParaRPr sz="36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5130">
              <a:lnSpc>
                <a:spcPct val="116300"/>
              </a:lnSpc>
              <a:spcBef>
                <a:spcPts val="100"/>
              </a:spcBef>
            </a:pPr>
            <a:r>
              <a:rPr spc="85" dirty="0"/>
              <a:t>HOW</a:t>
            </a:r>
            <a:r>
              <a:rPr spc="-210" dirty="0"/>
              <a:t> </a:t>
            </a:r>
            <a:r>
              <a:rPr spc="-135" dirty="0"/>
              <a:t>CAN</a:t>
            </a:r>
            <a:r>
              <a:rPr spc="-204" dirty="0"/>
              <a:t> </a:t>
            </a:r>
            <a:r>
              <a:rPr spc="150" dirty="0"/>
              <a:t>WE</a:t>
            </a:r>
            <a:r>
              <a:rPr spc="-204" dirty="0"/>
              <a:t> </a:t>
            </a:r>
            <a:r>
              <a:rPr spc="-40" dirty="0"/>
              <a:t>PREVENT</a:t>
            </a:r>
            <a:r>
              <a:rPr spc="-204" dirty="0"/>
              <a:t> </a:t>
            </a:r>
            <a:r>
              <a:rPr spc="-30" dirty="0"/>
              <a:t>SEXUAL </a:t>
            </a:r>
            <a:r>
              <a:rPr spc="-10" dirty="0"/>
              <a:t>MISCONDUCT?</a:t>
            </a:r>
          </a:p>
          <a:p>
            <a:pPr marL="12700" marR="1033780">
              <a:lnSpc>
                <a:spcPct val="116300"/>
              </a:lnSpc>
              <a:spcBef>
                <a:spcPts val="3369"/>
              </a:spcBef>
            </a:pPr>
            <a:r>
              <a:rPr spc="-95" dirty="0"/>
              <a:t>THE</a:t>
            </a:r>
            <a:r>
              <a:rPr spc="-204" dirty="0"/>
              <a:t> </a:t>
            </a:r>
            <a:r>
              <a:rPr spc="-45" dirty="0"/>
              <a:t>IMPORTANCE</a:t>
            </a:r>
            <a:r>
              <a:rPr spc="-240" dirty="0"/>
              <a:t> </a:t>
            </a:r>
            <a:r>
              <a:rPr spc="-20" dirty="0"/>
              <a:t>OF</a:t>
            </a:r>
            <a:r>
              <a:rPr spc="-229" dirty="0"/>
              <a:t> </a:t>
            </a:r>
            <a:r>
              <a:rPr spc="50" dirty="0"/>
              <a:t>BEING </a:t>
            </a:r>
            <a:r>
              <a:rPr spc="-75" dirty="0"/>
              <a:t>STUDENT-CENTERED</a:t>
            </a:r>
            <a:r>
              <a:rPr spc="-140" dirty="0"/>
              <a:t> </a:t>
            </a:r>
            <a:r>
              <a:rPr spc="-265" dirty="0"/>
              <a:t>AT</a:t>
            </a:r>
            <a:r>
              <a:rPr spc="-140" dirty="0"/>
              <a:t> </a:t>
            </a:r>
            <a:r>
              <a:rPr spc="-60" dirty="0"/>
              <a:t>HCC</a:t>
            </a:r>
          </a:p>
          <a:p>
            <a:pPr marL="12700" marR="1434465">
              <a:lnSpc>
                <a:spcPct val="116300"/>
              </a:lnSpc>
              <a:spcBef>
                <a:spcPts val="4330"/>
              </a:spcBef>
            </a:pPr>
            <a:r>
              <a:rPr spc="-80" dirty="0"/>
              <a:t>WHAT</a:t>
            </a:r>
            <a:r>
              <a:rPr spc="-204" dirty="0"/>
              <a:t> </a:t>
            </a:r>
            <a:r>
              <a:rPr spc="-10" dirty="0"/>
              <a:t>ROLES</a:t>
            </a:r>
            <a:r>
              <a:rPr spc="-250" dirty="0"/>
              <a:t> </a:t>
            </a:r>
            <a:r>
              <a:rPr spc="-35" dirty="0"/>
              <a:t>DO</a:t>
            </a:r>
            <a:r>
              <a:rPr spc="-220" dirty="0"/>
              <a:t> </a:t>
            </a:r>
            <a:r>
              <a:rPr spc="-140" dirty="0"/>
              <a:t>TITLE</a:t>
            </a:r>
            <a:r>
              <a:rPr spc="-204" dirty="0"/>
              <a:t> </a:t>
            </a:r>
            <a:r>
              <a:rPr spc="-25" dirty="0"/>
              <a:t>IX </a:t>
            </a:r>
            <a:r>
              <a:rPr spc="-80" dirty="0"/>
              <a:t>COORDINATORS</a:t>
            </a:r>
            <a:r>
              <a:rPr spc="-160" dirty="0"/>
              <a:t> </a:t>
            </a:r>
            <a:r>
              <a:rPr spc="100" dirty="0"/>
              <a:t>&amp;</a:t>
            </a:r>
            <a:r>
              <a:rPr spc="-160" dirty="0"/>
              <a:t> </a:t>
            </a:r>
            <a:r>
              <a:rPr spc="-140" dirty="0"/>
              <a:t>TITLE</a:t>
            </a:r>
            <a:r>
              <a:rPr spc="-155" dirty="0"/>
              <a:t> </a:t>
            </a:r>
            <a:r>
              <a:rPr spc="-65" dirty="0"/>
              <a:t>IX </a:t>
            </a:r>
            <a:r>
              <a:rPr dirty="0"/>
              <a:t>DEPUTIES</a:t>
            </a:r>
            <a:r>
              <a:rPr spc="-204" dirty="0"/>
              <a:t> </a:t>
            </a:r>
            <a:r>
              <a:rPr spc="-20" dirty="0"/>
              <a:t>PLAY?</a:t>
            </a:r>
          </a:p>
          <a:p>
            <a:pPr marL="3908425">
              <a:lnSpc>
                <a:spcPct val="100000"/>
              </a:lnSpc>
              <a:spcBef>
                <a:spcPts val="1135"/>
              </a:spcBef>
            </a:pPr>
            <a:r>
              <a:rPr sz="1800" spc="155" dirty="0">
                <a:latin typeface="Gill Sans MT"/>
                <a:cs typeface="Gill Sans MT"/>
              </a:rPr>
              <a:t>Howard</a:t>
            </a:r>
            <a:r>
              <a:rPr sz="1800" spc="229" dirty="0">
                <a:latin typeface="Gill Sans MT"/>
                <a:cs typeface="Gill Sans MT"/>
              </a:rPr>
              <a:t> </a:t>
            </a:r>
            <a:r>
              <a:rPr sz="1800" spc="185" dirty="0">
                <a:latin typeface="Gill Sans MT"/>
                <a:cs typeface="Gill Sans MT"/>
              </a:rPr>
              <a:t>Community</a:t>
            </a:r>
            <a:r>
              <a:rPr sz="1800" spc="235" dirty="0">
                <a:latin typeface="Gill Sans MT"/>
                <a:cs typeface="Gill Sans MT"/>
              </a:rPr>
              <a:t> </a:t>
            </a:r>
            <a:r>
              <a:rPr sz="1800" spc="165" dirty="0">
                <a:latin typeface="Gill Sans MT"/>
                <a:cs typeface="Gill Sans MT"/>
              </a:rPr>
              <a:t>College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7706" y="573694"/>
            <a:ext cx="1143508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660" dirty="0">
                <a:solidFill>
                  <a:srgbClr val="FFFFFF"/>
                </a:solidFill>
                <a:latin typeface="Calibri"/>
                <a:cs typeface="Calibri"/>
              </a:rPr>
              <a:t>Student-</a:t>
            </a:r>
            <a:r>
              <a:rPr sz="10500" b="1" spc="795" dirty="0">
                <a:solidFill>
                  <a:srgbClr val="FFFFFF"/>
                </a:solidFill>
                <a:latin typeface="Calibri"/>
                <a:cs typeface="Calibri"/>
              </a:rPr>
              <a:t>Centered</a:t>
            </a:r>
            <a:endParaRPr sz="10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7706" y="4362159"/>
            <a:ext cx="1159573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2595">
              <a:lnSpc>
                <a:spcPct val="108100"/>
              </a:lnSpc>
              <a:spcBef>
                <a:spcPts val="100"/>
              </a:spcBef>
            </a:pPr>
            <a:r>
              <a:rPr sz="3700" spc="-55" dirty="0">
                <a:solidFill>
                  <a:srgbClr val="FFFFFF"/>
                </a:solidFill>
                <a:latin typeface="Trebuchet MS"/>
                <a:cs typeface="Trebuchet MS"/>
              </a:rPr>
              <a:t>“In</a:t>
            </a:r>
            <a:r>
              <a:rPr sz="37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9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37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5" dirty="0">
                <a:solidFill>
                  <a:srgbClr val="FFFFFF"/>
                </a:solidFill>
                <a:latin typeface="Trebuchet MS"/>
                <a:cs typeface="Trebuchet MS"/>
              </a:rPr>
              <a:t>customer</a:t>
            </a:r>
            <a:r>
              <a:rPr sz="37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7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95" dirty="0">
                <a:solidFill>
                  <a:srgbClr val="FFFFFF"/>
                </a:solidFill>
                <a:latin typeface="Trebuchet MS"/>
                <a:cs typeface="Trebuchet MS"/>
              </a:rPr>
              <a:t>always</a:t>
            </a:r>
            <a:r>
              <a:rPr sz="37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right;</a:t>
            </a:r>
            <a:r>
              <a:rPr sz="37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however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7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1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3700" b="1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95" dirty="0">
                <a:solidFill>
                  <a:srgbClr val="FFFFFF"/>
                </a:solidFill>
                <a:latin typeface="Trebuchet MS"/>
                <a:cs typeface="Trebuchet MS"/>
              </a:rPr>
              <a:t>always</a:t>
            </a:r>
            <a:r>
              <a:rPr sz="37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right.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5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important</a:t>
            </a:r>
            <a:r>
              <a:rPr sz="3700" spc="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part</a:t>
            </a:r>
            <a:r>
              <a:rPr sz="3700" spc="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700" spc="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20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r>
              <a:rPr sz="3700" spc="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involves</a:t>
            </a:r>
            <a:r>
              <a:rPr sz="3700" spc="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sz="3700" spc="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65" dirty="0">
                <a:solidFill>
                  <a:srgbClr val="FFFFFF"/>
                </a:solidFill>
                <a:latin typeface="Trebuchet MS"/>
                <a:cs typeface="Trebuchet MS"/>
              </a:rPr>
              <a:t>learning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mistakes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3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55" dirty="0">
                <a:solidFill>
                  <a:srgbClr val="FFFFFF"/>
                </a:solidFill>
                <a:latin typeface="Trebuchet MS"/>
                <a:cs typeface="Trebuchet MS"/>
              </a:rPr>
              <a:t>facing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30" dirty="0">
                <a:solidFill>
                  <a:srgbClr val="FFFFFF"/>
                </a:solidFill>
                <a:latin typeface="Trebuchet MS"/>
                <a:cs typeface="Trebuchet MS"/>
              </a:rPr>
              <a:t>consequences</a:t>
            </a: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700" spc="5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7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37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5" dirty="0">
                <a:solidFill>
                  <a:srgbClr val="FFFFFF"/>
                </a:solidFill>
                <a:latin typeface="Trebuchet MS"/>
                <a:cs typeface="Trebuchet MS"/>
              </a:rPr>
              <a:t>actions."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9841" y="254061"/>
            <a:ext cx="9150350" cy="8882380"/>
          </a:xfrm>
          <a:custGeom>
            <a:avLst/>
            <a:gdLst/>
            <a:ahLst/>
            <a:cxnLst/>
            <a:rect l="l" t="t" r="r" b="b"/>
            <a:pathLst>
              <a:path w="9150350" h="8882380">
                <a:moveTo>
                  <a:pt x="7779862" y="6290320"/>
                </a:moveTo>
                <a:lnTo>
                  <a:pt x="1370354" y="6290320"/>
                </a:lnTo>
                <a:lnTo>
                  <a:pt x="1338105" y="6286040"/>
                </a:lnTo>
                <a:lnTo>
                  <a:pt x="1283194" y="6254311"/>
                </a:lnTo>
                <a:lnTo>
                  <a:pt x="1250945" y="6198482"/>
                </a:lnTo>
                <a:lnTo>
                  <a:pt x="1246803" y="6166752"/>
                </a:lnTo>
                <a:lnTo>
                  <a:pt x="1250945" y="6135023"/>
                </a:lnTo>
                <a:lnTo>
                  <a:pt x="2935622" y="3209549"/>
                </a:lnTo>
                <a:lnTo>
                  <a:pt x="2980953" y="3164328"/>
                </a:lnTo>
                <a:lnTo>
                  <a:pt x="3042853" y="3147765"/>
                </a:lnTo>
                <a:lnTo>
                  <a:pt x="6107363" y="3147765"/>
                </a:lnTo>
                <a:lnTo>
                  <a:pt x="6169263" y="3164328"/>
                </a:lnTo>
                <a:lnTo>
                  <a:pt x="6214594" y="3209549"/>
                </a:lnTo>
                <a:lnTo>
                  <a:pt x="6321644" y="3394902"/>
                </a:lnTo>
                <a:lnTo>
                  <a:pt x="3114092" y="3394902"/>
                </a:lnTo>
                <a:lnTo>
                  <a:pt x="1584567" y="6043184"/>
                </a:lnTo>
                <a:lnTo>
                  <a:pt x="7851161" y="6043184"/>
                </a:lnTo>
                <a:lnTo>
                  <a:pt x="7886845" y="6104968"/>
                </a:lnTo>
                <a:lnTo>
                  <a:pt x="7899271" y="6135023"/>
                </a:lnTo>
                <a:lnTo>
                  <a:pt x="7903413" y="6166752"/>
                </a:lnTo>
                <a:lnTo>
                  <a:pt x="7899271" y="6198482"/>
                </a:lnTo>
                <a:lnTo>
                  <a:pt x="7886845" y="6228536"/>
                </a:lnTo>
                <a:lnTo>
                  <a:pt x="7867127" y="6254311"/>
                </a:lnTo>
                <a:lnTo>
                  <a:pt x="7841731" y="6273758"/>
                </a:lnTo>
                <a:lnTo>
                  <a:pt x="7812146" y="6286040"/>
                </a:lnTo>
                <a:lnTo>
                  <a:pt x="7779862" y="6290320"/>
                </a:lnTo>
                <a:close/>
              </a:path>
              <a:path w="9150350" h="8882380">
                <a:moveTo>
                  <a:pt x="7851161" y="6043184"/>
                </a:moveTo>
                <a:lnTo>
                  <a:pt x="7565649" y="6043184"/>
                </a:lnTo>
                <a:lnTo>
                  <a:pt x="6036125" y="3394902"/>
                </a:lnTo>
                <a:lnTo>
                  <a:pt x="6321644" y="3394902"/>
                </a:lnTo>
                <a:lnTo>
                  <a:pt x="7851161" y="6043184"/>
                </a:lnTo>
                <a:close/>
              </a:path>
              <a:path w="9150350" h="8882380">
                <a:moveTo>
                  <a:pt x="6107363" y="2900381"/>
                </a:moveTo>
                <a:lnTo>
                  <a:pt x="3042853" y="2900381"/>
                </a:lnTo>
                <a:lnTo>
                  <a:pt x="3010565" y="2896100"/>
                </a:lnTo>
                <a:lnTo>
                  <a:pt x="2955484" y="2864371"/>
                </a:lnTo>
                <a:lnTo>
                  <a:pt x="2923196" y="2808542"/>
                </a:lnTo>
                <a:lnTo>
                  <a:pt x="2919054" y="2776812"/>
                </a:lnTo>
                <a:lnTo>
                  <a:pt x="2923196" y="2745083"/>
                </a:lnTo>
                <a:lnTo>
                  <a:pt x="4468126" y="61784"/>
                </a:lnTo>
                <a:lnTo>
                  <a:pt x="4513240" y="16562"/>
                </a:lnTo>
                <a:lnTo>
                  <a:pt x="4575108" y="0"/>
                </a:lnTo>
                <a:lnTo>
                  <a:pt x="4607392" y="4280"/>
                </a:lnTo>
                <a:lnTo>
                  <a:pt x="4662373" y="36009"/>
                </a:lnTo>
                <a:lnTo>
                  <a:pt x="4860665" y="370953"/>
                </a:lnTo>
                <a:lnTo>
                  <a:pt x="4575108" y="370953"/>
                </a:lnTo>
                <a:lnTo>
                  <a:pt x="3256818" y="2653244"/>
                </a:lnTo>
                <a:lnTo>
                  <a:pt x="6178908" y="2653244"/>
                </a:lnTo>
                <a:lnTo>
                  <a:pt x="6214594" y="2715028"/>
                </a:lnTo>
                <a:lnTo>
                  <a:pt x="6227020" y="2745083"/>
                </a:lnTo>
                <a:lnTo>
                  <a:pt x="6231163" y="2776812"/>
                </a:lnTo>
                <a:lnTo>
                  <a:pt x="6227020" y="2808542"/>
                </a:lnTo>
                <a:lnTo>
                  <a:pt x="6214594" y="2838596"/>
                </a:lnTo>
                <a:lnTo>
                  <a:pt x="6194733" y="2864371"/>
                </a:lnTo>
                <a:lnTo>
                  <a:pt x="6169263" y="2883818"/>
                </a:lnTo>
                <a:lnTo>
                  <a:pt x="6139651" y="2896100"/>
                </a:lnTo>
                <a:lnTo>
                  <a:pt x="6107363" y="2900381"/>
                </a:lnTo>
                <a:close/>
              </a:path>
              <a:path w="9150350" h="8882380">
                <a:moveTo>
                  <a:pt x="6178908" y="2653244"/>
                </a:moveTo>
                <a:lnTo>
                  <a:pt x="5893399" y="2653244"/>
                </a:lnTo>
                <a:lnTo>
                  <a:pt x="4575108" y="370953"/>
                </a:lnTo>
                <a:lnTo>
                  <a:pt x="4860665" y="370953"/>
                </a:lnTo>
                <a:lnTo>
                  <a:pt x="6178908" y="2653244"/>
                </a:lnTo>
                <a:close/>
              </a:path>
              <a:path w="9150350" h="8882380">
                <a:moveTo>
                  <a:pt x="9026666" y="8881781"/>
                </a:moveTo>
                <a:lnTo>
                  <a:pt x="123550" y="8881781"/>
                </a:lnTo>
                <a:lnTo>
                  <a:pt x="91301" y="8877501"/>
                </a:lnTo>
                <a:lnTo>
                  <a:pt x="36391" y="8845771"/>
                </a:lnTo>
                <a:lnTo>
                  <a:pt x="4142" y="8789837"/>
                </a:lnTo>
                <a:lnTo>
                  <a:pt x="0" y="8758119"/>
                </a:lnTo>
                <a:lnTo>
                  <a:pt x="4142" y="8726448"/>
                </a:lnTo>
                <a:lnTo>
                  <a:pt x="1263372" y="6537705"/>
                </a:lnTo>
                <a:lnTo>
                  <a:pt x="1308579" y="6492266"/>
                </a:lnTo>
                <a:lnTo>
                  <a:pt x="1370354" y="6475673"/>
                </a:lnTo>
                <a:lnTo>
                  <a:pt x="7779862" y="6475673"/>
                </a:lnTo>
                <a:lnTo>
                  <a:pt x="7841731" y="6492266"/>
                </a:lnTo>
                <a:lnTo>
                  <a:pt x="7886845" y="6537705"/>
                </a:lnTo>
                <a:lnTo>
                  <a:pt x="7993898" y="6723058"/>
                </a:lnTo>
                <a:lnTo>
                  <a:pt x="1441841" y="6723058"/>
                </a:lnTo>
                <a:lnTo>
                  <a:pt x="337763" y="8634644"/>
                </a:lnTo>
                <a:lnTo>
                  <a:pt x="9097964" y="8634644"/>
                </a:lnTo>
                <a:lnTo>
                  <a:pt x="9133648" y="8696428"/>
                </a:lnTo>
                <a:lnTo>
                  <a:pt x="9146075" y="8726448"/>
                </a:lnTo>
                <a:lnTo>
                  <a:pt x="9150217" y="8758119"/>
                </a:lnTo>
                <a:lnTo>
                  <a:pt x="9146075" y="8789837"/>
                </a:lnTo>
                <a:lnTo>
                  <a:pt x="9133648" y="8819997"/>
                </a:lnTo>
                <a:lnTo>
                  <a:pt x="9113826" y="8845771"/>
                </a:lnTo>
                <a:lnTo>
                  <a:pt x="9088441" y="8865218"/>
                </a:lnTo>
                <a:lnTo>
                  <a:pt x="9058915" y="8877501"/>
                </a:lnTo>
                <a:lnTo>
                  <a:pt x="9026666" y="8881781"/>
                </a:lnTo>
                <a:close/>
              </a:path>
              <a:path w="9150350" h="8882380">
                <a:moveTo>
                  <a:pt x="9097964" y="8634644"/>
                </a:moveTo>
                <a:lnTo>
                  <a:pt x="8812453" y="8634644"/>
                </a:lnTo>
                <a:lnTo>
                  <a:pt x="7708624" y="6723058"/>
                </a:lnTo>
                <a:lnTo>
                  <a:pt x="7993898" y="6723058"/>
                </a:lnTo>
                <a:lnTo>
                  <a:pt x="9097964" y="8634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38899" y="1940382"/>
            <a:ext cx="161036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185" dirty="0">
                <a:solidFill>
                  <a:srgbClr val="FFFFFF"/>
                </a:solidFill>
                <a:latin typeface="Verdana"/>
                <a:cs typeface="Verdana"/>
              </a:rPr>
              <a:t>Logic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3944" y="5109241"/>
            <a:ext cx="8890635" cy="516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2280" algn="ctr">
              <a:lnSpc>
                <a:spcPct val="100000"/>
              </a:lnSpc>
              <a:spcBef>
                <a:spcPts val="100"/>
              </a:spcBef>
            </a:pPr>
            <a:r>
              <a:rPr sz="5200" spc="-30" dirty="0">
                <a:solidFill>
                  <a:srgbClr val="FFFFFF"/>
                </a:solidFill>
                <a:latin typeface="Verdana"/>
                <a:cs typeface="Verdana"/>
              </a:rPr>
              <a:t>Emotion</a:t>
            </a:r>
            <a:endParaRPr sz="5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7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850">
              <a:latin typeface="Verdana"/>
              <a:cs typeface="Verdana"/>
            </a:endParaRPr>
          </a:p>
          <a:p>
            <a:pPr marR="462280" algn="ctr">
              <a:lnSpc>
                <a:spcPct val="100000"/>
              </a:lnSpc>
              <a:spcBef>
                <a:spcPts val="5"/>
              </a:spcBef>
            </a:pPr>
            <a:r>
              <a:rPr sz="5200" spc="-95" dirty="0">
                <a:solidFill>
                  <a:srgbClr val="FFFFFF"/>
                </a:solidFill>
                <a:latin typeface="Verdana"/>
                <a:cs typeface="Verdana"/>
              </a:rPr>
              <a:t>Communication</a:t>
            </a:r>
            <a:endParaRPr sz="5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35"/>
              </a:spcBef>
              <a:tabLst>
                <a:tab pos="1002665" algn="l"/>
                <a:tab pos="5077460" algn="l"/>
              </a:tabLst>
            </a:pPr>
            <a:r>
              <a:rPr sz="7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7800" b="1" spc="-10" dirty="0">
                <a:solidFill>
                  <a:srgbClr val="FFFFFF"/>
                </a:solidFill>
                <a:latin typeface="Arial"/>
                <a:cs typeface="Arial"/>
              </a:rPr>
              <a:t>Delicate</a:t>
            </a:r>
            <a:r>
              <a:rPr sz="7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7800" b="1" spc="-10" dirty="0">
                <a:solidFill>
                  <a:srgbClr val="FFFFFF"/>
                </a:solidFill>
                <a:latin typeface="Arial"/>
                <a:cs typeface="Arial"/>
              </a:rPr>
              <a:t>Balance</a:t>
            </a:r>
            <a:endParaRPr sz="7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0008" y="2257474"/>
            <a:ext cx="644271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66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10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4431139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5078839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5726539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6374239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7021938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97287" y="4099027"/>
            <a:ext cx="6241415" cy="3263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98880">
              <a:lnSpc>
                <a:spcPct val="109000"/>
              </a:lnSpc>
              <a:spcBef>
                <a:spcPts val="90"/>
              </a:spcBef>
            </a:pP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Howardcc.edu/titleix </a:t>
            </a:r>
            <a:r>
              <a:rPr sz="3900" spc="105" dirty="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Handbook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Hopeworks</a:t>
            </a:r>
            <a:endParaRPr sz="3900">
              <a:latin typeface="Trebuchet MS"/>
              <a:cs typeface="Trebuchet MS"/>
            </a:endParaRPr>
          </a:p>
          <a:p>
            <a:pPr marL="12700" marR="5080">
              <a:lnSpc>
                <a:spcPts val="5100"/>
              </a:lnSpc>
              <a:spcBef>
                <a:spcPts val="105"/>
              </a:spcBef>
            </a:pP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www.wearehopeworks.org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40" dirty="0">
                <a:solidFill>
                  <a:srgbClr val="FFFFFF"/>
                </a:solidFill>
                <a:latin typeface="Trebuchet MS"/>
                <a:cs typeface="Trebuchet MS"/>
              </a:rPr>
              <a:t>Coordinators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0715" y="688231"/>
            <a:ext cx="10655300" cy="289242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2720"/>
              </a:spcBef>
            </a:pPr>
            <a:r>
              <a:rPr sz="10500" b="1" spc="108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0500" b="1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67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0500" b="1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111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0500" b="1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146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0500" b="1" spc="969" dirty="0">
                <a:solidFill>
                  <a:srgbClr val="FFFFFF"/>
                </a:solidFill>
                <a:latin typeface="Calibri"/>
                <a:cs typeface="Calibri"/>
              </a:rPr>
              <a:t>play?</a:t>
            </a:r>
            <a:endParaRPr sz="10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0715" y="3796609"/>
            <a:ext cx="11393805" cy="39116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</a:rPr>
              <a:t> Coordinator</a:t>
            </a: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Deputy</a:t>
            </a:r>
            <a:endParaRPr sz="3900">
              <a:latin typeface="Trebuchet MS"/>
              <a:cs typeface="Trebuchet MS"/>
            </a:endParaRPr>
          </a:p>
          <a:p>
            <a:pPr marL="12700" marR="1181735">
              <a:lnSpc>
                <a:spcPts val="5100"/>
              </a:lnSpc>
              <a:spcBef>
                <a:spcPts val="240"/>
              </a:spcBef>
            </a:pP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Coordinators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work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resolve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complaints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39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FFFFFF"/>
                </a:solidFill>
                <a:latin typeface="Trebuchet MS"/>
                <a:cs typeface="Trebuchet MS"/>
              </a:rPr>
              <a:t>misconduct,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harassment,</a:t>
            </a:r>
            <a:r>
              <a:rPr sz="39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3900">
              <a:latin typeface="Trebuchet MS"/>
              <a:cs typeface="Trebuchet MS"/>
            </a:endParaRPr>
          </a:p>
          <a:p>
            <a:pPr marL="12700" marR="5080">
              <a:lnSpc>
                <a:spcPts val="5100"/>
              </a:lnSpc>
            </a:pPr>
            <a:r>
              <a:rPr sz="3900" spc="200" dirty="0">
                <a:solidFill>
                  <a:srgbClr val="FFFFFF"/>
                </a:solidFill>
                <a:latin typeface="Trebuchet MS"/>
                <a:cs typeface="Trebuchet MS"/>
              </a:rPr>
              <a:t>gender-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related</a:t>
            </a:r>
            <a:r>
              <a:rPr sz="3900" spc="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violence,</a:t>
            </a:r>
            <a:r>
              <a:rPr sz="3900" spc="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3900" spc="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stalking</a:t>
            </a:r>
            <a:r>
              <a:rPr sz="3900" spc="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intimate</a:t>
            </a:r>
            <a:r>
              <a:rPr sz="3900" spc="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partner</a:t>
            </a:r>
            <a:r>
              <a:rPr sz="3900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3900" spc="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involving</a:t>
            </a:r>
            <a:r>
              <a:rPr sz="3900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sz="3900" spc="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employees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235" dirty="0">
                <a:solidFill>
                  <a:srgbClr val="FFFFFF"/>
                </a:solidFill>
                <a:latin typeface="Trebuchet MS"/>
                <a:cs typeface="Trebuchet MS"/>
              </a:rPr>
              <a:t>HCC.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7261" y="586475"/>
            <a:ext cx="11612245" cy="289242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2720"/>
              </a:spcBef>
            </a:pPr>
            <a:r>
              <a:rPr sz="10500" b="1" spc="108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0500" b="1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67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0500" b="1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111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0500" b="1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135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0500" b="1" spc="969" dirty="0">
                <a:solidFill>
                  <a:srgbClr val="FFFFFF"/>
                </a:solidFill>
                <a:latin typeface="Calibri"/>
                <a:cs typeface="Calibri"/>
              </a:rPr>
              <a:t>play?</a:t>
            </a:r>
            <a:endParaRPr sz="10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7261" y="3694853"/>
            <a:ext cx="11254105" cy="5207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08915" algn="just">
              <a:lnSpc>
                <a:spcPct val="109000"/>
              </a:lnSpc>
              <a:spcBef>
                <a:spcPts val="90"/>
              </a:spcBef>
            </a:pP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order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facilitate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culture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inclusion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900" spc="11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belonging,</a:t>
            </a:r>
            <a:r>
              <a:rPr sz="3900" spc="30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4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HCC</a:t>
            </a:r>
            <a:r>
              <a:rPr sz="3900" spc="31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relies</a:t>
            </a:r>
            <a:r>
              <a:rPr sz="3900" spc="31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on</a:t>
            </a:r>
            <a:r>
              <a:rPr sz="3900" spc="31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18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a</a:t>
            </a:r>
            <a:r>
              <a:rPr sz="3900" spc="31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well-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staffed</a:t>
            </a:r>
            <a:r>
              <a:rPr sz="3900" spc="31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Public 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Safety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Department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to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monitor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the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13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campus</a:t>
            </a:r>
            <a:endParaRPr sz="3900">
              <a:latin typeface="Trebuchet MS"/>
              <a:cs typeface="Trebuchet MS"/>
            </a:endParaRPr>
          </a:p>
          <a:p>
            <a:pPr marL="12700" marR="5080">
              <a:lnSpc>
                <a:spcPts val="5100"/>
              </a:lnSpc>
              <a:spcBef>
                <a:spcPts val="240"/>
              </a:spcBef>
            </a:pP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environment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respond</a:t>
            </a:r>
            <a:r>
              <a:rPr sz="3900" spc="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potentially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harmful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activities.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department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</a:rPr>
              <a:t>supplies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14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annual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campus</a:t>
            </a:r>
            <a:r>
              <a:rPr sz="3900" spc="325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crime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report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900" spc="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provides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0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39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3900">
              <a:latin typeface="Trebuchet MS"/>
              <a:cs typeface="Trebuchet MS"/>
            </a:endParaRPr>
          </a:p>
          <a:p>
            <a:pPr marL="12700" marR="55880">
              <a:lnSpc>
                <a:spcPts val="5100"/>
              </a:lnSpc>
              <a:spcBef>
                <a:spcPts val="105"/>
              </a:spcBef>
            </a:pP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multiple</a:t>
            </a:r>
            <a:r>
              <a:rPr sz="39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venues</a:t>
            </a:r>
            <a:r>
              <a:rPr sz="3900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900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sz="3900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900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report</a:t>
            </a:r>
            <a:r>
              <a:rPr sz="3900" spc="31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incidents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campus.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0008" y="1597870"/>
            <a:ext cx="644271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66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10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3771536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921" y="4414474"/>
            <a:ext cx="161924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1921" y="5062173"/>
            <a:ext cx="161924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5714636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1921" y="6357573"/>
            <a:ext cx="161924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1921" y="7005273"/>
            <a:ext cx="161924" cy="1619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97287" y="3439425"/>
            <a:ext cx="7216140" cy="3911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9790" marR="1609090" indent="-847725">
              <a:lnSpc>
                <a:spcPct val="109000"/>
              </a:lnSpc>
              <a:spcBef>
                <a:spcPts val="90"/>
              </a:spcBef>
            </a:pPr>
            <a:r>
              <a:rPr sz="39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b="1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b="1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5" dirty="0">
                <a:solidFill>
                  <a:srgbClr val="FFFFFF"/>
                </a:solidFill>
                <a:latin typeface="Trebuchet MS"/>
                <a:cs typeface="Trebuchet MS"/>
              </a:rPr>
              <a:t>Coordinators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Dr.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Melissa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R.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Curtis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Mr.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Joseph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40" dirty="0">
                <a:solidFill>
                  <a:srgbClr val="FFFFFF"/>
                </a:solidFill>
                <a:latin typeface="Trebuchet MS"/>
                <a:cs typeface="Trebuchet MS"/>
              </a:rPr>
              <a:t>Whalen</a:t>
            </a:r>
            <a:endParaRPr sz="3900">
              <a:latin typeface="Trebuchet MS"/>
              <a:cs typeface="Trebuchet MS"/>
            </a:endParaRPr>
          </a:p>
          <a:p>
            <a:pPr marL="859790" marR="5080" indent="-847725">
              <a:lnSpc>
                <a:spcPts val="5100"/>
              </a:lnSpc>
              <a:spcBef>
                <a:spcPts val="105"/>
              </a:spcBef>
            </a:pPr>
            <a:r>
              <a:rPr sz="39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b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b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100" dirty="0">
                <a:solidFill>
                  <a:srgbClr val="FFFFFF"/>
                </a:solidFill>
                <a:latin typeface="Trebuchet MS"/>
                <a:cs typeface="Trebuchet MS"/>
              </a:rPr>
              <a:t>Deputy</a:t>
            </a:r>
            <a:r>
              <a:rPr sz="3900" b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5" dirty="0">
                <a:solidFill>
                  <a:srgbClr val="FFFFFF"/>
                </a:solidFill>
                <a:latin typeface="Trebuchet MS"/>
                <a:cs typeface="Trebuchet MS"/>
              </a:rPr>
              <a:t>Coordinators </a:t>
            </a: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</a:rPr>
              <a:t>Ms.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40" dirty="0">
                <a:solidFill>
                  <a:srgbClr val="FFFFFF"/>
                </a:solidFill>
                <a:latin typeface="Trebuchet MS"/>
                <a:cs typeface="Trebuchet MS"/>
              </a:rPr>
              <a:t>Zakia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85" dirty="0">
                <a:solidFill>
                  <a:srgbClr val="FFFFFF"/>
                </a:solidFill>
                <a:latin typeface="Trebuchet MS"/>
                <a:cs typeface="Trebuchet MS"/>
              </a:rPr>
              <a:t>Reaves-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Johnson </a:t>
            </a: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</a:rPr>
              <a:t>Ms.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Christy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Koontz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305050"/>
          </a:xfrm>
          <a:custGeom>
            <a:avLst/>
            <a:gdLst/>
            <a:ahLst/>
            <a:cxnLst/>
            <a:rect l="l" t="t" r="r" b="b"/>
            <a:pathLst>
              <a:path w="18288000" h="2305050">
                <a:moveTo>
                  <a:pt x="0" y="0"/>
                </a:moveTo>
                <a:lnTo>
                  <a:pt x="18287999" y="0"/>
                </a:lnTo>
                <a:lnTo>
                  <a:pt x="18287999" y="2305049"/>
                </a:lnTo>
                <a:lnTo>
                  <a:pt x="0" y="2305049"/>
                </a:lnTo>
                <a:lnTo>
                  <a:pt x="0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8028" y="4792789"/>
            <a:ext cx="2571750" cy="2571750"/>
          </a:xfrm>
          <a:custGeom>
            <a:avLst/>
            <a:gdLst/>
            <a:ahLst/>
            <a:cxnLst/>
            <a:rect l="l" t="t" r="r" b="b"/>
            <a:pathLst>
              <a:path w="2571750" h="2571750">
                <a:moveTo>
                  <a:pt x="1285874" y="2571749"/>
                </a:moveTo>
                <a:lnTo>
                  <a:pt x="1237667" y="2570863"/>
                </a:lnTo>
                <a:lnTo>
                  <a:pt x="1189908" y="2568222"/>
                </a:lnTo>
                <a:lnTo>
                  <a:pt x="1142627" y="2563860"/>
                </a:lnTo>
                <a:lnTo>
                  <a:pt x="1095857" y="2557807"/>
                </a:lnTo>
                <a:lnTo>
                  <a:pt x="1049627" y="2550094"/>
                </a:lnTo>
                <a:lnTo>
                  <a:pt x="1003970" y="2540752"/>
                </a:lnTo>
                <a:lnTo>
                  <a:pt x="958916" y="2529813"/>
                </a:lnTo>
                <a:lnTo>
                  <a:pt x="914496" y="2517307"/>
                </a:lnTo>
                <a:lnTo>
                  <a:pt x="870742" y="2503265"/>
                </a:lnTo>
                <a:lnTo>
                  <a:pt x="827684" y="2487719"/>
                </a:lnTo>
                <a:lnTo>
                  <a:pt x="785353" y="2470699"/>
                </a:lnTo>
                <a:lnTo>
                  <a:pt x="743782" y="2452237"/>
                </a:lnTo>
                <a:lnTo>
                  <a:pt x="702999" y="2432364"/>
                </a:lnTo>
                <a:lnTo>
                  <a:pt x="663038" y="2411110"/>
                </a:lnTo>
                <a:lnTo>
                  <a:pt x="623928" y="2388508"/>
                </a:lnTo>
                <a:lnTo>
                  <a:pt x="585702" y="2364587"/>
                </a:lnTo>
                <a:lnTo>
                  <a:pt x="548389" y="2339379"/>
                </a:lnTo>
                <a:lnTo>
                  <a:pt x="512021" y="2312916"/>
                </a:lnTo>
                <a:lnTo>
                  <a:pt x="476630" y="2285228"/>
                </a:lnTo>
                <a:lnTo>
                  <a:pt x="442246" y="2256346"/>
                </a:lnTo>
                <a:lnTo>
                  <a:pt x="408900" y="2226301"/>
                </a:lnTo>
                <a:lnTo>
                  <a:pt x="376623" y="2195125"/>
                </a:lnTo>
                <a:lnTo>
                  <a:pt x="345447" y="2162849"/>
                </a:lnTo>
                <a:lnTo>
                  <a:pt x="315402" y="2129503"/>
                </a:lnTo>
                <a:lnTo>
                  <a:pt x="286521" y="2095119"/>
                </a:lnTo>
                <a:lnTo>
                  <a:pt x="258832" y="2059727"/>
                </a:lnTo>
                <a:lnTo>
                  <a:pt x="232369" y="2023359"/>
                </a:lnTo>
                <a:lnTo>
                  <a:pt x="207161" y="1986047"/>
                </a:lnTo>
                <a:lnTo>
                  <a:pt x="183241" y="1947820"/>
                </a:lnTo>
                <a:lnTo>
                  <a:pt x="160638" y="1908710"/>
                </a:lnTo>
                <a:lnTo>
                  <a:pt x="139385" y="1868749"/>
                </a:lnTo>
                <a:lnTo>
                  <a:pt x="119511" y="1827967"/>
                </a:lnTo>
                <a:lnTo>
                  <a:pt x="101049" y="1786395"/>
                </a:lnTo>
                <a:lnTo>
                  <a:pt x="84030" y="1744064"/>
                </a:lnTo>
                <a:lnTo>
                  <a:pt x="68483" y="1701006"/>
                </a:lnTo>
                <a:lnTo>
                  <a:pt x="54442" y="1657252"/>
                </a:lnTo>
                <a:lnTo>
                  <a:pt x="41935" y="1612832"/>
                </a:lnTo>
                <a:lnTo>
                  <a:pt x="30996" y="1567778"/>
                </a:lnTo>
                <a:lnTo>
                  <a:pt x="21654" y="1522121"/>
                </a:lnTo>
                <a:lnTo>
                  <a:pt x="13941" y="1475892"/>
                </a:lnTo>
                <a:lnTo>
                  <a:pt x="7888" y="1429121"/>
                </a:lnTo>
                <a:lnTo>
                  <a:pt x="3526" y="1381841"/>
                </a:lnTo>
                <a:lnTo>
                  <a:pt x="886" y="1334081"/>
                </a:lnTo>
                <a:lnTo>
                  <a:pt x="0" y="1285904"/>
                </a:lnTo>
                <a:lnTo>
                  <a:pt x="886" y="1237667"/>
                </a:lnTo>
                <a:lnTo>
                  <a:pt x="3526" y="1189908"/>
                </a:lnTo>
                <a:lnTo>
                  <a:pt x="7888" y="1142628"/>
                </a:lnTo>
                <a:lnTo>
                  <a:pt x="13941" y="1095857"/>
                </a:lnTo>
                <a:lnTo>
                  <a:pt x="21654" y="1049628"/>
                </a:lnTo>
                <a:lnTo>
                  <a:pt x="30996" y="1003971"/>
                </a:lnTo>
                <a:lnTo>
                  <a:pt x="41935" y="958916"/>
                </a:lnTo>
                <a:lnTo>
                  <a:pt x="54442" y="914497"/>
                </a:lnTo>
                <a:lnTo>
                  <a:pt x="68483" y="870742"/>
                </a:lnTo>
                <a:lnTo>
                  <a:pt x="84030" y="827684"/>
                </a:lnTo>
                <a:lnTo>
                  <a:pt x="101049" y="785354"/>
                </a:lnTo>
                <a:lnTo>
                  <a:pt x="119511" y="743782"/>
                </a:lnTo>
                <a:lnTo>
                  <a:pt x="139385" y="703000"/>
                </a:lnTo>
                <a:lnTo>
                  <a:pt x="160638" y="663038"/>
                </a:lnTo>
                <a:lnTo>
                  <a:pt x="183241" y="623929"/>
                </a:lnTo>
                <a:lnTo>
                  <a:pt x="207161" y="585702"/>
                </a:lnTo>
                <a:lnTo>
                  <a:pt x="232369" y="548389"/>
                </a:lnTo>
                <a:lnTo>
                  <a:pt x="258832" y="512022"/>
                </a:lnTo>
                <a:lnTo>
                  <a:pt x="286521" y="476630"/>
                </a:lnTo>
                <a:lnTo>
                  <a:pt x="315402" y="442246"/>
                </a:lnTo>
                <a:lnTo>
                  <a:pt x="345447" y="408900"/>
                </a:lnTo>
                <a:lnTo>
                  <a:pt x="376623" y="376623"/>
                </a:lnTo>
                <a:lnTo>
                  <a:pt x="408900" y="345447"/>
                </a:lnTo>
                <a:lnTo>
                  <a:pt x="442246" y="315403"/>
                </a:lnTo>
                <a:lnTo>
                  <a:pt x="476630" y="286521"/>
                </a:lnTo>
                <a:lnTo>
                  <a:pt x="512021" y="258833"/>
                </a:lnTo>
                <a:lnTo>
                  <a:pt x="548389" y="232369"/>
                </a:lnTo>
                <a:lnTo>
                  <a:pt x="585702" y="207162"/>
                </a:lnTo>
                <a:lnTo>
                  <a:pt x="623928" y="183241"/>
                </a:lnTo>
                <a:lnTo>
                  <a:pt x="663038" y="160639"/>
                </a:lnTo>
                <a:lnTo>
                  <a:pt x="702999" y="139385"/>
                </a:lnTo>
                <a:lnTo>
                  <a:pt x="743782" y="119512"/>
                </a:lnTo>
                <a:lnTo>
                  <a:pt x="785353" y="101050"/>
                </a:lnTo>
                <a:lnTo>
                  <a:pt x="827684" y="84030"/>
                </a:lnTo>
                <a:lnTo>
                  <a:pt x="870742" y="68484"/>
                </a:lnTo>
                <a:lnTo>
                  <a:pt x="914496" y="54442"/>
                </a:lnTo>
                <a:lnTo>
                  <a:pt x="958916" y="41936"/>
                </a:lnTo>
                <a:lnTo>
                  <a:pt x="1003970" y="30996"/>
                </a:lnTo>
                <a:lnTo>
                  <a:pt x="1049627" y="21654"/>
                </a:lnTo>
                <a:lnTo>
                  <a:pt x="1095857" y="13941"/>
                </a:lnTo>
                <a:lnTo>
                  <a:pt x="1142627" y="7888"/>
                </a:lnTo>
                <a:lnTo>
                  <a:pt x="1189908" y="3526"/>
                </a:lnTo>
                <a:lnTo>
                  <a:pt x="1237667" y="886"/>
                </a:lnTo>
                <a:lnTo>
                  <a:pt x="1285864" y="0"/>
                </a:lnTo>
                <a:lnTo>
                  <a:pt x="1334081" y="886"/>
                </a:lnTo>
                <a:lnTo>
                  <a:pt x="1381840" y="3526"/>
                </a:lnTo>
                <a:lnTo>
                  <a:pt x="1429121" y="7888"/>
                </a:lnTo>
                <a:lnTo>
                  <a:pt x="1475891" y="13941"/>
                </a:lnTo>
                <a:lnTo>
                  <a:pt x="1522121" y="21654"/>
                </a:lnTo>
                <a:lnTo>
                  <a:pt x="1567778" y="30996"/>
                </a:lnTo>
                <a:lnTo>
                  <a:pt x="1612832" y="41936"/>
                </a:lnTo>
                <a:lnTo>
                  <a:pt x="1657252" y="54442"/>
                </a:lnTo>
                <a:lnTo>
                  <a:pt x="1701006" y="68484"/>
                </a:lnTo>
                <a:lnTo>
                  <a:pt x="1744064" y="84030"/>
                </a:lnTo>
                <a:lnTo>
                  <a:pt x="1786395" y="101050"/>
                </a:lnTo>
                <a:lnTo>
                  <a:pt x="1827966" y="119512"/>
                </a:lnTo>
                <a:lnTo>
                  <a:pt x="1868749" y="139385"/>
                </a:lnTo>
                <a:lnTo>
                  <a:pt x="1908710" y="160639"/>
                </a:lnTo>
                <a:lnTo>
                  <a:pt x="1947820" y="183241"/>
                </a:lnTo>
                <a:lnTo>
                  <a:pt x="1986046" y="207162"/>
                </a:lnTo>
                <a:lnTo>
                  <a:pt x="2023359" y="232369"/>
                </a:lnTo>
                <a:lnTo>
                  <a:pt x="2059727" y="258833"/>
                </a:lnTo>
                <a:lnTo>
                  <a:pt x="2095118" y="286521"/>
                </a:lnTo>
                <a:lnTo>
                  <a:pt x="2129502" y="315403"/>
                </a:lnTo>
                <a:lnTo>
                  <a:pt x="2162848" y="345447"/>
                </a:lnTo>
                <a:lnTo>
                  <a:pt x="2195125" y="376623"/>
                </a:lnTo>
                <a:lnTo>
                  <a:pt x="2226301" y="408900"/>
                </a:lnTo>
                <a:lnTo>
                  <a:pt x="2256346" y="442246"/>
                </a:lnTo>
                <a:lnTo>
                  <a:pt x="2285227" y="476630"/>
                </a:lnTo>
                <a:lnTo>
                  <a:pt x="2312916" y="512022"/>
                </a:lnTo>
                <a:lnTo>
                  <a:pt x="2339379" y="548389"/>
                </a:lnTo>
                <a:lnTo>
                  <a:pt x="2364587" y="585702"/>
                </a:lnTo>
                <a:lnTo>
                  <a:pt x="2388507" y="623929"/>
                </a:lnTo>
                <a:lnTo>
                  <a:pt x="2411110" y="663038"/>
                </a:lnTo>
                <a:lnTo>
                  <a:pt x="2432363" y="703000"/>
                </a:lnTo>
                <a:lnTo>
                  <a:pt x="2452237" y="743782"/>
                </a:lnTo>
                <a:lnTo>
                  <a:pt x="2470699" y="785354"/>
                </a:lnTo>
                <a:lnTo>
                  <a:pt x="2487718" y="827684"/>
                </a:lnTo>
                <a:lnTo>
                  <a:pt x="2503265" y="870742"/>
                </a:lnTo>
                <a:lnTo>
                  <a:pt x="2517306" y="914497"/>
                </a:lnTo>
                <a:lnTo>
                  <a:pt x="2529813" y="958916"/>
                </a:lnTo>
                <a:lnTo>
                  <a:pt x="2540752" y="1003971"/>
                </a:lnTo>
                <a:lnTo>
                  <a:pt x="2550094" y="1049628"/>
                </a:lnTo>
                <a:lnTo>
                  <a:pt x="2557807" y="1095857"/>
                </a:lnTo>
                <a:lnTo>
                  <a:pt x="2563860" y="1142628"/>
                </a:lnTo>
                <a:lnTo>
                  <a:pt x="2568222" y="1189908"/>
                </a:lnTo>
                <a:lnTo>
                  <a:pt x="2570862" y="1237667"/>
                </a:lnTo>
                <a:lnTo>
                  <a:pt x="2571749" y="1285845"/>
                </a:lnTo>
                <a:lnTo>
                  <a:pt x="2570862" y="1334081"/>
                </a:lnTo>
                <a:lnTo>
                  <a:pt x="2568222" y="1381841"/>
                </a:lnTo>
                <a:lnTo>
                  <a:pt x="2563860" y="1429121"/>
                </a:lnTo>
                <a:lnTo>
                  <a:pt x="2557807" y="1475892"/>
                </a:lnTo>
                <a:lnTo>
                  <a:pt x="2550094" y="1522121"/>
                </a:lnTo>
                <a:lnTo>
                  <a:pt x="2540752" y="1567778"/>
                </a:lnTo>
                <a:lnTo>
                  <a:pt x="2529813" y="1612832"/>
                </a:lnTo>
                <a:lnTo>
                  <a:pt x="2517306" y="1657252"/>
                </a:lnTo>
                <a:lnTo>
                  <a:pt x="2503265" y="1701006"/>
                </a:lnTo>
                <a:lnTo>
                  <a:pt x="2487718" y="1744064"/>
                </a:lnTo>
                <a:lnTo>
                  <a:pt x="2470699" y="1786395"/>
                </a:lnTo>
                <a:lnTo>
                  <a:pt x="2452237" y="1827967"/>
                </a:lnTo>
                <a:lnTo>
                  <a:pt x="2432363" y="1868749"/>
                </a:lnTo>
                <a:lnTo>
                  <a:pt x="2411110" y="1908710"/>
                </a:lnTo>
                <a:lnTo>
                  <a:pt x="2388507" y="1947820"/>
                </a:lnTo>
                <a:lnTo>
                  <a:pt x="2364587" y="1986047"/>
                </a:lnTo>
                <a:lnTo>
                  <a:pt x="2339379" y="2023359"/>
                </a:lnTo>
                <a:lnTo>
                  <a:pt x="2312916" y="2059727"/>
                </a:lnTo>
                <a:lnTo>
                  <a:pt x="2285227" y="2095119"/>
                </a:lnTo>
                <a:lnTo>
                  <a:pt x="2256346" y="2129503"/>
                </a:lnTo>
                <a:lnTo>
                  <a:pt x="2226301" y="2162849"/>
                </a:lnTo>
                <a:lnTo>
                  <a:pt x="2195125" y="2195125"/>
                </a:lnTo>
                <a:lnTo>
                  <a:pt x="2162848" y="2226301"/>
                </a:lnTo>
                <a:lnTo>
                  <a:pt x="2129502" y="2256346"/>
                </a:lnTo>
                <a:lnTo>
                  <a:pt x="2095118" y="2285228"/>
                </a:lnTo>
                <a:lnTo>
                  <a:pt x="2059727" y="2312916"/>
                </a:lnTo>
                <a:lnTo>
                  <a:pt x="2023359" y="2339379"/>
                </a:lnTo>
                <a:lnTo>
                  <a:pt x="1986046" y="2364587"/>
                </a:lnTo>
                <a:lnTo>
                  <a:pt x="1947820" y="2388508"/>
                </a:lnTo>
                <a:lnTo>
                  <a:pt x="1908710" y="2411110"/>
                </a:lnTo>
                <a:lnTo>
                  <a:pt x="1868749" y="2432364"/>
                </a:lnTo>
                <a:lnTo>
                  <a:pt x="1827966" y="2452237"/>
                </a:lnTo>
                <a:lnTo>
                  <a:pt x="1786395" y="2470699"/>
                </a:lnTo>
                <a:lnTo>
                  <a:pt x="1744064" y="2487719"/>
                </a:lnTo>
                <a:lnTo>
                  <a:pt x="1701006" y="2503265"/>
                </a:lnTo>
                <a:lnTo>
                  <a:pt x="1657252" y="2517307"/>
                </a:lnTo>
                <a:lnTo>
                  <a:pt x="1612832" y="2529813"/>
                </a:lnTo>
                <a:lnTo>
                  <a:pt x="1567778" y="2540752"/>
                </a:lnTo>
                <a:lnTo>
                  <a:pt x="1522121" y="2550094"/>
                </a:lnTo>
                <a:lnTo>
                  <a:pt x="1475891" y="2557807"/>
                </a:lnTo>
                <a:lnTo>
                  <a:pt x="1429121" y="2563860"/>
                </a:lnTo>
                <a:lnTo>
                  <a:pt x="1381840" y="2568222"/>
                </a:lnTo>
                <a:lnTo>
                  <a:pt x="1334081" y="2570863"/>
                </a:lnTo>
                <a:lnTo>
                  <a:pt x="1285874" y="25717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68680" y="4792789"/>
            <a:ext cx="2571750" cy="2571750"/>
          </a:xfrm>
          <a:custGeom>
            <a:avLst/>
            <a:gdLst/>
            <a:ahLst/>
            <a:cxnLst/>
            <a:rect l="l" t="t" r="r" b="b"/>
            <a:pathLst>
              <a:path w="2571750" h="2571750">
                <a:moveTo>
                  <a:pt x="1285874" y="2571749"/>
                </a:moveTo>
                <a:lnTo>
                  <a:pt x="1237667" y="2570863"/>
                </a:lnTo>
                <a:lnTo>
                  <a:pt x="1189907" y="2568222"/>
                </a:lnTo>
                <a:lnTo>
                  <a:pt x="1142627" y="2563860"/>
                </a:lnTo>
                <a:lnTo>
                  <a:pt x="1095856" y="2557807"/>
                </a:lnTo>
                <a:lnTo>
                  <a:pt x="1049627" y="2550094"/>
                </a:lnTo>
                <a:lnTo>
                  <a:pt x="1003970" y="2540752"/>
                </a:lnTo>
                <a:lnTo>
                  <a:pt x="958916" y="2529813"/>
                </a:lnTo>
                <a:lnTo>
                  <a:pt x="914496" y="2517307"/>
                </a:lnTo>
                <a:lnTo>
                  <a:pt x="870742" y="2503265"/>
                </a:lnTo>
                <a:lnTo>
                  <a:pt x="827684" y="2487719"/>
                </a:lnTo>
                <a:lnTo>
                  <a:pt x="785353" y="2470699"/>
                </a:lnTo>
                <a:lnTo>
                  <a:pt x="743781" y="2452237"/>
                </a:lnTo>
                <a:lnTo>
                  <a:pt x="702999" y="2432364"/>
                </a:lnTo>
                <a:lnTo>
                  <a:pt x="663038" y="2411110"/>
                </a:lnTo>
                <a:lnTo>
                  <a:pt x="623928" y="2388508"/>
                </a:lnTo>
                <a:lnTo>
                  <a:pt x="585701" y="2364587"/>
                </a:lnTo>
                <a:lnTo>
                  <a:pt x="548389" y="2339379"/>
                </a:lnTo>
                <a:lnTo>
                  <a:pt x="512021" y="2312916"/>
                </a:lnTo>
                <a:lnTo>
                  <a:pt x="476629" y="2285228"/>
                </a:lnTo>
                <a:lnTo>
                  <a:pt x="442245" y="2256346"/>
                </a:lnTo>
                <a:lnTo>
                  <a:pt x="408899" y="2226301"/>
                </a:lnTo>
                <a:lnTo>
                  <a:pt x="376623" y="2195125"/>
                </a:lnTo>
                <a:lnTo>
                  <a:pt x="345447" y="2162849"/>
                </a:lnTo>
                <a:lnTo>
                  <a:pt x="315402" y="2129503"/>
                </a:lnTo>
                <a:lnTo>
                  <a:pt x="286520" y="2095119"/>
                </a:lnTo>
                <a:lnTo>
                  <a:pt x="258832" y="2059727"/>
                </a:lnTo>
                <a:lnTo>
                  <a:pt x="232369" y="2023359"/>
                </a:lnTo>
                <a:lnTo>
                  <a:pt x="207161" y="1986047"/>
                </a:lnTo>
                <a:lnTo>
                  <a:pt x="183240" y="1947820"/>
                </a:lnTo>
                <a:lnTo>
                  <a:pt x="160638" y="1908710"/>
                </a:lnTo>
                <a:lnTo>
                  <a:pt x="139384" y="1868749"/>
                </a:lnTo>
                <a:lnTo>
                  <a:pt x="119511" y="1827967"/>
                </a:lnTo>
                <a:lnTo>
                  <a:pt x="101049" y="1786395"/>
                </a:lnTo>
                <a:lnTo>
                  <a:pt x="84029" y="1744064"/>
                </a:lnTo>
                <a:lnTo>
                  <a:pt x="68483" y="1701006"/>
                </a:lnTo>
                <a:lnTo>
                  <a:pt x="54441" y="1657252"/>
                </a:lnTo>
                <a:lnTo>
                  <a:pt x="41935" y="1612832"/>
                </a:lnTo>
                <a:lnTo>
                  <a:pt x="30996" y="1567778"/>
                </a:lnTo>
                <a:lnTo>
                  <a:pt x="21654" y="1522121"/>
                </a:lnTo>
                <a:lnTo>
                  <a:pt x="13941" y="1475892"/>
                </a:lnTo>
                <a:lnTo>
                  <a:pt x="7888" y="1429121"/>
                </a:lnTo>
                <a:lnTo>
                  <a:pt x="3526" y="1381841"/>
                </a:lnTo>
                <a:lnTo>
                  <a:pt x="885" y="1334081"/>
                </a:lnTo>
                <a:lnTo>
                  <a:pt x="0" y="1285925"/>
                </a:lnTo>
                <a:lnTo>
                  <a:pt x="885" y="1237667"/>
                </a:lnTo>
                <a:lnTo>
                  <a:pt x="3526" y="1189908"/>
                </a:lnTo>
                <a:lnTo>
                  <a:pt x="7888" y="1142628"/>
                </a:lnTo>
                <a:lnTo>
                  <a:pt x="13941" y="1095857"/>
                </a:lnTo>
                <a:lnTo>
                  <a:pt x="21654" y="1049628"/>
                </a:lnTo>
                <a:lnTo>
                  <a:pt x="30996" y="1003971"/>
                </a:lnTo>
                <a:lnTo>
                  <a:pt x="41935" y="958916"/>
                </a:lnTo>
                <a:lnTo>
                  <a:pt x="54441" y="914497"/>
                </a:lnTo>
                <a:lnTo>
                  <a:pt x="68483" y="870742"/>
                </a:lnTo>
                <a:lnTo>
                  <a:pt x="84029" y="827684"/>
                </a:lnTo>
                <a:lnTo>
                  <a:pt x="101049" y="785354"/>
                </a:lnTo>
                <a:lnTo>
                  <a:pt x="119511" y="743782"/>
                </a:lnTo>
                <a:lnTo>
                  <a:pt x="139384" y="703000"/>
                </a:lnTo>
                <a:lnTo>
                  <a:pt x="160638" y="663038"/>
                </a:lnTo>
                <a:lnTo>
                  <a:pt x="183240" y="623929"/>
                </a:lnTo>
                <a:lnTo>
                  <a:pt x="207161" y="585702"/>
                </a:lnTo>
                <a:lnTo>
                  <a:pt x="232369" y="548389"/>
                </a:lnTo>
                <a:lnTo>
                  <a:pt x="258832" y="512022"/>
                </a:lnTo>
                <a:lnTo>
                  <a:pt x="286520" y="476630"/>
                </a:lnTo>
                <a:lnTo>
                  <a:pt x="315402" y="442246"/>
                </a:lnTo>
                <a:lnTo>
                  <a:pt x="345447" y="408900"/>
                </a:lnTo>
                <a:lnTo>
                  <a:pt x="376623" y="376623"/>
                </a:lnTo>
                <a:lnTo>
                  <a:pt x="408899" y="345447"/>
                </a:lnTo>
                <a:lnTo>
                  <a:pt x="442245" y="315403"/>
                </a:lnTo>
                <a:lnTo>
                  <a:pt x="476629" y="286521"/>
                </a:lnTo>
                <a:lnTo>
                  <a:pt x="512021" y="258833"/>
                </a:lnTo>
                <a:lnTo>
                  <a:pt x="548389" y="232369"/>
                </a:lnTo>
                <a:lnTo>
                  <a:pt x="585701" y="207162"/>
                </a:lnTo>
                <a:lnTo>
                  <a:pt x="623928" y="183241"/>
                </a:lnTo>
                <a:lnTo>
                  <a:pt x="663038" y="160639"/>
                </a:lnTo>
                <a:lnTo>
                  <a:pt x="702999" y="139385"/>
                </a:lnTo>
                <a:lnTo>
                  <a:pt x="743781" y="119512"/>
                </a:lnTo>
                <a:lnTo>
                  <a:pt x="785353" y="101050"/>
                </a:lnTo>
                <a:lnTo>
                  <a:pt x="827684" y="84030"/>
                </a:lnTo>
                <a:lnTo>
                  <a:pt x="870742" y="68484"/>
                </a:lnTo>
                <a:lnTo>
                  <a:pt x="914496" y="54442"/>
                </a:lnTo>
                <a:lnTo>
                  <a:pt x="958916" y="41936"/>
                </a:lnTo>
                <a:lnTo>
                  <a:pt x="1003970" y="30996"/>
                </a:lnTo>
                <a:lnTo>
                  <a:pt x="1049627" y="21654"/>
                </a:lnTo>
                <a:lnTo>
                  <a:pt x="1095856" y="13941"/>
                </a:lnTo>
                <a:lnTo>
                  <a:pt x="1142627" y="7888"/>
                </a:lnTo>
                <a:lnTo>
                  <a:pt x="1189907" y="3526"/>
                </a:lnTo>
                <a:lnTo>
                  <a:pt x="1237667" y="886"/>
                </a:lnTo>
                <a:lnTo>
                  <a:pt x="1285863" y="0"/>
                </a:lnTo>
                <a:lnTo>
                  <a:pt x="1334081" y="886"/>
                </a:lnTo>
                <a:lnTo>
                  <a:pt x="1381840" y="3526"/>
                </a:lnTo>
                <a:lnTo>
                  <a:pt x="1429120" y="7888"/>
                </a:lnTo>
                <a:lnTo>
                  <a:pt x="1475891" y="13941"/>
                </a:lnTo>
                <a:lnTo>
                  <a:pt x="1522120" y="21654"/>
                </a:lnTo>
                <a:lnTo>
                  <a:pt x="1567777" y="30996"/>
                </a:lnTo>
                <a:lnTo>
                  <a:pt x="1612832" y="41936"/>
                </a:lnTo>
                <a:lnTo>
                  <a:pt x="1657251" y="54442"/>
                </a:lnTo>
                <a:lnTo>
                  <a:pt x="1701006" y="68484"/>
                </a:lnTo>
                <a:lnTo>
                  <a:pt x="1744064" y="84030"/>
                </a:lnTo>
                <a:lnTo>
                  <a:pt x="1786394" y="101050"/>
                </a:lnTo>
                <a:lnTo>
                  <a:pt x="1827966" y="119512"/>
                </a:lnTo>
                <a:lnTo>
                  <a:pt x="1868748" y="139385"/>
                </a:lnTo>
                <a:lnTo>
                  <a:pt x="1908710" y="160639"/>
                </a:lnTo>
                <a:lnTo>
                  <a:pt x="1947819" y="183241"/>
                </a:lnTo>
                <a:lnTo>
                  <a:pt x="1986046" y="207162"/>
                </a:lnTo>
                <a:lnTo>
                  <a:pt x="2023359" y="232369"/>
                </a:lnTo>
                <a:lnTo>
                  <a:pt x="2059726" y="258833"/>
                </a:lnTo>
                <a:lnTo>
                  <a:pt x="2095118" y="286521"/>
                </a:lnTo>
                <a:lnTo>
                  <a:pt x="2129502" y="315403"/>
                </a:lnTo>
                <a:lnTo>
                  <a:pt x="2162848" y="345447"/>
                </a:lnTo>
                <a:lnTo>
                  <a:pt x="2195125" y="376623"/>
                </a:lnTo>
                <a:lnTo>
                  <a:pt x="2226301" y="408900"/>
                </a:lnTo>
                <a:lnTo>
                  <a:pt x="2256345" y="442246"/>
                </a:lnTo>
                <a:lnTo>
                  <a:pt x="2285227" y="476630"/>
                </a:lnTo>
                <a:lnTo>
                  <a:pt x="2312915" y="512022"/>
                </a:lnTo>
                <a:lnTo>
                  <a:pt x="2339379" y="548389"/>
                </a:lnTo>
                <a:lnTo>
                  <a:pt x="2364586" y="585702"/>
                </a:lnTo>
                <a:lnTo>
                  <a:pt x="2388507" y="623929"/>
                </a:lnTo>
                <a:lnTo>
                  <a:pt x="2411109" y="663038"/>
                </a:lnTo>
                <a:lnTo>
                  <a:pt x="2432363" y="703000"/>
                </a:lnTo>
                <a:lnTo>
                  <a:pt x="2452236" y="743782"/>
                </a:lnTo>
                <a:lnTo>
                  <a:pt x="2470698" y="785354"/>
                </a:lnTo>
                <a:lnTo>
                  <a:pt x="2487718" y="827684"/>
                </a:lnTo>
                <a:lnTo>
                  <a:pt x="2503264" y="870742"/>
                </a:lnTo>
                <a:lnTo>
                  <a:pt x="2517306" y="914497"/>
                </a:lnTo>
                <a:lnTo>
                  <a:pt x="2529812" y="958916"/>
                </a:lnTo>
                <a:lnTo>
                  <a:pt x="2540752" y="1003971"/>
                </a:lnTo>
                <a:lnTo>
                  <a:pt x="2550094" y="1049628"/>
                </a:lnTo>
                <a:lnTo>
                  <a:pt x="2557806" y="1095857"/>
                </a:lnTo>
                <a:lnTo>
                  <a:pt x="2563860" y="1142628"/>
                </a:lnTo>
                <a:lnTo>
                  <a:pt x="2568222" y="1189908"/>
                </a:lnTo>
                <a:lnTo>
                  <a:pt x="2570862" y="1237667"/>
                </a:lnTo>
                <a:lnTo>
                  <a:pt x="2571748" y="1285824"/>
                </a:lnTo>
                <a:lnTo>
                  <a:pt x="2570862" y="1334081"/>
                </a:lnTo>
                <a:lnTo>
                  <a:pt x="2568222" y="1381841"/>
                </a:lnTo>
                <a:lnTo>
                  <a:pt x="2563860" y="1429121"/>
                </a:lnTo>
                <a:lnTo>
                  <a:pt x="2557806" y="1475892"/>
                </a:lnTo>
                <a:lnTo>
                  <a:pt x="2550094" y="1522121"/>
                </a:lnTo>
                <a:lnTo>
                  <a:pt x="2540752" y="1567778"/>
                </a:lnTo>
                <a:lnTo>
                  <a:pt x="2529812" y="1612832"/>
                </a:lnTo>
                <a:lnTo>
                  <a:pt x="2517306" y="1657252"/>
                </a:lnTo>
                <a:lnTo>
                  <a:pt x="2503264" y="1701006"/>
                </a:lnTo>
                <a:lnTo>
                  <a:pt x="2487718" y="1744064"/>
                </a:lnTo>
                <a:lnTo>
                  <a:pt x="2470698" y="1786395"/>
                </a:lnTo>
                <a:lnTo>
                  <a:pt x="2452236" y="1827967"/>
                </a:lnTo>
                <a:lnTo>
                  <a:pt x="2432363" y="1868749"/>
                </a:lnTo>
                <a:lnTo>
                  <a:pt x="2411109" y="1908710"/>
                </a:lnTo>
                <a:lnTo>
                  <a:pt x="2388507" y="1947820"/>
                </a:lnTo>
                <a:lnTo>
                  <a:pt x="2364586" y="1986047"/>
                </a:lnTo>
                <a:lnTo>
                  <a:pt x="2339379" y="2023359"/>
                </a:lnTo>
                <a:lnTo>
                  <a:pt x="2312915" y="2059727"/>
                </a:lnTo>
                <a:lnTo>
                  <a:pt x="2285227" y="2095119"/>
                </a:lnTo>
                <a:lnTo>
                  <a:pt x="2256345" y="2129503"/>
                </a:lnTo>
                <a:lnTo>
                  <a:pt x="2226301" y="2162849"/>
                </a:lnTo>
                <a:lnTo>
                  <a:pt x="2195125" y="2195125"/>
                </a:lnTo>
                <a:lnTo>
                  <a:pt x="2162848" y="2226301"/>
                </a:lnTo>
                <a:lnTo>
                  <a:pt x="2129502" y="2256346"/>
                </a:lnTo>
                <a:lnTo>
                  <a:pt x="2095118" y="2285228"/>
                </a:lnTo>
                <a:lnTo>
                  <a:pt x="2059726" y="2312916"/>
                </a:lnTo>
                <a:lnTo>
                  <a:pt x="2023359" y="2339379"/>
                </a:lnTo>
                <a:lnTo>
                  <a:pt x="1986046" y="2364587"/>
                </a:lnTo>
                <a:lnTo>
                  <a:pt x="1947819" y="2388508"/>
                </a:lnTo>
                <a:lnTo>
                  <a:pt x="1908710" y="2411110"/>
                </a:lnTo>
                <a:lnTo>
                  <a:pt x="1868748" y="2432364"/>
                </a:lnTo>
                <a:lnTo>
                  <a:pt x="1827966" y="2452237"/>
                </a:lnTo>
                <a:lnTo>
                  <a:pt x="1786394" y="2470699"/>
                </a:lnTo>
                <a:lnTo>
                  <a:pt x="1744064" y="2487719"/>
                </a:lnTo>
                <a:lnTo>
                  <a:pt x="1701006" y="2503265"/>
                </a:lnTo>
                <a:lnTo>
                  <a:pt x="1657251" y="2517307"/>
                </a:lnTo>
                <a:lnTo>
                  <a:pt x="1612832" y="2529813"/>
                </a:lnTo>
                <a:lnTo>
                  <a:pt x="1567777" y="2540752"/>
                </a:lnTo>
                <a:lnTo>
                  <a:pt x="1522120" y="2550094"/>
                </a:lnTo>
                <a:lnTo>
                  <a:pt x="1475891" y="2557807"/>
                </a:lnTo>
                <a:lnTo>
                  <a:pt x="1429120" y="2563860"/>
                </a:lnTo>
                <a:lnTo>
                  <a:pt x="1381840" y="2568222"/>
                </a:lnTo>
                <a:lnTo>
                  <a:pt x="1334081" y="2570863"/>
                </a:lnTo>
                <a:lnTo>
                  <a:pt x="1285874" y="25717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48479" y="5452579"/>
            <a:ext cx="1397000" cy="1161415"/>
          </a:xfrm>
          <a:custGeom>
            <a:avLst/>
            <a:gdLst/>
            <a:ahLst/>
            <a:cxnLst/>
            <a:rect l="l" t="t" r="r" b="b"/>
            <a:pathLst>
              <a:path w="1397000" h="1161415">
                <a:moveTo>
                  <a:pt x="1396631" y="314363"/>
                </a:moveTo>
                <a:lnTo>
                  <a:pt x="1390802" y="270891"/>
                </a:lnTo>
                <a:lnTo>
                  <a:pt x="1374330" y="231800"/>
                </a:lnTo>
                <a:lnTo>
                  <a:pt x="1351470" y="202145"/>
                </a:lnTo>
                <a:lnTo>
                  <a:pt x="1351470" y="314363"/>
                </a:lnTo>
                <a:lnTo>
                  <a:pt x="1351470" y="997343"/>
                </a:lnTo>
                <a:lnTo>
                  <a:pt x="1342186" y="1043368"/>
                </a:lnTo>
                <a:lnTo>
                  <a:pt x="1327518" y="1065174"/>
                </a:lnTo>
                <a:lnTo>
                  <a:pt x="1294472" y="1033881"/>
                </a:lnTo>
                <a:lnTo>
                  <a:pt x="1294472" y="1096162"/>
                </a:lnTo>
                <a:lnTo>
                  <a:pt x="1279359" y="1106385"/>
                </a:lnTo>
                <a:lnTo>
                  <a:pt x="1233474" y="1115695"/>
                </a:lnTo>
                <a:lnTo>
                  <a:pt x="163131" y="1115695"/>
                </a:lnTo>
                <a:lnTo>
                  <a:pt x="123901" y="1107744"/>
                </a:lnTo>
                <a:lnTo>
                  <a:pt x="515556" y="733196"/>
                </a:lnTo>
                <a:lnTo>
                  <a:pt x="685901" y="920623"/>
                </a:lnTo>
                <a:lnTo>
                  <a:pt x="691959" y="923290"/>
                </a:lnTo>
                <a:lnTo>
                  <a:pt x="698309" y="923290"/>
                </a:lnTo>
                <a:lnTo>
                  <a:pt x="704646" y="923290"/>
                </a:lnTo>
                <a:lnTo>
                  <a:pt x="710704" y="920623"/>
                </a:lnTo>
                <a:lnTo>
                  <a:pt x="894905" y="717791"/>
                </a:lnTo>
                <a:lnTo>
                  <a:pt x="1294472" y="1096162"/>
                </a:lnTo>
                <a:lnTo>
                  <a:pt x="1294472" y="1033881"/>
                </a:lnTo>
                <a:lnTo>
                  <a:pt x="925334" y="684301"/>
                </a:lnTo>
                <a:lnTo>
                  <a:pt x="1325549" y="243611"/>
                </a:lnTo>
                <a:lnTo>
                  <a:pt x="1342186" y="268338"/>
                </a:lnTo>
                <a:lnTo>
                  <a:pt x="1351470" y="314363"/>
                </a:lnTo>
                <a:lnTo>
                  <a:pt x="1351470" y="202145"/>
                </a:lnTo>
                <a:lnTo>
                  <a:pt x="1348790" y="198666"/>
                </a:lnTo>
                <a:lnTo>
                  <a:pt x="1343609" y="194652"/>
                </a:lnTo>
                <a:lnTo>
                  <a:pt x="1341755" y="192112"/>
                </a:lnTo>
                <a:lnTo>
                  <a:pt x="1335468" y="188353"/>
                </a:lnTo>
                <a:lnTo>
                  <a:pt x="1315758" y="173050"/>
                </a:lnTo>
                <a:lnTo>
                  <a:pt x="1291653" y="162826"/>
                </a:lnTo>
                <a:lnTo>
                  <a:pt x="1291653" y="213626"/>
                </a:lnTo>
                <a:lnTo>
                  <a:pt x="698284" y="867003"/>
                </a:lnTo>
                <a:lnTo>
                  <a:pt x="533184" y="685355"/>
                </a:lnTo>
                <a:lnTo>
                  <a:pt x="533069" y="685152"/>
                </a:lnTo>
                <a:lnTo>
                  <a:pt x="532917" y="685050"/>
                </a:lnTo>
                <a:lnTo>
                  <a:pt x="485127" y="632472"/>
                </a:lnTo>
                <a:lnTo>
                  <a:pt x="485127" y="699719"/>
                </a:lnTo>
                <a:lnTo>
                  <a:pt x="83654" y="1083652"/>
                </a:lnTo>
                <a:lnTo>
                  <a:pt x="79756" y="1080998"/>
                </a:lnTo>
                <a:lnTo>
                  <a:pt x="54444" y="1043368"/>
                </a:lnTo>
                <a:lnTo>
                  <a:pt x="45161" y="997343"/>
                </a:lnTo>
                <a:lnTo>
                  <a:pt x="45161" y="314363"/>
                </a:lnTo>
                <a:lnTo>
                  <a:pt x="54444" y="268325"/>
                </a:lnTo>
                <a:lnTo>
                  <a:pt x="70878" y="243890"/>
                </a:lnTo>
                <a:lnTo>
                  <a:pt x="485127" y="699719"/>
                </a:lnTo>
                <a:lnTo>
                  <a:pt x="485127" y="632472"/>
                </a:lnTo>
                <a:lnTo>
                  <a:pt x="104673" y="213829"/>
                </a:lnTo>
                <a:lnTo>
                  <a:pt x="117259" y="205295"/>
                </a:lnTo>
                <a:lnTo>
                  <a:pt x="163131" y="195986"/>
                </a:lnTo>
                <a:lnTo>
                  <a:pt x="453009" y="195986"/>
                </a:lnTo>
                <a:lnTo>
                  <a:pt x="446430" y="227037"/>
                </a:lnTo>
                <a:lnTo>
                  <a:pt x="443153" y="280111"/>
                </a:lnTo>
                <a:lnTo>
                  <a:pt x="447243" y="337718"/>
                </a:lnTo>
                <a:lnTo>
                  <a:pt x="458508" y="389013"/>
                </a:lnTo>
                <a:lnTo>
                  <a:pt x="476542" y="433882"/>
                </a:lnTo>
                <a:lnTo>
                  <a:pt x="500951" y="472186"/>
                </a:lnTo>
                <a:lnTo>
                  <a:pt x="531355" y="503821"/>
                </a:lnTo>
                <a:lnTo>
                  <a:pt x="567359" y="528637"/>
                </a:lnTo>
                <a:lnTo>
                  <a:pt x="608584" y="546519"/>
                </a:lnTo>
                <a:lnTo>
                  <a:pt x="654621" y="557339"/>
                </a:lnTo>
                <a:lnTo>
                  <a:pt x="705104" y="560971"/>
                </a:lnTo>
                <a:lnTo>
                  <a:pt x="754151" y="558304"/>
                </a:lnTo>
                <a:lnTo>
                  <a:pt x="798944" y="550494"/>
                </a:lnTo>
                <a:lnTo>
                  <a:pt x="839584" y="537794"/>
                </a:lnTo>
                <a:lnTo>
                  <a:pt x="876223" y="520471"/>
                </a:lnTo>
                <a:lnTo>
                  <a:pt x="876198" y="516420"/>
                </a:lnTo>
                <a:lnTo>
                  <a:pt x="875868" y="472541"/>
                </a:lnTo>
                <a:lnTo>
                  <a:pt x="836460" y="491832"/>
                </a:lnTo>
                <a:lnTo>
                  <a:pt x="794778" y="505536"/>
                </a:lnTo>
                <a:lnTo>
                  <a:pt x="750874" y="513715"/>
                </a:lnTo>
                <a:lnTo>
                  <a:pt x="704811" y="516420"/>
                </a:lnTo>
                <a:lnTo>
                  <a:pt x="660412" y="512838"/>
                </a:lnTo>
                <a:lnTo>
                  <a:pt x="619798" y="502031"/>
                </a:lnTo>
                <a:lnTo>
                  <a:pt x="583628" y="483908"/>
                </a:lnTo>
                <a:lnTo>
                  <a:pt x="552513" y="458368"/>
                </a:lnTo>
                <a:lnTo>
                  <a:pt x="527126" y="425310"/>
                </a:lnTo>
                <a:lnTo>
                  <a:pt x="508088" y="384644"/>
                </a:lnTo>
                <a:lnTo>
                  <a:pt x="496062" y="336346"/>
                </a:lnTo>
                <a:lnTo>
                  <a:pt x="491655" y="280111"/>
                </a:lnTo>
                <a:lnTo>
                  <a:pt x="494766" y="229476"/>
                </a:lnTo>
                <a:lnTo>
                  <a:pt x="504799" y="183781"/>
                </a:lnTo>
                <a:lnTo>
                  <a:pt x="521563" y="143573"/>
                </a:lnTo>
                <a:lnTo>
                  <a:pt x="544880" y="109423"/>
                </a:lnTo>
                <a:lnTo>
                  <a:pt x="574586" y="81876"/>
                </a:lnTo>
                <a:lnTo>
                  <a:pt x="610501" y="61518"/>
                </a:lnTo>
                <a:lnTo>
                  <a:pt x="652462" y="48882"/>
                </a:lnTo>
                <a:lnTo>
                  <a:pt x="700265" y="44551"/>
                </a:lnTo>
                <a:lnTo>
                  <a:pt x="748753" y="49720"/>
                </a:lnTo>
                <a:lnTo>
                  <a:pt x="790473" y="64566"/>
                </a:lnTo>
                <a:lnTo>
                  <a:pt x="825195" y="88150"/>
                </a:lnTo>
                <a:lnTo>
                  <a:pt x="852690" y="119519"/>
                </a:lnTo>
                <a:lnTo>
                  <a:pt x="872705" y="157683"/>
                </a:lnTo>
                <a:lnTo>
                  <a:pt x="885024" y="201714"/>
                </a:lnTo>
                <a:lnTo>
                  <a:pt x="889419" y="250647"/>
                </a:lnTo>
                <a:lnTo>
                  <a:pt x="885329" y="304838"/>
                </a:lnTo>
                <a:lnTo>
                  <a:pt x="873442" y="340626"/>
                </a:lnTo>
                <a:lnTo>
                  <a:pt x="855560" y="360362"/>
                </a:lnTo>
                <a:lnTo>
                  <a:pt x="833475" y="366420"/>
                </a:lnTo>
                <a:lnTo>
                  <a:pt x="822883" y="364350"/>
                </a:lnTo>
                <a:lnTo>
                  <a:pt x="817600" y="363334"/>
                </a:lnTo>
                <a:lnTo>
                  <a:pt x="805243" y="353555"/>
                </a:lnTo>
                <a:lnTo>
                  <a:pt x="797179" y="336346"/>
                </a:lnTo>
                <a:lnTo>
                  <a:pt x="794181" y="310921"/>
                </a:lnTo>
                <a:lnTo>
                  <a:pt x="793419" y="188366"/>
                </a:lnTo>
                <a:lnTo>
                  <a:pt x="793419" y="187007"/>
                </a:lnTo>
                <a:lnTo>
                  <a:pt x="793191" y="151396"/>
                </a:lnTo>
                <a:lnTo>
                  <a:pt x="751547" y="151396"/>
                </a:lnTo>
                <a:lnTo>
                  <a:pt x="751738" y="187007"/>
                </a:lnTo>
                <a:lnTo>
                  <a:pt x="746239" y="178485"/>
                </a:lnTo>
                <a:lnTo>
                  <a:pt x="746239" y="280111"/>
                </a:lnTo>
                <a:lnTo>
                  <a:pt x="746163" y="291071"/>
                </a:lnTo>
                <a:lnTo>
                  <a:pt x="742340" y="325501"/>
                </a:lnTo>
                <a:lnTo>
                  <a:pt x="730415" y="351459"/>
                </a:lnTo>
                <a:lnTo>
                  <a:pt x="711365" y="367258"/>
                </a:lnTo>
                <a:lnTo>
                  <a:pt x="686041" y="372605"/>
                </a:lnTo>
                <a:lnTo>
                  <a:pt x="660704" y="367372"/>
                </a:lnTo>
                <a:lnTo>
                  <a:pt x="641477" y="351866"/>
                </a:lnTo>
                <a:lnTo>
                  <a:pt x="629221" y="326351"/>
                </a:lnTo>
                <a:lnTo>
                  <a:pt x="624776" y="291071"/>
                </a:lnTo>
                <a:lnTo>
                  <a:pt x="624624" y="269824"/>
                </a:lnTo>
                <a:lnTo>
                  <a:pt x="628535" y="234861"/>
                </a:lnTo>
                <a:lnTo>
                  <a:pt x="659282" y="193687"/>
                </a:lnTo>
                <a:lnTo>
                  <a:pt x="710844" y="194005"/>
                </a:lnTo>
                <a:lnTo>
                  <a:pt x="741921" y="236601"/>
                </a:lnTo>
                <a:lnTo>
                  <a:pt x="746239" y="280111"/>
                </a:lnTo>
                <a:lnTo>
                  <a:pt x="746239" y="178485"/>
                </a:lnTo>
                <a:lnTo>
                  <a:pt x="740384" y="169392"/>
                </a:lnTo>
                <a:lnTo>
                  <a:pt x="724141" y="156019"/>
                </a:lnTo>
                <a:lnTo>
                  <a:pt x="703199" y="147510"/>
                </a:lnTo>
                <a:lnTo>
                  <a:pt x="677748" y="144538"/>
                </a:lnTo>
                <a:lnTo>
                  <a:pt x="635330" y="153187"/>
                </a:lnTo>
                <a:lnTo>
                  <a:pt x="603237" y="177812"/>
                </a:lnTo>
                <a:lnTo>
                  <a:pt x="582993" y="216446"/>
                </a:lnTo>
                <a:lnTo>
                  <a:pt x="576135" y="267081"/>
                </a:lnTo>
                <a:lnTo>
                  <a:pt x="576313" y="293839"/>
                </a:lnTo>
                <a:lnTo>
                  <a:pt x="583755" y="345909"/>
                </a:lnTo>
                <a:lnTo>
                  <a:pt x="604418" y="384403"/>
                </a:lnTo>
                <a:lnTo>
                  <a:pt x="637006" y="408254"/>
                </a:lnTo>
                <a:lnTo>
                  <a:pt x="680237" y="416433"/>
                </a:lnTo>
                <a:lnTo>
                  <a:pt x="708063" y="412737"/>
                </a:lnTo>
                <a:lnTo>
                  <a:pt x="731812" y="402221"/>
                </a:lnTo>
                <a:lnTo>
                  <a:pt x="751027" y="385800"/>
                </a:lnTo>
                <a:lnTo>
                  <a:pt x="759802" y="372605"/>
                </a:lnTo>
                <a:lnTo>
                  <a:pt x="765276" y="364350"/>
                </a:lnTo>
                <a:lnTo>
                  <a:pt x="775195" y="384543"/>
                </a:lnTo>
                <a:lnTo>
                  <a:pt x="790143" y="399592"/>
                </a:lnTo>
                <a:lnTo>
                  <a:pt x="809802" y="409016"/>
                </a:lnTo>
                <a:lnTo>
                  <a:pt x="833869" y="412267"/>
                </a:lnTo>
                <a:lnTo>
                  <a:pt x="866622" y="405904"/>
                </a:lnTo>
                <a:lnTo>
                  <a:pt x="908989" y="366420"/>
                </a:lnTo>
                <a:lnTo>
                  <a:pt x="931684" y="308952"/>
                </a:lnTo>
                <a:lnTo>
                  <a:pt x="936586" y="250012"/>
                </a:lnTo>
                <a:lnTo>
                  <a:pt x="932027" y="197561"/>
                </a:lnTo>
                <a:lnTo>
                  <a:pt x="931608" y="195986"/>
                </a:lnTo>
                <a:lnTo>
                  <a:pt x="1233474" y="195986"/>
                </a:lnTo>
                <a:lnTo>
                  <a:pt x="1279359" y="205295"/>
                </a:lnTo>
                <a:lnTo>
                  <a:pt x="1291653" y="213626"/>
                </a:lnTo>
                <a:lnTo>
                  <a:pt x="1291653" y="162826"/>
                </a:lnTo>
                <a:lnTo>
                  <a:pt x="1276807" y="156527"/>
                </a:lnTo>
                <a:lnTo>
                  <a:pt x="1233474" y="150672"/>
                </a:lnTo>
                <a:lnTo>
                  <a:pt x="921524" y="150672"/>
                </a:lnTo>
                <a:lnTo>
                  <a:pt x="919734" y="151041"/>
                </a:lnTo>
                <a:lnTo>
                  <a:pt x="919378" y="149669"/>
                </a:lnTo>
                <a:lnTo>
                  <a:pt x="899109" y="107073"/>
                </a:lnTo>
                <a:lnTo>
                  <a:pt x="871715" y="70535"/>
                </a:lnTo>
                <a:lnTo>
                  <a:pt x="841933" y="44551"/>
                </a:lnTo>
                <a:lnTo>
                  <a:pt x="797344" y="18630"/>
                </a:lnTo>
                <a:lnTo>
                  <a:pt x="751332" y="4787"/>
                </a:lnTo>
                <a:lnTo>
                  <a:pt x="700036" y="0"/>
                </a:lnTo>
                <a:lnTo>
                  <a:pt x="649287" y="4165"/>
                </a:lnTo>
                <a:lnTo>
                  <a:pt x="603313" y="16332"/>
                </a:lnTo>
                <a:lnTo>
                  <a:pt x="562470" y="35941"/>
                </a:lnTo>
                <a:lnTo>
                  <a:pt x="527075" y="62471"/>
                </a:lnTo>
                <a:lnTo>
                  <a:pt x="497433" y="95377"/>
                </a:lnTo>
                <a:lnTo>
                  <a:pt x="473900" y="134137"/>
                </a:lnTo>
                <a:lnTo>
                  <a:pt x="467474" y="150672"/>
                </a:lnTo>
                <a:lnTo>
                  <a:pt x="163131" y="150672"/>
                </a:lnTo>
                <a:lnTo>
                  <a:pt x="119811" y="156540"/>
                </a:lnTo>
                <a:lnTo>
                  <a:pt x="80860" y="173062"/>
                </a:lnTo>
                <a:lnTo>
                  <a:pt x="60058" y="189191"/>
                </a:lnTo>
                <a:lnTo>
                  <a:pt x="54660" y="192430"/>
                </a:lnTo>
                <a:lnTo>
                  <a:pt x="53060" y="194627"/>
                </a:lnTo>
                <a:lnTo>
                  <a:pt x="47828" y="198678"/>
                </a:lnTo>
                <a:lnTo>
                  <a:pt x="22301" y="231813"/>
                </a:lnTo>
                <a:lnTo>
                  <a:pt x="5829" y="270903"/>
                </a:lnTo>
                <a:lnTo>
                  <a:pt x="0" y="314363"/>
                </a:lnTo>
                <a:lnTo>
                  <a:pt x="0" y="997343"/>
                </a:lnTo>
                <a:lnTo>
                  <a:pt x="5829" y="1040803"/>
                </a:lnTo>
                <a:lnTo>
                  <a:pt x="22301" y="1079881"/>
                </a:lnTo>
                <a:lnTo>
                  <a:pt x="47828" y="1113015"/>
                </a:lnTo>
                <a:lnTo>
                  <a:pt x="67132" y="1128001"/>
                </a:lnTo>
                <a:lnTo>
                  <a:pt x="68211" y="1129703"/>
                </a:lnTo>
                <a:lnTo>
                  <a:pt x="72669" y="1134364"/>
                </a:lnTo>
                <a:lnTo>
                  <a:pt x="78193" y="1136573"/>
                </a:lnTo>
                <a:lnTo>
                  <a:pt x="80860" y="1138631"/>
                </a:lnTo>
                <a:lnTo>
                  <a:pt x="119811" y="1155153"/>
                </a:lnTo>
                <a:lnTo>
                  <a:pt x="163131" y="1161008"/>
                </a:lnTo>
                <a:lnTo>
                  <a:pt x="1233474" y="1161008"/>
                </a:lnTo>
                <a:lnTo>
                  <a:pt x="1276807" y="1155153"/>
                </a:lnTo>
                <a:lnTo>
                  <a:pt x="1315758" y="1138631"/>
                </a:lnTo>
                <a:lnTo>
                  <a:pt x="1338478" y="1121016"/>
                </a:lnTo>
                <a:lnTo>
                  <a:pt x="1342478" y="1119416"/>
                </a:lnTo>
                <a:lnTo>
                  <a:pt x="1346936" y="1114704"/>
                </a:lnTo>
                <a:lnTo>
                  <a:pt x="1347228" y="1114221"/>
                </a:lnTo>
                <a:lnTo>
                  <a:pt x="1348790" y="1113015"/>
                </a:lnTo>
                <a:lnTo>
                  <a:pt x="1374317" y="1079881"/>
                </a:lnTo>
                <a:lnTo>
                  <a:pt x="1390789" y="1040803"/>
                </a:lnTo>
                <a:lnTo>
                  <a:pt x="1396631" y="997343"/>
                </a:lnTo>
                <a:lnTo>
                  <a:pt x="1396631" y="314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5220" y="5353683"/>
            <a:ext cx="1314450" cy="1314450"/>
          </a:xfrm>
          <a:custGeom>
            <a:avLst/>
            <a:gdLst/>
            <a:ahLst/>
            <a:cxnLst/>
            <a:rect l="l" t="t" r="r" b="b"/>
            <a:pathLst>
              <a:path w="1314450" h="1314450">
                <a:moveTo>
                  <a:pt x="1045378" y="1314157"/>
                </a:moveTo>
                <a:lnTo>
                  <a:pt x="981264" y="1307814"/>
                </a:lnTo>
                <a:lnTo>
                  <a:pt x="914311" y="1292388"/>
                </a:lnTo>
                <a:lnTo>
                  <a:pt x="845201" y="1268558"/>
                </a:lnTo>
                <a:lnTo>
                  <a:pt x="810050" y="1253705"/>
                </a:lnTo>
                <a:lnTo>
                  <a:pt x="774615" y="1237007"/>
                </a:lnTo>
                <a:lnTo>
                  <a:pt x="738981" y="1218549"/>
                </a:lnTo>
                <a:lnTo>
                  <a:pt x="703234" y="1198416"/>
                </a:lnTo>
                <a:lnTo>
                  <a:pt x="667459" y="1176693"/>
                </a:lnTo>
                <a:lnTo>
                  <a:pt x="631741" y="1153465"/>
                </a:lnTo>
                <a:lnTo>
                  <a:pt x="596164" y="1128819"/>
                </a:lnTo>
                <a:lnTo>
                  <a:pt x="560815" y="1102838"/>
                </a:lnTo>
                <a:lnTo>
                  <a:pt x="525777" y="1075607"/>
                </a:lnTo>
                <a:lnTo>
                  <a:pt x="491138" y="1047213"/>
                </a:lnTo>
                <a:lnTo>
                  <a:pt x="456981" y="1017740"/>
                </a:lnTo>
                <a:lnTo>
                  <a:pt x="423392" y="987274"/>
                </a:lnTo>
                <a:lnTo>
                  <a:pt x="390455" y="955899"/>
                </a:lnTo>
                <a:lnTo>
                  <a:pt x="358257" y="923701"/>
                </a:lnTo>
                <a:lnTo>
                  <a:pt x="326882" y="890765"/>
                </a:lnTo>
                <a:lnTo>
                  <a:pt x="296416" y="857176"/>
                </a:lnTo>
                <a:lnTo>
                  <a:pt x="266943" y="823019"/>
                </a:lnTo>
                <a:lnTo>
                  <a:pt x="238549" y="788379"/>
                </a:lnTo>
                <a:lnTo>
                  <a:pt x="211319" y="753342"/>
                </a:lnTo>
                <a:lnTo>
                  <a:pt x="185338" y="717993"/>
                </a:lnTo>
                <a:lnTo>
                  <a:pt x="160691" y="682416"/>
                </a:lnTo>
                <a:lnTo>
                  <a:pt x="137464" y="646697"/>
                </a:lnTo>
                <a:lnTo>
                  <a:pt x="115741" y="610922"/>
                </a:lnTo>
                <a:lnTo>
                  <a:pt x="95608" y="575175"/>
                </a:lnTo>
                <a:lnTo>
                  <a:pt x="77150" y="539541"/>
                </a:lnTo>
                <a:lnTo>
                  <a:pt x="60451" y="504107"/>
                </a:lnTo>
                <a:lnTo>
                  <a:pt x="45599" y="468956"/>
                </a:lnTo>
                <a:lnTo>
                  <a:pt x="21769" y="399846"/>
                </a:lnTo>
                <a:lnTo>
                  <a:pt x="6342" y="332893"/>
                </a:lnTo>
                <a:lnTo>
                  <a:pt x="0" y="268779"/>
                </a:lnTo>
                <a:lnTo>
                  <a:pt x="448" y="237999"/>
                </a:lnTo>
                <a:lnTo>
                  <a:pt x="9008" y="179420"/>
                </a:lnTo>
                <a:lnTo>
                  <a:pt x="28357" y="125383"/>
                </a:lnTo>
                <a:lnTo>
                  <a:pt x="59173" y="76568"/>
                </a:lnTo>
                <a:lnTo>
                  <a:pt x="118654" y="24148"/>
                </a:lnTo>
                <a:lnTo>
                  <a:pt x="163218" y="6037"/>
                </a:lnTo>
                <a:lnTo>
                  <a:pt x="210283" y="0"/>
                </a:lnTo>
                <a:lnTo>
                  <a:pt x="257349" y="6037"/>
                </a:lnTo>
                <a:lnTo>
                  <a:pt x="301913" y="24148"/>
                </a:lnTo>
                <a:lnTo>
                  <a:pt x="341471" y="54333"/>
                </a:lnTo>
                <a:lnTo>
                  <a:pt x="472659" y="185558"/>
                </a:lnTo>
                <a:lnTo>
                  <a:pt x="502844" y="225117"/>
                </a:lnTo>
                <a:lnTo>
                  <a:pt x="520955" y="269680"/>
                </a:lnTo>
                <a:lnTo>
                  <a:pt x="526992" y="316746"/>
                </a:lnTo>
                <a:lnTo>
                  <a:pt x="520955" y="363812"/>
                </a:lnTo>
                <a:lnTo>
                  <a:pt x="502844" y="408375"/>
                </a:lnTo>
                <a:lnTo>
                  <a:pt x="472659" y="447934"/>
                </a:lnTo>
                <a:lnTo>
                  <a:pt x="427152" y="481299"/>
                </a:lnTo>
                <a:lnTo>
                  <a:pt x="375591" y="498983"/>
                </a:lnTo>
                <a:lnTo>
                  <a:pt x="381350" y="539398"/>
                </a:lnTo>
                <a:lnTo>
                  <a:pt x="392731" y="580077"/>
                </a:lnTo>
                <a:lnTo>
                  <a:pt x="409317" y="620599"/>
                </a:lnTo>
                <a:lnTo>
                  <a:pt x="430689" y="660548"/>
                </a:lnTo>
                <a:lnTo>
                  <a:pt x="456428" y="699504"/>
                </a:lnTo>
                <a:lnTo>
                  <a:pt x="486117" y="737049"/>
                </a:lnTo>
                <a:lnTo>
                  <a:pt x="519335" y="772765"/>
                </a:lnTo>
                <a:lnTo>
                  <a:pt x="555665" y="806232"/>
                </a:lnTo>
                <a:lnTo>
                  <a:pt x="594688" y="837032"/>
                </a:lnTo>
                <a:lnTo>
                  <a:pt x="635986" y="864748"/>
                </a:lnTo>
                <a:lnTo>
                  <a:pt x="679139" y="888960"/>
                </a:lnTo>
                <a:lnTo>
                  <a:pt x="723730" y="909249"/>
                </a:lnTo>
                <a:lnTo>
                  <a:pt x="769340" y="925198"/>
                </a:lnTo>
                <a:lnTo>
                  <a:pt x="815549" y="936388"/>
                </a:lnTo>
                <a:lnTo>
                  <a:pt x="822591" y="910704"/>
                </a:lnTo>
                <a:lnTo>
                  <a:pt x="833374" y="886029"/>
                </a:lnTo>
                <a:lnTo>
                  <a:pt x="866260" y="841497"/>
                </a:lnTo>
                <a:lnTo>
                  <a:pt x="905803" y="811312"/>
                </a:lnTo>
                <a:lnTo>
                  <a:pt x="950356" y="793201"/>
                </a:lnTo>
                <a:lnTo>
                  <a:pt x="997415" y="787164"/>
                </a:lnTo>
                <a:lnTo>
                  <a:pt x="1044478" y="793201"/>
                </a:lnTo>
                <a:lnTo>
                  <a:pt x="1089040" y="811312"/>
                </a:lnTo>
                <a:lnTo>
                  <a:pt x="1128598" y="841497"/>
                </a:lnTo>
                <a:lnTo>
                  <a:pt x="1259824" y="972723"/>
                </a:lnTo>
                <a:lnTo>
                  <a:pt x="1289993" y="1012281"/>
                </a:lnTo>
                <a:lnTo>
                  <a:pt x="1308095" y="1056844"/>
                </a:lnTo>
                <a:lnTo>
                  <a:pt x="1314129" y="1103906"/>
                </a:lnTo>
                <a:lnTo>
                  <a:pt x="1308095" y="1150965"/>
                </a:lnTo>
                <a:lnTo>
                  <a:pt x="1289993" y="1195518"/>
                </a:lnTo>
                <a:lnTo>
                  <a:pt x="1259824" y="1235061"/>
                </a:lnTo>
                <a:lnTo>
                  <a:pt x="1213877" y="1271868"/>
                </a:lnTo>
                <a:lnTo>
                  <a:pt x="1162366" y="1296865"/>
                </a:lnTo>
                <a:lnTo>
                  <a:pt x="1105972" y="1310734"/>
                </a:lnTo>
                <a:lnTo>
                  <a:pt x="1076158" y="1313709"/>
                </a:lnTo>
                <a:lnTo>
                  <a:pt x="1045378" y="1314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06784" y="663575"/>
            <a:ext cx="64744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355" dirty="0">
                <a:solidFill>
                  <a:srgbClr val="FFFFFF"/>
                </a:solidFill>
                <a:latin typeface="Arial Narrow"/>
                <a:cs typeface="Arial Narrow"/>
              </a:rPr>
              <a:t>MY</a:t>
            </a:r>
            <a:r>
              <a:rPr sz="6000" b="1" spc="6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000" b="1" spc="265" dirty="0">
                <a:solidFill>
                  <a:srgbClr val="FFFFFF"/>
                </a:solidFill>
                <a:latin typeface="Arial Narrow"/>
                <a:cs typeface="Arial Narrow"/>
              </a:rPr>
              <a:t>CONTACT</a:t>
            </a:r>
            <a:r>
              <a:rPr sz="6000" b="1" spc="6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000" b="1" spc="190" dirty="0">
                <a:solidFill>
                  <a:srgbClr val="FFFFFF"/>
                </a:solidFill>
                <a:latin typeface="Arial Narrow"/>
                <a:cs typeface="Arial Narrow"/>
              </a:rPr>
              <a:t>INFO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0314" y="5086413"/>
            <a:ext cx="7407275" cy="297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4700" b="1" spc="385" dirty="0">
                <a:solidFill>
                  <a:srgbClr val="B95986"/>
                </a:solidFill>
                <a:latin typeface="Arial Narrow"/>
                <a:cs typeface="Arial Narrow"/>
              </a:rPr>
              <a:t>ZAKIA</a:t>
            </a:r>
            <a:r>
              <a:rPr sz="4700" b="1" dirty="0">
                <a:solidFill>
                  <a:srgbClr val="B95986"/>
                </a:solidFill>
                <a:latin typeface="Arial Narrow"/>
                <a:cs typeface="Arial Narrow"/>
              </a:rPr>
              <a:t>	</a:t>
            </a:r>
            <a:r>
              <a:rPr sz="4700" b="1" spc="425" dirty="0">
                <a:solidFill>
                  <a:srgbClr val="B95986"/>
                </a:solidFill>
                <a:latin typeface="Arial Narrow"/>
                <a:cs typeface="Arial Narrow"/>
              </a:rPr>
              <a:t>REAVES-</a:t>
            </a:r>
            <a:r>
              <a:rPr sz="4700" b="1" spc="385" dirty="0">
                <a:solidFill>
                  <a:srgbClr val="B95986"/>
                </a:solidFill>
                <a:latin typeface="Arial Narrow"/>
                <a:cs typeface="Arial Narrow"/>
              </a:rPr>
              <a:t>JOHNSON</a:t>
            </a:r>
            <a:endParaRPr sz="47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350">
              <a:latin typeface="Arial Narrow"/>
              <a:cs typeface="Arial Narrow"/>
            </a:endParaRPr>
          </a:p>
          <a:p>
            <a:pPr marL="12700" marR="431165">
              <a:lnSpc>
                <a:spcPct val="139700"/>
              </a:lnSpc>
            </a:pPr>
            <a:r>
              <a:rPr sz="3400" spc="155" dirty="0">
                <a:solidFill>
                  <a:srgbClr val="6D123F"/>
                </a:solidFill>
                <a:latin typeface="Trebuchet MS"/>
                <a:cs typeface="Trebuchet MS"/>
              </a:rPr>
              <a:t>Email</a:t>
            </a:r>
            <a:r>
              <a:rPr sz="3400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-965" dirty="0">
                <a:solidFill>
                  <a:srgbClr val="6D123F"/>
                </a:solidFill>
                <a:latin typeface="Trebuchet MS"/>
                <a:cs typeface="Trebuchet MS"/>
              </a:rPr>
              <a:t>|</a:t>
            </a:r>
            <a:r>
              <a:rPr sz="3400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00" dirty="0">
                <a:solidFill>
                  <a:srgbClr val="6D123F"/>
                </a:solidFill>
                <a:latin typeface="Trebuchet MS"/>
                <a:cs typeface="Trebuchet MS"/>
              </a:rPr>
              <a:t>zjohnson@howardcc.edu 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Phone</a:t>
            </a:r>
            <a:r>
              <a:rPr sz="3400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Number</a:t>
            </a:r>
            <a:r>
              <a:rPr sz="3400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-965" dirty="0">
                <a:solidFill>
                  <a:srgbClr val="6D123F"/>
                </a:solidFill>
                <a:latin typeface="Trebuchet MS"/>
                <a:cs typeface="Trebuchet MS"/>
              </a:rPr>
              <a:t>|</a:t>
            </a:r>
            <a:r>
              <a:rPr sz="3400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15" dirty="0">
                <a:solidFill>
                  <a:srgbClr val="6D123F"/>
                </a:solidFill>
                <a:latin typeface="Trebuchet MS"/>
                <a:cs typeface="Trebuchet MS"/>
              </a:rPr>
              <a:t>443.518.4079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86191" y="967803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B95986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95986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B95986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19591" y="967803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28189">
              <a:lnSpc>
                <a:spcPct val="140500"/>
              </a:lnSpc>
              <a:spcBef>
                <a:spcPts val="105"/>
              </a:spcBef>
            </a:pPr>
            <a:r>
              <a:rPr sz="16500" spc="-1365" dirty="0">
                <a:solidFill>
                  <a:srgbClr val="FFFFFF"/>
                </a:solidFill>
                <a:latin typeface="Arial Narrow"/>
                <a:cs typeface="Arial Narrow"/>
              </a:rPr>
              <a:t>Here's</a:t>
            </a:r>
            <a:r>
              <a:rPr sz="16500" spc="-4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275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16500" spc="-43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1935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16500" spc="-2030" dirty="0">
                <a:solidFill>
                  <a:srgbClr val="FFFFFF"/>
                </a:solidFill>
                <a:latin typeface="Arial Narrow"/>
                <a:cs typeface="Arial Narrow"/>
              </a:rPr>
              <a:t>Successful</a:t>
            </a:r>
            <a:r>
              <a:rPr sz="16500" spc="-43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3160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16500" spc="-4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1325" dirty="0">
                <a:solidFill>
                  <a:srgbClr val="FFFFFF"/>
                </a:solidFill>
                <a:latin typeface="Arial Narrow"/>
                <a:cs typeface="Arial Narrow"/>
              </a:rPr>
              <a:t>Safe</a:t>
            </a:r>
            <a:endParaRPr sz="16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9724" y="7334470"/>
            <a:ext cx="3345179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0" spc="-1280" dirty="0">
                <a:solidFill>
                  <a:srgbClr val="FFFFFF"/>
                </a:solidFill>
                <a:latin typeface="Arial Narrow"/>
                <a:cs typeface="Arial Narrow"/>
              </a:rPr>
              <a:t>Year!</a:t>
            </a:r>
            <a:endParaRPr sz="16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3278936"/>
            <a:ext cx="161924" cy="161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4611" y="-160921"/>
            <a:ext cx="8961755" cy="5107940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12700" marR="182245">
              <a:lnSpc>
                <a:spcPct val="79200"/>
              </a:lnSpc>
              <a:spcBef>
                <a:spcPts val="2720"/>
              </a:spcBef>
            </a:pPr>
            <a:r>
              <a:rPr sz="10500" b="1" spc="97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0500" b="1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785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0500" b="1" spc="-5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229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0500" b="1" spc="960" dirty="0">
                <a:solidFill>
                  <a:srgbClr val="FFFFFF"/>
                </a:solidFill>
                <a:latin typeface="Calibri"/>
                <a:cs typeface="Calibri"/>
              </a:rPr>
              <a:t>happen?</a:t>
            </a:r>
            <a:endParaRPr sz="10500">
              <a:latin typeface="Calibri"/>
              <a:cs typeface="Calibri"/>
            </a:endParaRPr>
          </a:p>
          <a:p>
            <a:pPr marL="881380" marR="5080">
              <a:lnSpc>
                <a:spcPct val="107800"/>
              </a:lnSpc>
              <a:spcBef>
                <a:spcPts val="1910"/>
              </a:spcBef>
            </a:pPr>
            <a:r>
              <a:rPr sz="4000" spc="250" dirty="0">
                <a:solidFill>
                  <a:srgbClr val="FFFFFF"/>
                </a:solidFill>
              </a:rPr>
              <a:t>On</a:t>
            </a:r>
            <a:r>
              <a:rPr sz="4000" spc="295" dirty="0">
                <a:solidFill>
                  <a:srgbClr val="FFFFFF"/>
                </a:solidFill>
              </a:rPr>
              <a:t> </a:t>
            </a:r>
            <a:r>
              <a:rPr sz="4000" spc="150" dirty="0">
                <a:solidFill>
                  <a:srgbClr val="FFFFFF"/>
                </a:solidFill>
              </a:rPr>
              <a:t>college</a:t>
            </a:r>
            <a:r>
              <a:rPr sz="4000" spc="290" dirty="0">
                <a:solidFill>
                  <a:srgbClr val="FFFFFF"/>
                </a:solidFill>
              </a:rPr>
              <a:t> </a:t>
            </a:r>
            <a:r>
              <a:rPr sz="4000" spc="204" dirty="0">
                <a:solidFill>
                  <a:srgbClr val="FFFFFF"/>
                </a:solidFill>
              </a:rPr>
              <a:t>campuses-</a:t>
            </a:r>
            <a:r>
              <a:rPr sz="4000" spc="375" dirty="0">
                <a:solidFill>
                  <a:srgbClr val="FFFFFF"/>
                </a:solidFill>
              </a:rPr>
              <a:t>-</a:t>
            </a:r>
            <a:r>
              <a:rPr sz="4000" spc="55" dirty="0">
                <a:solidFill>
                  <a:srgbClr val="FFFFFF"/>
                </a:solidFill>
              </a:rPr>
              <a:t>we</a:t>
            </a:r>
            <a:r>
              <a:rPr sz="4000" spc="295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know </a:t>
            </a:r>
            <a:r>
              <a:rPr sz="4000" dirty="0">
                <a:solidFill>
                  <a:srgbClr val="FFFFFF"/>
                </a:solidFill>
              </a:rPr>
              <a:t>that</a:t>
            </a:r>
            <a:r>
              <a:rPr sz="4000" spc="150" dirty="0">
                <a:solidFill>
                  <a:srgbClr val="FFFFFF"/>
                </a:solidFill>
              </a:rPr>
              <a:t> </a:t>
            </a:r>
            <a:r>
              <a:rPr sz="4000" spc="-944" dirty="0">
                <a:solidFill>
                  <a:srgbClr val="FFFFFF"/>
                </a:solidFill>
              </a:rPr>
              <a:t>1</a:t>
            </a:r>
            <a:r>
              <a:rPr sz="4000" spc="28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in</a:t>
            </a:r>
            <a:r>
              <a:rPr sz="4000" spc="220" dirty="0">
                <a:solidFill>
                  <a:srgbClr val="FFFFFF"/>
                </a:solidFill>
              </a:rPr>
              <a:t> </a:t>
            </a:r>
            <a:r>
              <a:rPr sz="4000" spc="100" dirty="0">
                <a:solidFill>
                  <a:srgbClr val="FFFFFF"/>
                </a:solidFill>
              </a:rPr>
              <a:t>5</a:t>
            </a:r>
            <a:r>
              <a:rPr sz="4000" spc="215" dirty="0">
                <a:solidFill>
                  <a:srgbClr val="FFFFFF"/>
                </a:solidFill>
              </a:rPr>
              <a:t> </a:t>
            </a:r>
            <a:r>
              <a:rPr sz="4000" spc="70" dirty="0">
                <a:solidFill>
                  <a:srgbClr val="FFFFFF"/>
                </a:solidFill>
              </a:rPr>
              <a:t>women</a:t>
            </a:r>
            <a:r>
              <a:rPr sz="4000" spc="21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will</a:t>
            </a:r>
            <a:r>
              <a:rPr sz="4000" spc="220" dirty="0">
                <a:solidFill>
                  <a:srgbClr val="FFFFFF"/>
                </a:solidFill>
              </a:rPr>
              <a:t> </a:t>
            </a:r>
            <a:r>
              <a:rPr sz="4000" spc="90" dirty="0">
                <a:solidFill>
                  <a:srgbClr val="FFFFFF"/>
                </a:solidFill>
              </a:rPr>
              <a:t>experience </a:t>
            </a:r>
            <a:r>
              <a:rPr sz="4000" spc="80" dirty="0">
                <a:solidFill>
                  <a:srgbClr val="FFFFFF"/>
                </a:solidFill>
              </a:rPr>
              <a:t>sexual</a:t>
            </a:r>
            <a:r>
              <a:rPr sz="4000" spc="300" dirty="0">
                <a:solidFill>
                  <a:srgbClr val="FFFFFF"/>
                </a:solidFill>
              </a:rPr>
              <a:t> </a:t>
            </a:r>
            <a:r>
              <a:rPr sz="4000" spc="65" dirty="0">
                <a:solidFill>
                  <a:srgbClr val="FFFFFF"/>
                </a:solidFill>
              </a:rPr>
              <a:t>assault.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5907836"/>
            <a:ext cx="161924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086" y="8536736"/>
            <a:ext cx="161924" cy="1619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73470" y="5578258"/>
            <a:ext cx="7699375" cy="462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5"/>
              </a:spcBef>
            </a:pPr>
            <a:r>
              <a:rPr sz="4000" spc="85" dirty="0">
                <a:solidFill>
                  <a:srgbClr val="FFFFFF"/>
                </a:solidFill>
                <a:latin typeface="Trebuchet MS"/>
                <a:cs typeface="Trebuchet MS"/>
              </a:rPr>
              <a:t>Before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295" dirty="0">
                <a:solidFill>
                  <a:srgbClr val="FFFFFF"/>
                </a:solidFill>
                <a:latin typeface="Trebuchet MS"/>
                <a:cs typeface="Trebuchet MS"/>
              </a:rPr>
              <a:t>age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65" dirty="0">
                <a:solidFill>
                  <a:srgbClr val="FFFFFF"/>
                </a:solidFill>
                <a:latin typeface="Trebuchet MS"/>
                <a:cs typeface="Trebuchet MS"/>
              </a:rPr>
              <a:t>18,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94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350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sz="4000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40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abuse.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rebuchet MS"/>
              <a:cs typeface="Trebuchet MS"/>
            </a:endParaRPr>
          </a:p>
          <a:p>
            <a:pPr marL="12700" marR="661670">
              <a:lnSpc>
                <a:spcPct val="107800"/>
              </a:lnSpc>
              <a:spcBef>
                <a:spcPts val="5"/>
              </a:spcBef>
            </a:pP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r>
              <a:rPr sz="4000" spc="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95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80" dirty="0">
                <a:solidFill>
                  <a:srgbClr val="FFFFFF"/>
                </a:solidFill>
                <a:latin typeface="Trebuchet MS"/>
                <a:cs typeface="Trebuchet MS"/>
              </a:rPr>
              <a:t>chance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4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4000" spc="110" dirty="0">
                <a:solidFill>
                  <a:srgbClr val="FFFFFF"/>
                </a:solidFill>
                <a:latin typeface="Trebuchet MS"/>
                <a:cs typeface="Trebuchet MS"/>
              </a:rPr>
              <a:t>experiencing</a:t>
            </a:r>
            <a:r>
              <a:rPr sz="40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60" dirty="0">
                <a:solidFill>
                  <a:srgbClr val="FFFFFF"/>
                </a:solidFill>
                <a:latin typeface="Trebuchet MS"/>
                <a:cs typeface="Trebuchet MS"/>
              </a:rPr>
              <a:t>interpersonal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lifetimes.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4611" y="167689"/>
            <a:ext cx="8783955" cy="289242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2720"/>
              </a:spcBef>
            </a:pPr>
            <a:r>
              <a:rPr sz="10500" b="1" spc="97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0500" b="1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785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0500" b="1" spc="-5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229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0500" b="1" spc="960" dirty="0">
                <a:solidFill>
                  <a:srgbClr val="FFFFFF"/>
                </a:solidFill>
                <a:latin typeface="Calibri"/>
                <a:cs typeface="Calibri"/>
              </a:rPr>
              <a:t>happen?</a:t>
            </a:r>
            <a:endParaRPr sz="10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3607544"/>
            <a:ext cx="161924" cy="161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4921994"/>
            <a:ext cx="161924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6236443"/>
            <a:ext cx="161924" cy="1619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04611" y="3277966"/>
            <a:ext cx="8875395" cy="6597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1380" marR="5080">
              <a:lnSpc>
                <a:spcPct val="107800"/>
              </a:lnSpc>
              <a:spcBef>
                <a:spcPts val="95"/>
              </a:spcBef>
            </a:pP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3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80" dirty="0">
                <a:solidFill>
                  <a:srgbClr val="FFFFFF"/>
                </a:solidFill>
                <a:latin typeface="Trebuchet MS"/>
                <a:cs typeface="Trebuchet MS"/>
              </a:rPr>
              <a:t>reported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experiencing </a:t>
            </a:r>
            <a:r>
              <a:rPr sz="40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40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40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40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lifetime.</a:t>
            </a:r>
            <a:endParaRPr sz="4000">
              <a:latin typeface="Trebuchet MS"/>
              <a:cs typeface="Trebuchet MS"/>
            </a:endParaRPr>
          </a:p>
          <a:p>
            <a:pPr marL="881380" marR="1122680">
              <a:lnSpc>
                <a:spcPct val="107800"/>
              </a:lnSpc>
            </a:pP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r>
              <a:rPr sz="4000" spc="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95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rebuchet MS"/>
                <a:cs typeface="Trebuchet MS"/>
              </a:rPr>
              <a:t>men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sz="40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stalking.</a:t>
            </a:r>
            <a:endParaRPr sz="4000">
              <a:latin typeface="Trebuchet MS"/>
              <a:cs typeface="Trebuchet MS"/>
            </a:endParaRPr>
          </a:p>
          <a:p>
            <a:pPr marL="881380" marR="455295" algn="just">
              <a:lnSpc>
                <a:spcPct val="107800"/>
              </a:lnSpc>
            </a:pPr>
            <a:r>
              <a:rPr sz="4000" spc="15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/>
                <a:cs typeface="Trebuchet MS"/>
              </a:rPr>
              <a:t>assault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rates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/>
                <a:cs typeface="Trebuchet MS"/>
              </a:rPr>
              <a:t>LGBTQ </a:t>
            </a:r>
            <a:r>
              <a:rPr sz="4000" spc="65" dirty="0">
                <a:solidFill>
                  <a:srgbClr val="FFFFFF"/>
                </a:solidFill>
                <a:latin typeface="Trebuchet MS"/>
                <a:cs typeface="Trebuchet MS"/>
              </a:rPr>
              <a:t>individuals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40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60" dirty="0">
                <a:solidFill>
                  <a:srgbClr val="FFFFFF"/>
                </a:solidFill>
                <a:latin typeface="Trebuchet MS"/>
                <a:cs typeface="Trebuchet MS"/>
              </a:rPr>
              <a:t>color </a:t>
            </a:r>
            <a:r>
              <a:rPr sz="4000" spc="9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/>
                <a:cs typeface="Trebuchet MS"/>
              </a:rPr>
              <a:t>equal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higher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50" dirty="0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4000" spc="130" dirty="0">
                <a:solidFill>
                  <a:srgbClr val="FFFFFF"/>
                </a:solidFill>
                <a:latin typeface="Trebuchet MS"/>
                <a:cs typeface="Trebuchet MS"/>
              </a:rPr>
              <a:t>general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population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000" i="1" spc="120" dirty="0">
                <a:solidFill>
                  <a:srgbClr val="FFFFFF"/>
                </a:solidFill>
                <a:latin typeface="Trebuchet MS"/>
                <a:cs typeface="Trebuchet MS"/>
              </a:rPr>
              <a:t>(Green</a:t>
            </a:r>
            <a:r>
              <a:rPr sz="4000" i="1" spc="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i="1" spc="80" dirty="0">
                <a:solidFill>
                  <a:srgbClr val="FFFFFF"/>
                </a:solidFill>
                <a:latin typeface="Trebuchet MS"/>
                <a:cs typeface="Trebuchet MS"/>
              </a:rPr>
              <a:t>Dot</a:t>
            </a:r>
            <a:r>
              <a:rPr sz="4000" i="1" spc="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i="1" dirty="0">
                <a:solidFill>
                  <a:srgbClr val="FFFFFF"/>
                </a:solidFill>
                <a:latin typeface="Trebuchet MS"/>
                <a:cs typeface="Trebuchet MS"/>
              </a:rPr>
              <a:t>2.0,</a:t>
            </a:r>
            <a:r>
              <a:rPr sz="4000" i="1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i="1" spc="70" dirty="0">
                <a:solidFill>
                  <a:srgbClr val="FFFFFF"/>
                </a:solidFill>
                <a:latin typeface="Trebuchet MS"/>
                <a:cs typeface="Trebuchet MS"/>
              </a:rPr>
              <a:t>2014)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2718530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693119"/>
            <a:ext cx="5215890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5300" b="1" spc="-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53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19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53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-30" dirty="0">
                <a:solidFill>
                  <a:srgbClr val="FFFFFF"/>
                </a:solidFill>
                <a:latin typeface="Trebuchet MS"/>
                <a:cs typeface="Trebuchet MS"/>
              </a:rPr>
              <a:t>SEXUAL </a:t>
            </a:r>
            <a:r>
              <a:rPr sz="53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MISCONDUCT?</a:t>
            </a:r>
            <a:endParaRPr sz="5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192" y="3085383"/>
            <a:ext cx="10083165" cy="700976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sz="5200" spc="60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r>
              <a:rPr sz="520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spc="-295" dirty="0">
                <a:solidFill>
                  <a:srgbClr val="FFFFFF"/>
                </a:solidFill>
                <a:latin typeface="Tahoma"/>
                <a:cs typeface="Tahoma"/>
              </a:rPr>
              <a:t>IX</a:t>
            </a:r>
            <a:endParaRPr sz="5200">
              <a:latin typeface="Tahoma"/>
              <a:cs typeface="Tahoma"/>
            </a:endParaRPr>
          </a:p>
          <a:p>
            <a:pPr marL="12700" marR="5080" indent="-635" algn="ctr">
              <a:lnSpc>
                <a:spcPct val="116500"/>
              </a:lnSpc>
              <a:spcBef>
                <a:spcPts val="135"/>
              </a:spcBef>
            </a:pPr>
            <a:r>
              <a:rPr sz="4400" spc="30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95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0" dirty="0">
                <a:solidFill>
                  <a:srgbClr val="FFFFFF"/>
                </a:solidFill>
                <a:latin typeface="Tahoma"/>
                <a:cs typeface="Tahoma"/>
              </a:rPr>
              <a:t>United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70" dirty="0">
                <a:solidFill>
                  <a:srgbClr val="FFFFFF"/>
                </a:solidFill>
                <a:latin typeface="Tahoma"/>
                <a:cs typeface="Tahoma"/>
              </a:rPr>
              <a:t>States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50" dirty="0">
                <a:solidFill>
                  <a:srgbClr val="FFFFFF"/>
                </a:solidFill>
                <a:latin typeface="Tahoma"/>
                <a:cs typeface="Tahoma"/>
              </a:rPr>
              <a:t>shall, </a:t>
            </a:r>
            <a:r>
              <a:rPr sz="4400" spc="25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35" dirty="0">
                <a:solidFill>
                  <a:srgbClr val="FFFFFF"/>
                </a:solidFill>
                <a:latin typeface="Tahoma"/>
                <a:cs typeface="Tahoma"/>
              </a:rPr>
              <a:t>basis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FFFF"/>
                </a:solidFill>
                <a:latin typeface="Tahoma"/>
                <a:cs typeface="Tahoma"/>
              </a:rPr>
              <a:t>sex,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55" dirty="0">
                <a:solidFill>
                  <a:srgbClr val="FFFFFF"/>
                </a:solidFill>
                <a:latin typeface="Tahoma"/>
                <a:cs typeface="Tahoma"/>
              </a:rPr>
              <a:t>excluded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04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4400" spc="140" dirty="0">
                <a:solidFill>
                  <a:srgbClr val="FFFFFF"/>
                </a:solidFill>
                <a:latin typeface="Tahoma"/>
                <a:cs typeface="Tahoma"/>
              </a:rPr>
              <a:t>participation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FFFF"/>
                </a:solidFill>
                <a:latin typeface="Tahoma"/>
                <a:cs typeface="Tahoma"/>
              </a:rPr>
              <a:t>in,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0" dirty="0">
                <a:solidFill>
                  <a:srgbClr val="FFFFFF"/>
                </a:solidFill>
                <a:latin typeface="Tahoma"/>
                <a:cs typeface="Tahoma"/>
              </a:rPr>
              <a:t>denied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5" dirty="0">
                <a:solidFill>
                  <a:srgbClr val="FFFFFF"/>
                </a:solidFill>
                <a:latin typeface="Tahoma"/>
                <a:cs typeface="Tahoma"/>
              </a:rPr>
              <a:t>benefits </a:t>
            </a:r>
            <a:r>
              <a:rPr sz="4400" dirty="0">
                <a:solidFill>
                  <a:srgbClr val="FFFFFF"/>
                </a:solidFill>
                <a:latin typeface="Tahoma"/>
                <a:cs typeface="Tahoma"/>
              </a:rPr>
              <a:t>of,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29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subjected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50" dirty="0">
                <a:solidFill>
                  <a:srgbClr val="FFFFFF"/>
                </a:solidFill>
                <a:latin typeface="Tahoma"/>
                <a:cs typeface="Tahoma"/>
              </a:rPr>
              <a:t>discrimination </a:t>
            </a:r>
            <a:r>
              <a:rPr sz="4400" spc="210" dirty="0">
                <a:solidFill>
                  <a:srgbClr val="FFFFFF"/>
                </a:solidFill>
                <a:latin typeface="Tahoma"/>
                <a:cs typeface="Tahoma"/>
              </a:rPr>
              <a:t>under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90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04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4400" spc="60" dirty="0">
                <a:solidFill>
                  <a:srgbClr val="FFFFFF"/>
                </a:solidFill>
                <a:latin typeface="Tahoma"/>
                <a:cs typeface="Tahoma"/>
              </a:rPr>
              <a:t>activity</a:t>
            </a:r>
            <a:r>
              <a:rPr sz="44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00" dirty="0">
                <a:solidFill>
                  <a:srgbClr val="FFFFFF"/>
                </a:solidFill>
                <a:latin typeface="Tahoma"/>
                <a:cs typeface="Tahoma"/>
              </a:rPr>
              <a:t>receiving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Federal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14" dirty="0">
                <a:solidFill>
                  <a:srgbClr val="FFFFFF"/>
                </a:solidFill>
                <a:latin typeface="Tahoma"/>
                <a:cs typeface="Tahoma"/>
              </a:rPr>
              <a:t>financial </a:t>
            </a:r>
            <a:r>
              <a:rPr sz="4400" spc="105" dirty="0">
                <a:solidFill>
                  <a:srgbClr val="FFFFFF"/>
                </a:solidFill>
                <a:latin typeface="Tahoma"/>
                <a:cs typeface="Tahoma"/>
              </a:rPr>
              <a:t>assistance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3000" dirty="0">
                <a:solidFill>
                  <a:srgbClr val="FFFFFF"/>
                </a:solidFill>
                <a:latin typeface="Tahoma"/>
                <a:cs typeface="Tahoma"/>
              </a:rPr>
              <a:t>(Title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Tahoma"/>
                <a:cs typeface="Tahoma"/>
              </a:rPr>
              <a:t>IX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0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Amendments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ahoma"/>
                <a:cs typeface="Tahoma"/>
              </a:rPr>
              <a:t>1972)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1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2718530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693120"/>
            <a:ext cx="5215890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5300" b="1" spc="-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53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19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53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-30" dirty="0">
                <a:solidFill>
                  <a:srgbClr val="FFFFFF"/>
                </a:solidFill>
                <a:latin typeface="Trebuchet MS"/>
                <a:cs typeface="Trebuchet MS"/>
              </a:rPr>
              <a:t>SEXUAL </a:t>
            </a:r>
            <a:r>
              <a:rPr sz="53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MISCONDUCT?</a:t>
            </a:r>
            <a:endParaRPr sz="53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26" y="5570696"/>
            <a:ext cx="219075" cy="219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26" y="7266145"/>
            <a:ext cx="219075" cy="21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26" y="8961595"/>
            <a:ext cx="219075" cy="219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06191" y="3421252"/>
            <a:ext cx="8870950" cy="599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6610" algn="ctr">
              <a:lnSpc>
                <a:spcPct val="100000"/>
              </a:lnSpc>
              <a:spcBef>
                <a:spcPts val="100"/>
              </a:spcBef>
            </a:pPr>
            <a:r>
              <a:rPr sz="5200" spc="60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r>
              <a:rPr sz="520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spc="-360" dirty="0">
                <a:solidFill>
                  <a:srgbClr val="FFFFFF"/>
                </a:solidFill>
                <a:latin typeface="Tahoma"/>
                <a:cs typeface="Tahoma"/>
              </a:rPr>
              <a:t>IX:</a:t>
            </a:r>
            <a:endParaRPr sz="5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100">
              <a:latin typeface="Tahoma"/>
              <a:cs typeface="Tahoma"/>
            </a:endParaRPr>
          </a:p>
          <a:p>
            <a:pPr marL="12700" marR="97155">
              <a:lnSpc>
                <a:spcPct val="115900"/>
              </a:lnSpc>
            </a:pPr>
            <a:r>
              <a:rPr sz="4800" spc="180" dirty="0">
                <a:solidFill>
                  <a:srgbClr val="FFFFFF"/>
                </a:solidFill>
                <a:latin typeface="Tahoma"/>
                <a:cs typeface="Tahoma"/>
              </a:rPr>
              <a:t>Prohibits</a:t>
            </a:r>
            <a:r>
              <a:rPr sz="48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5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r>
              <a:rPr sz="48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2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48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3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4800" spc="165" dirty="0">
                <a:solidFill>
                  <a:srgbClr val="FFFFFF"/>
                </a:solidFill>
                <a:latin typeface="Tahoma"/>
                <a:cs typeface="Tahoma"/>
              </a:rPr>
              <a:t>basis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14" dirty="0">
                <a:solidFill>
                  <a:srgbClr val="FFFFFF"/>
                </a:solidFill>
                <a:latin typeface="Tahoma"/>
                <a:cs typeface="Tahoma"/>
              </a:rPr>
              <a:t>sex</a:t>
            </a:r>
            <a:endParaRPr sz="4800">
              <a:latin typeface="Tahoma"/>
              <a:cs typeface="Tahoma"/>
            </a:endParaRPr>
          </a:p>
          <a:p>
            <a:pPr marL="12700" marR="869950">
              <a:lnSpc>
                <a:spcPct val="115900"/>
              </a:lnSpc>
            </a:pPr>
            <a:r>
              <a:rPr sz="4800" spc="180" dirty="0">
                <a:solidFill>
                  <a:srgbClr val="FFFFFF"/>
                </a:solidFill>
                <a:latin typeface="Tahoma"/>
                <a:cs typeface="Tahoma"/>
              </a:rPr>
              <a:t>Prohibits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55" dirty="0">
                <a:solidFill>
                  <a:srgbClr val="FFFFFF"/>
                </a:solidFill>
                <a:latin typeface="Tahoma"/>
                <a:cs typeface="Tahoma"/>
              </a:rPr>
              <a:t>sexual</a:t>
            </a:r>
            <a:r>
              <a:rPr sz="48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0" dirty="0">
                <a:solidFill>
                  <a:srgbClr val="FFFFFF"/>
                </a:solidFill>
                <a:latin typeface="Tahoma"/>
                <a:cs typeface="Tahoma"/>
              </a:rPr>
              <a:t>misconduct </a:t>
            </a:r>
            <a:r>
              <a:rPr sz="4800" spc="23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8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5" dirty="0">
                <a:solidFill>
                  <a:srgbClr val="FFFFFF"/>
                </a:solidFill>
                <a:latin typeface="Tahoma"/>
                <a:cs typeface="Tahoma"/>
              </a:rPr>
              <a:t>harassment</a:t>
            </a:r>
            <a:endParaRPr sz="4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4800" spc="75" dirty="0">
                <a:solidFill>
                  <a:srgbClr val="FFFFFF"/>
                </a:solidFill>
                <a:latin typeface="Tahoma"/>
                <a:cs typeface="Tahoma"/>
              </a:rPr>
              <a:t>Sex</a:t>
            </a:r>
            <a:r>
              <a:rPr sz="48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45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70" dirty="0">
                <a:solidFill>
                  <a:srgbClr val="FFFFFF"/>
                </a:solidFill>
                <a:latin typeface="Tahoma"/>
                <a:cs typeface="Tahoma"/>
              </a:rPr>
              <a:t>include</a:t>
            </a:r>
            <a:r>
              <a:rPr sz="48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70" dirty="0">
                <a:solidFill>
                  <a:srgbClr val="FFFFFF"/>
                </a:solidFill>
                <a:latin typeface="Tahoma"/>
                <a:cs typeface="Tahoma"/>
              </a:rPr>
              <a:t>gender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25" dirty="0">
                <a:solidFill>
                  <a:srgbClr val="FFFFFF"/>
                </a:solidFill>
                <a:latin typeface="Tahoma"/>
                <a:cs typeface="Tahoma"/>
              </a:rPr>
              <a:t>identity</a:t>
            </a:r>
            <a:endParaRPr sz="4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57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50" dirty="0">
                <a:solidFill>
                  <a:srgbClr val="FFFFFF"/>
                </a:solidFill>
                <a:latin typeface="Trebuchet MS"/>
                <a:cs typeface="Trebuchet MS"/>
              </a:rPr>
              <a:t>REG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10" dirty="0">
                <a:solidFill>
                  <a:srgbClr val="FFFFFF"/>
                </a:solidFill>
                <a:latin typeface="Trebuchet MS"/>
                <a:cs typeface="Trebuchet MS"/>
              </a:rPr>
              <a:t>UPDATES</a:t>
            </a:r>
            <a:endParaRPr sz="5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48" y="2391120"/>
            <a:ext cx="219075" cy="219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48" y="4991445"/>
            <a:ext cx="219075" cy="21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48" y="6724994"/>
            <a:ext cx="219075" cy="219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78269" y="1969473"/>
            <a:ext cx="9386570" cy="782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0">
              <a:lnSpc>
                <a:spcPct val="116100"/>
              </a:lnSpc>
              <a:spcBef>
                <a:spcPts val="95"/>
              </a:spcBef>
            </a:pP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Clearly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protect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0" dirty="0">
                <a:solidFill>
                  <a:srgbClr val="FFFFFF"/>
                </a:solidFill>
                <a:latin typeface="Tahoma"/>
                <a:cs typeface="Tahoma"/>
              </a:rPr>
              <a:t>students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employees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5" dirty="0">
                <a:solidFill>
                  <a:srgbClr val="FFFFFF"/>
                </a:solidFill>
                <a:latin typeface="Tahoma"/>
                <a:cs typeface="Tahoma"/>
              </a:rPr>
              <a:t>forms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sex </a:t>
            </a:r>
            <a:r>
              <a:rPr sz="4900" spc="170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endParaRPr sz="4900">
              <a:latin typeface="Tahoma"/>
              <a:cs typeface="Tahoma"/>
            </a:endParaRPr>
          </a:p>
          <a:p>
            <a:pPr marL="12700" marR="5080">
              <a:lnSpc>
                <a:spcPts val="6830"/>
              </a:lnSpc>
              <a:spcBef>
                <a:spcPts val="384"/>
              </a:spcBef>
            </a:pP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Provide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45" dirty="0">
                <a:solidFill>
                  <a:srgbClr val="FFFFFF"/>
                </a:solidFill>
                <a:latin typeface="Tahoma"/>
                <a:cs typeface="Tahoma"/>
              </a:rPr>
              <a:t>full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-20" dirty="0">
                <a:solidFill>
                  <a:srgbClr val="FFFFFF"/>
                </a:solidFill>
                <a:latin typeface="Tahoma"/>
                <a:cs typeface="Tahoma"/>
              </a:rPr>
              <a:t>sex-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45" dirty="0">
                <a:solidFill>
                  <a:srgbClr val="FFFFFF"/>
                </a:solidFill>
                <a:latin typeface="Tahoma"/>
                <a:cs typeface="Tahoma"/>
              </a:rPr>
              <a:t>harassment.</a:t>
            </a:r>
            <a:endParaRPr sz="4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Protect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0" dirty="0">
                <a:solidFill>
                  <a:srgbClr val="FFFFFF"/>
                </a:solidFill>
                <a:latin typeface="Tahoma"/>
                <a:cs typeface="Tahoma"/>
              </a:rPr>
              <a:t>right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5" dirty="0">
                <a:solidFill>
                  <a:srgbClr val="FFFFFF"/>
                </a:solidFill>
                <a:latin typeface="Tahoma"/>
                <a:cs typeface="Tahoma"/>
              </a:rPr>
              <a:t>parents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4900">
              <a:latin typeface="Tahoma"/>
              <a:cs typeface="Tahoma"/>
            </a:endParaRPr>
          </a:p>
          <a:p>
            <a:pPr marL="12700" marR="1639570" algn="just">
              <a:lnSpc>
                <a:spcPts val="6820"/>
              </a:lnSpc>
              <a:spcBef>
                <a:spcPts val="190"/>
              </a:spcBef>
            </a:pP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guardians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15" dirty="0">
                <a:solidFill>
                  <a:srgbClr val="FFFFFF"/>
                </a:solidFill>
                <a:latin typeface="Tahoma"/>
                <a:cs typeface="Tahoma"/>
              </a:rPr>
              <a:t>support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their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elementary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secondary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sz="4900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0" dirty="0">
                <a:solidFill>
                  <a:srgbClr val="FFFFFF"/>
                </a:solidFill>
                <a:latin typeface="Tahoma"/>
                <a:cs typeface="Tahoma"/>
              </a:rPr>
              <a:t>children.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1838</Words>
  <Application>Microsoft Office PowerPoint</Application>
  <PresentationFormat>Custom</PresentationFormat>
  <Paragraphs>258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Arial Narrow</vt:lpstr>
      <vt:lpstr>Calibri</vt:lpstr>
      <vt:lpstr>Gill Sans MT</vt:lpstr>
      <vt:lpstr>Lucida Sans</vt:lpstr>
      <vt:lpstr>Tahoma</vt:lpstr>
      <vt:lpstr>Trebuchet MS</vt:lpstr>
      <vt:lpstr>Verdana</vt:lpstr>
      <vt:lpstr>Office Theme</vt:lpstr>
      <vt:lpstr>PATHWAYS TO TITLE IX AWARENESS</vt:lpstr>
      <vt:lpstr>Welcome!</vt:lpstr>
      <vt:lpstr>WHO AM I?</vt:lpstr>
      <vt:lpstr>Overview</vt:lpstr>
      <vt:lpstr>Where does it happen? On college campuses--we know that 1 in 5 women will experience sexual assault.</vt:lpstr>
      <vt:lpstr>Where does it happen?</vt:lpstr>
      <vt:lpstr>WHAT IS SEXUAL MISCONDUCT?</vt:lpstr>
      <vt:lpstr>WHAT IS SEXUAL MISCONDUCT?</vt:lpstr>
      <vt:lpstr>TITLE IX REG UPDATES</vt:lpstr>
      <vt:lpstr>TITLE IX REG UPDATES</vt:lpstr>
      <vt:lpstr>TITLE IX REG UPDATES</vt:lpstr>
      <vt:lpstr>TITLE IX REG UPDATES</vt:lpstr>
      <vt:lpstr>TITLE IX REG UPDATES</vt:lpstr>
      <vt:lpstr>TITLE IX REG UPDATES</vt:lpstr>
      <vt:lpstr>TITLE IX REG UPDATES</vt:lpstr>
      <vt:lpstr>SEXUAL HARRASSMENT</vt:lpstr>
      <vt:lpstr>Verbal harassment or abuse</vt:lpstr>
      <vt:lpstr>SEXUAL ASSAULT</vt:lpstr>
      <vt:lpstr>CONSENT</vt:lpstr>
      <vt:lpstr>CONSENT</vt:lpstr>
      <vt:lpstr>SEXUAL EXPLOITATION</vt:lpstr>
      <vt:lpstr>Sexual voyeurism Invading privacy</vt:lpstr>
      <vt:lpstr>Violence or threat of violence between individuals: In a personal and private social relationship of a romantic or intimate nature</vt:lpstr>
      <vt:lpstr>Course of conduct that alarms or seriously annoys the person or makes them fear for their safety or that of family or friends</vt:lpstr>
      <vt:lpstr>Repeated, unwanted/unsolicited contact Face-to-face contact</vt:lpstr>
      <vt:lpstr>WHAT HAPPENS IF SEXUAL MISCONDUCT OCCURS?</vt:lpstr>
      <vt:lpstr>CONFIDENTIAL RESOURCES</vt:lpstr>
      <vt:lpstr>WHAT HAPPENS IF SEXUAL</vt:lpstr>
      <vt:lpstr>Formal</vt:lpstr>
      <vt:lpstr>Academic accommodations</vt:lpstr>
      <vt:lpstr>What is your role?</vt:lpstr>
      <vt:lpstr>Someone who is present at an event with the opportunity to participate or intervene.</vt:lpstr>
      <vt:lpstr>Someone who is present at an event and intervenes</vt:lpstr>
      <vt:lpstr>Bystander Intervention</vt:lpstr>
      <vt:lpstr>WHAT CAN YOU DO TO PREVENT</vt:lpstr>
      <vt:lpstr>DIRECT</vt:lpstr>
      <vt:lpstr>WHAT WOULD YOU DO?</vt:lpstr>
      <vt:lpstr>WHAT WOULD YOU DO?</vt:lpstr>
      <vt:lpstr>PowerPoint Presentation</vt:lpstr>
      <vt:lpstr>Student-Centered</vt:lpstr>
      <vt:lpstr>Logic</vt:lpstr>
      <vt:lpstr>Resources</vt:lpstr>
      <vt:lpstr>What role do we play?</vt:lpstr>
      <vt:lpstr>What role do YOU play?</vt:lpstr>
      <vt:lpstr>Resources</vt:lpstr>
      <vt:lpstr>MY CONTACT INFO</vt:lpstr>
      <vt:lpstr>Here's to a Successful &amp;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Safety Officer Training--Title IX</dc:title>
  <dc:creator>Zakia Johnson</dc:creator>
  <cp:keywords>DAFJlyKfo5I,BACmZnvwzaA</cp:keywords>
  <cp:lastModifiedBy>Johnson, Zakia</cp:lastModifiedBy>
  <cp:revision>1</cp:revision>
  <dcterms:created xsi:type="dcterms:W3CDTF">2023-07-27T15:17:44Z</dcterms:created>
  <dcterms:modified xsi:type="dcterms:W3CDTF">2023-07-27T15:17:51Z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2023-07-24T00:00:00Z</vt:filetime>
  </property>
  <property fmtid="{D5CDD505-2E9C-101B-9397-08002B2CF9AE}" pid="3" name="Creator">
    <vt:lpwstr>Canva</vt:lpwstr>
  </property>
  <property fmtid="{D5CDD505-2E9C-101B-9397-08002B2CF9AE}" pid="4" name="LastSaved">
    <vt:filetime>2023-07-27T00:00:00Z</vt:filetime>
  </property>
  <property fmtid="{D5CDD505-2E9C-101B-9397-08002B2CF9AE}" pid="5" name="Producer">
    <vt:lpwstr>Canva</vt:lpwstr>
  </property>
</Properties>
</file>