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3" r:id="rId10"/>
    <p:sldId id="265" r:id="rId11"/>
    <p:sldId id="267" r:id="rId12"/>
    <p:sldId id="268" r:id="rId13"/>
    <p:sldId id="270" r:id="rId14"/>
    <p:sldId id="271" r:id="rId15"/>
    <p:sldId id="273" r:id="rId16"/>
    <p:sldId id="274" r:id="rId17"/>
    <p:sldId id="277" r:id="rId18"/>
    <p:sldId id="275" r:id="rId19"/>
    <p:sldId id="276" r:id="rId20"/>
    <p:sldId id="278" r:id="rId21"/>
    <p:sldId id="279" r:id="rId22"/>
    <p:sldId id="280" r:id="rId23"/>
    <p:sldId id="282" r:id="rId24"/>
  </p:sldIdLst>
  <p:sldSz cx="18288000" cy="10287000"/>
  <p:notesSz cx="6858000" cy="9144000"/>
  <p:embeddedFontLst>
    <p:embeddedFont>
      <p:font typeface="Alegreya Sans SC" panose="020B0604020202020204" charset="0"/>
      <p:bold r:id="rId26"/>
      <p:boldItalic r:id="rId27"/>
    </p:embeddedFont>
    <p:embeddedFont>
      <p:font typeface="Arimo" panose="020B0604020202020204" charset="0"/>
      <p:regular r:id="rId28"/>
      <p:bold r:id="rId29"/>
      <p:italic r:id="rId30"/>
      <p:boldItalic r:id="rId31"/>
    </p:embeddedFont>
    <p:embeddedFont>
      <p:font typeface="League Spartan" panose="020B0604020202020204" charset="0"/>
      <p:regular r:id="rId32"/>
      <p:bold r:id="rId33"/>
    </p:embeddedFont>
    <p:embeddedFont>
      <p:font typeface="Open Sans"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Condensed"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lKBYht2x8hofFP6mU7vV6Vuh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Christy" userId="ed446711-655e-485d-98ab-8bd5c725e349" providerId="ADAL" clId="{BCB157DB-BB2B-4603-B730-44E561144CB5}"/>
    <pc:docChg chg="undo custSel modSld">
      <pc:chgData name="Koontz, Christy" userId="ed446711-655e-485d-98ab-8bd5c725e349" providerId="ADAL" clId="{BCB157DB-BB2B-4603-B730-44E561144CB5}" dt="2024-01-18T19:24:54.620" v="228" actId="20577"/>
      <pc:docMkLst>
        <pc:docMk/>
      </pc:docMkLst>
      <pc:sldChg chg="modSp mod">
        <pc:chgData name="Koontz, Christy" userId="ed446711-655e-485d-98ab-8bd5c725e349" providerId="ADAL" clId="{BCB157DB-BB2B-4603-B730-44E561144CB5}" dt="2024-01-18T19:19:18.924" v="184" actId="20577"/>
        <pc:sldMkLst>
          <pc:docMk/>
          <pc:sldMk cId="0" sldId="256"/>
        </pc:sldMkLst>
        <pc:spChg chg="mod">
          <ac:chgData name="Koontz, Christy" userId="ed446711-655e-485d-98ab-8bd5c725e349" providerId="ADAL" clId="{BCB157DB-BB2B-4603-B730-44E561144CB5}" dt="2024-01-18T19:19:18.924" v="184" actId="20577"/>
          <ac:spMkLst>
            <pc:docMk/>
            <pc:sldMk cId="0" sldId="256"/>
            <ac:spMk id="90" creationId="{00000000-0000-0000-0000-000000000000}"/>
          </ac:spMkLst>
        </pc:spChg>
      </pc:sldChg>
      <pc:sldChg chg="modSp mod">
        <pc:chgData name="Koontz, Christy" userId="ed446711-655e-485d-98ab-8bd5c725e349" providerId="ADAL" clId="{BCB157DB-BB2B-4603-B730-44E561144CB5}" dt="2024-01-18T19:24:54.620" v="228" actId="20577"/>
        <pc:sldMkLst>
          <pc:docMk/>
          <pc:sldMk cId="0" sldId="257"/>
        </pc:sldMkLst>
        <pc:spChg chg="mod">
          <ac:chgData name="Koontz, Christy" userId="ed446711-655e-485d-98ab-8bd5c725e349" providerId="ADAL" clId="{BCB157DB-BB2B-4603-B730-44E561144CB5}" dt="2024-01-18T19:24:54.620" v="228" actId="20577"/>
          <ac:spMkLst>
            <pc:docMk/>
            <pc:sldMk cId="0" sldId="257"/>
            <ac:spMk id="98" creationId="{00000000-0000-0000-0000-000000000000}"/>
          </ac:spMkLst>
        </pc:spChg>
      </pc:sldChg>
      <pc:sldChg chg="modSp mod">
        <pc:chgData name="Koontz, Christy" userId="ed446711-655e-485d-98ab-8bd5c725e349" providerId="ADAL" clId="{BCB157DB-BB2B-4603-B730-44E561144CB5}" dt="2024-01-18T19:17:46.327" v="97" actId="404"/>
        <pc:sldMkLst>
          <pc:docMk/>
          <pc:sldMk cId="0" sldId="258"/>
        </pc:sldMkLst>
        <pc:spChg chg="mod">
          <ac:chgData name="Koontz, Christy" userId="ed446711-655e-485d-98ab-8bd5c725e349" providerId="ADAL" clId="{BCB157DB-BB2B-4603-B730-44E561144CB5}" dt="2024-01-18T19:17:46.327" v="97" actId="404"/>
          <ac:spMkLst>
            <pc:docMk/>
            <pc:sldMk cId="0" sldId="258"/>
            <ac:spMk id="105" creationId="{00000000-0000-0000-0000-000000000000}"/>
          </ac:spMkLst>
        </pc:spChg>
      </pc:sldChg>
      <pc:sldChg chg="modSp mod">
        <pc:chgData name="Koontz, Christy" userId="ed446711-655e-485d-98ab-8bd5c725e349" providerId="ADAL" clId="{BCB157DB-BB2B-4603-B730-44E561144CB5}" dt="2024-01-18T19:20:38.112" v="192" actId="20577"/>
        <pc:sldMkLst>
          <pc:docMk/>
          <pc:sldMk cId="0" sldId="273"/>
        </pc:sldMkLst>
        <pc:spChg chg="mod">
          <ac:chgData name="Koontz, Christy" userId="ed446711-655e-485d-98ab-8bd5c725e349" providerId="ADAL" clId="{BCB157DB-BB2B-4603-B730-44E561144CB5}" dt="2024-01-18T19:20:38.112" v="192" actId="20577"/>
          <ac:spMkLst>
            <pc:docMk/>
            <pc:sldMk cId="0" sldId="273"/>
            <ac:spMk id="249" creationId="{00000000-0000-0000-0000-000000000000}"/>
          </ac:spMkLst>
        </pc:spChg>
      </pc:sldChg>
      <pc:sldChg chg="modSp">
        <pc:chgData name="Koontz, Christy" userId="ed446711-655e-485d-98ab-8bd5c725e349" providerId="ADAL" clId="{BCB157DB-BB2B-4603-B730-44E561144CB5}" dt="2024-01-18T19:16:13.960" v="0" actId="1076"/>
        <pc:sldMkLst>
          <pc:docMk/>
          <pc:sldMk cId="0" sldId="274"/>
        </pc:sldMkLst>
        <pc:picChg chg="mod">
          <ac:chgData name="Koontz, Christy" userId="ed446711-655e-485d-98ab-8bd5c725e349" providerId="ADAL" clId="{BCB157DB-BB2B-4603-B730-44E561144CB5}" dt="2024-01-18T19:16:13.960" v="0" actId="1076"/>
          <ac:picMkLst>
            <pc:docMk/>
            <pc:sldMk cId="0" sldId="274"/>
            <ac:picMk id="1032" creationId="{1972DCAB-D321-E792-4B10-5010888C7115}"/>
          </ac:picMkLst>
        </pc:picChg>
      </pc:sldChg>
      <pc:sldChg chg="modSp mod">
        <pc:chgData name="Koontz, Christy" userId="ed446711-655e-485d-98ab-8bd5c725e349" providerId="ADAL" clId="{BCB157DB-BB2B-4603-B730-44E561144CB5}" dt="2024-01-18T19:17:11.317" v="95" actId="20577"/>
        <pc:sldMkLst>
          <pc:docMk/>
          <pc:sldMk cId="0" sldId="277"/>
        </pc:sldMkLst>
        <pc:spChg chg="mod">
          <ac:chgData name="Koontz, Christy" userId="ed446711-655e-485d-98ab-8bd5c725e349" providerId="ADAL" clId="{BCB157DB-BB2B-4603-B730-44E561144CB5}" dt="2024-01-18T19:17:11.317" v="95" actId="20577"/>
          <ac:spMkLst>
            <pc:docMk/>
            <pc:sldMk cId="0" sldId="277"/>
            <ac:spMk id="2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2"/>
          <p:cNvSpPr>
            <a:spLocks noGrp="1"/>
          </p:cNvSpPr>
          <p:nvPr>
            <p:ph type="pic" idx="2"/>
          </p:nvPr>
        </p:nvSpPr>
        <p:spPr>
          <a:xfrm>
            <a:off x="1792288" y="612775"/>
            <a:ext cx="5486400" cy="4114800"/>
          </a:xfrm>
          <a:prstGeom prst="rect">
            <a:avLst/>
          </a:prstGeom>
          <a:noFill/>
          <a:ln>
            <a:noFill/>
          </a:ln>
        </p:spPr>
      </p:sp>
      <p:sp>
        <p:nvSpPr>
          <p:cNvPr id="64" name="Google Shape;64;p4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oday.com/news/university-florida-football-player-stops-rape-unconscious-woman-t101102"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howardcc.edu/student-life/student-handbook/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894885" y="238617"/>
            <a:ext cx="6946876" cy="8493322"/>
            <a:chOff x="0" y="0"/>
            <a:chExt cx="9262500" cy="11324429"/>
          </a:xfrm>
        </p:grpSpPr>
        <p:sp>
          <p:nvSpPr>
            <p:cNvPr id="85" name="Google Shape;85;p1"/>
            <p:cNvSpPr/>
            <p:nvPr/>
          </p:nvSpPr>
          <p:spPr>
            <a:xfrm>
              <a:off x="0" y="0"/>
              <a:ext cx="7681683" cy="1201585"/>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txBox="1"/>
            <p:nvPr/>
          </p:nvSpPr>
          <p:spPr>
            <a:xfrm>
              <a:off x="521595" y="340703"/>
              <a:ext cx="6638493" cy="472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35" b="0" i="0" u="none" strike="noStrike" cap="none">
                  <a:solidFill>
                    <a:srgbClr val="FFFFFF"/>
                  </a:solidFill>
                  <a:latin typeface="Roboto"/>
                  <a:ea typeface="Roboto"/>
                  <a:cs typeface="Roboto"/>
                  <a:sym typeface="Roboto"/>
                </a:rPr>
                <a:t>HOWARD COMMUNITY COLLEGE</a:t>
              </a:r>
              <a:endParaRPr/>
            </a:p>
          </p:txBody>
        </p:sp>
        <p:sp>
          <p:nvSpPr>
            <p:cNvPr id="87" name="Google Shape;87;p1"/>
            <p:cNvSpPr txBox="1"/>
            <p:nvPr/>
          </p:nvSpPr>
          <p:spPr>
            <a:xfrm>
              <a:off x="0" y="1696474"/>
              <a:ext cx="9262500" cy="9037500"/>
            </a:xfrm>
            <a:prstGeom prst="rect">
              <a:avLst/>
            </a:prstGeom>
            <a:noFill/>
            <a:ln>
              <a:noFill/>
            </a:ln>
          </p:spPr>
          <p:txBody>
            <a:bodyPr spcFirstLastPara="1" wrap="square" lIns="0" tIns="0" rIns="0" bIns="0" anchor="t" anchorCtr="0">
              <a:spAutoFit/>
            </a:bodyPr>
            <a:lstStyle/>
            <a:p>
              <a:pPr marL="0" marR="0" lvl="0" indent="0" algn="l" rtl="0">
                <a:lnSpc>
                  <a:spcPct val="94991"/>
                </a:lnSpc>
                <a:spcBef>
                  <a:spcPts val="0"/>
                </a:spcBef>
                <a:spcAft>
                  <a:spcPts val="0"/>
                </a:spcAft>
                <a:buNone/>
              </a:pPr>
              <a:r>
                <a:rPr lang="en-US" sz="5571" b="1" i="0" u="none" strike="noStrike" cap="none" dirty="0">
                  <a:solidFill>
                    <a:srgbClr val="6D123F"/>
                  </a:solidFill>
                  <a:latin typeface="Roboto Condensed"/>
                  <a:ea typeface="Roboto Condensed"/>
                  <a:cs typeface="Roboto Condensed"/>
                  <a:sym typeface="Roboto Condensed"/>
                </a:rPr>
                <a:t>PREVENTING </a:t>
              </a:r>
              <a:endParaRPr dirty="0"/>
            </a:p>
            <a:p>
              <a:pPr marL="0" marR="0" lvl="0" indent="0" algn="l" rtl="0">
                <a:lnSpc>
                  <a:spcPct val="94991"/>
                </a:lnSpc>
                <a:spcBef>
                  <a:spcPts val="0"/>
                </a:spcBef>
                <a:spcAft>
                  <a:spcPts val="0"/>
                </a:spcAft>
                <a:buNone/>
              </a:pPr>
              <a:r>
                <a:rPr lang="en-US" sz="5571" b="1" i="0" u="none" strike="noStrike" cap="none" dirty="0">
                  <a:solidFill>
                    <a:srgbClr val="6D123F"/>
                  </a:solidFill>
                  <a:latin typeface="Roboto Condensed"/>
                  <a:ea typeface="Roboto Condensed"/>
                  <a:cs typeface="Roboto Condensed"/>
                  <a:sym typeface="Roboto Condensed"/>
                </a:rPr>
                <a:t>SEXUAL </a:t>
              </a:r>
              <a:endParaRPr dirty="0"/>
            </a:p>
            <a:p>
              <a:pPr marL="0" marR="0" lvl="0" indent="0" algn="l" rtl="0">
                <a:lnSpc>
                  <a:spcPct val="94991"/>
                </a:lnSpc>
                <a:spcBef>
                  <a:spcPts val="0"/>
                </a:spcBef>
                <a:spcAft>
                  <a:spcPts val="0"/>
                </a:spcAft>
                <a:buNone/>
              </a:pPr>
              <a:r>
                <a:rPr lang="en-US" sz="5571" b="1" i="0" u="none" strike="noStrike" cap="none" dirty="0">
                  <a:solidFill>
                    <a:srgbClr val="6D123F"/>
                  </a:solidFill>
                  <a:latin typeface="Roboto Condensed"/>
                  <a:ea typeface="Roboto Condensed"/>
                  <a:cs typeface="Roboto Condensed"/>
                  <a:sym typeface="Roboto Condensed"/>
                </a:rPr>
                <a:t>MISCONDUCT</a:t>
              </a:r>
              <a:endParaRPr dirty="0"/>
            </a:p>
            <a:p>
              <a:pPr marL="0" marR="0" lvl="0" indent="0" algn="l" rtl="0">
                <a:lnSpc>
                  <a:spcPct val="94991"/>
                </a:lnSpc>
                <a:spcBef>
                  <a:spcPts val="0"/>
                </a:spcBef>
                <a:spcAft>
                  <a:spcPts val="0"/>
                </a:spcAft>
                <a:buNone/>
              </a:pPr>
              <a:r>
                <a:rPr lang="en-US" sz="5571" b="1" i="0" u="none" strike="noStrike" cap="none" dirty="0">
                  <a:solidFill>
                    <a:srgbClr val="6D123F"/>
                  </a:solidFill>
                  <a:latin typeface="Roboto Condensed"/>
                  <a:ea typeface="Roboto Condensed"/>
                  <a:cs typeface="Roboto Condensed"/>
                  <a:sym typeface="Roboto Condensed"/>
                </a:rPr>
                <a:t>AT HCC:</a:t>
              </a:r>
              <a:endParaRPr dirty="0"/>
            </a:p>
            <a:p>
              <a:pPr marL="0" marR="0" lvl="0" indent="0" algn="l" rtl="0">
                <a:lnSpc>
                  <a:spcPct val="94990"/>
                </a:lnSpc>
                <a:spcBef>
                  <a:spcPts val="0"/>
                </a:spcBef>
                <a:spcAft>
                  <a:spcPts val="0"/>
                </a:spcAft>
                <a:buNone/>
              </a:pPr>
              <a:r>
                <a:rPr lang="en-US" sz="4971" b="0" i="0" u="none" strike="noStrike" cap="none" dirty="0">
                  <a:solidFill>
                    <a:srgbClr val="6D123F"/>
                  </a:solidFill>
                  <a:latin typeface="Roboto Condensed"/>
                  <a:ea typeface="Roboto Condensed"/>
                  <a:cs typeface="Roboto Condensed"/>
                  <a:sym typeface="Roboto Condensed"/>
                </a:rPr>
                <a:t>WHAT ARE THE POLICIES AND WHAT IS YOUR ROLE?</a:t>
              </a:r>
              <a:endParaRPr dirty="0"/>
            </a:p>
            <a:p>
              <a:pPr marL="0" marR="0" lvl="0" indent="0" algn="l" rtl="0">
                <a:lnSpc>
                  <a:spcPct val="170046"/>
                </a:lnSpc>
                <a:spcBef>
                  <a:spcPts val="0"/>
                </a:spcBef>
                <a:spcAft>
                  <a:spcPts val="0"/>
                </a:spcAft>
                <a:buNone/>
              </a:pPr>
              <a:endParaRPr sz="4971" b="0" i="0" u="none" strike="noStrike" cap="none" dirty="0">
                <a:solidFill>
                  <a:srgbClr val="6D123F"/>
                </a:solidFill>
                <a:latin typeface="Roboto Condensed"/>
                <a:ea typeface="Roboto Condensed"/>
                <a:cs typeface="Roboto Condensed"/>
                <a:sym typeface="Roboto Condensed"/>
              </a:endParaRPr>
            </a:p>
            <a:p>
              <a:pPr marL="0" marR="0" lvl="0" indent="0" algn="l" rtl="0">
                <a:lnSpc>
                  <a:spcPct val="170046"/>
                </a:lnSpc>
                <a:spcBef>
                  <a:spcPts val="0"/>
                </a:spcBef>
                <a:spcAft>
                  <a:spcPts val="0"/>
                </a:spcAft>
                <a:buNone/>
              </a:pPr>
              <a:endParaRPr sz="4971" b="0" i="0" u="none" strike="noStrike" cap="none" dirty="0">
                <a:solidFill>
                  <a:srgbClr val="6D123F"/>
                </a:solidFill>
                <a:latin typeface="Roboto Condensed"/>
                <a:ea typeface="Roboto Condensed"/>
                <a:cs typeface="Roboto Condensed"/>
                <a:sym typeface="Roboto Condensed"/>
              </a:endParaRPr>
            </a:p>
          </p:txBody>
        </p:sp>
        <p:sp>
          <p:nvSpPr>
            <p:cNvPr id="88" name="Google Shape;88;p1"/>
            <p:cNvSpPr txBox="1"/>
            <p:nvPr/>
          </p:nvSpPr>
          <p:spPr>
            <a:xfrm>
              <a:off x="0" y="10776830"/>
              <a:ext cx="6638494" cy="547599"/>
            </a:xfrm>
            <a:prstGeom prst="rect">
              <a:avLst/>
            </a:prstGeom>
            <a:noFill/>
            <a:ln>
              <a:noFill/>
            </a:ln>
          </p:spPr>
          <p:txBody>
            <a:bodyPr spcFirstLastPara="1" wrap="square" lIns="0" tIns="0" rIns="0" bIns="0" anchor="t" anchorCtr="0">
              <a:spAutoFit/>
            </a:bodyPr>
            <a:lstStyle/>
            <a:p>
              <a:pPr marL="0" marR="0" lvl="0" indent="0" algn="l" rtl="0">
                <a:lnSpc>
                  <a:spcPct val="1933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9" name="Google Shape;89;p1"/>
          <p:cNvPicPr preferRelativeResize="0"/>
          <p:nvPr/>
        </p:nvPicPr>
        <p:blipFill rotWithShape="1">
          <a:blip r:embed="rId3">
            <a:alphaModFix/>
          </a:blip>
          <a:srcRect l="5764" r="5763" b="18"/>
          <a:stretch/>
        </p:blipFill>
        <p:spPr>
          <a:xfrm>
            <a:off x="11125779" y="713868"/>
            <a:ext cx="6133521" cy="6931417"/>
          </a:xfrm>
          <a:prstGeom prst="rect">
            <a:avLst/>
          </a:prstGeom>
          <a:noFill/>
          <a:ln>
            <a:noFill/>
          </a:ln>
        </p:spPr>
      </p:pic>
      <p:sp>
        <p:nvSpPr>
          <p:cNvPr id="90" name="Google Shape;90;p1"/>
          <p:cNvSpPr txBox="1"/>
          <p:nvPr/>
        </p:nvSpPr>
        <p:spPr>
          <a:xfrm>
            <a:off x="894885" y="6207713"/>
            <a:ext cx="6655008" cy="50136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500" b="0" i="0" u="none" strike="noStrike" cap="none" dirty="0">
                <a:solidFill>
                  <a:srgbClr val="6D123F"/>
                </a:solidFill>
                <a:latin typeface="Roboto Condensed"/>
                <a:ea typeface="Roboto Condensed"/>
                <a:cs typeface="Roboto Condensed"/>
                <a:sym typeface="Roboto Condensed"/>
              </a:rPr>
              <a:t>Christy Lee Koontz, </a:t>
            </a:r>
            <a:endParaRPr dirty="0"/>
          </a:p>
          <a:p>
            <a:pPr marL="0" marR="0" lvl="0" indent="0" algn="l" rtl="0">
              <a:spcBef>
                <a:spcPts val="0"/>
              </a:spcBef>
              <a:spcAft>
                <a:spcPts val="0"/>
              </a:spcAft>
              <a:buNone/>
            </a:pPr>
            <a:r>
              <a:rPr lang="en-US" sz="3200" b="0" i="0" u="none" strike="noStrike" cap="none" dirty="0">
                <a:solidFill>
                  <a:srgbClr val="6D123F"/>
                </a:solidFill>
                <a:latin typeface="Roboto Condensed"/>
                <a:ea typeface="Roboto Condensed"/>
                <a:cs typeface="Roboto Condensed"/>
                <a:sym typeface="Roboto Condensed"/>
              </a:rPr>
              <a:t>Associate Director of Student Conduct &amp; Compliance, Title IX Deputy Coordinator</a:t>
            </a:r>
          </a:p>
          <a:p>
            <a:pPr marL="0" marR="0" lvl="0" indent="0" algn="l" rtl="0">
              <a:spcBef>
                <a:spcPts val="0"/>
              </a:spcBef>
              <a:spcAft>
                <a:spcPts val="0"/>
              </a:spcAft>
              <a:buNone/>
            </a:pPr>
            <a:endParaRPr lang="en-US" sz="2800" dirty="0">
              <a:solidFill>
                <a:srgbClr val="6D123F"/>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800" dirty="0">
                <a:solidFill>
                  <a:srgbClr val="6D123F"/>
                </a:solidFill>
                <a:latin typeface="Roboto Condensed"/>
                <a:ea typeface="Roboto Condensed"/>
                <a:cs typeface="Roboto Condensed"/>
                <a:sym typeface="Roboto Condensed"/>
              </a:rPr>
              <a:t>RCF 331</a:t>
            </a:r>
          </a:p>
          <a:p>
            <a:pPr marL="0" marR="0" lvl="0" indent="0" algn="l" rtl="0">
              <a:spcBef>
                <a:spcPts val="0"/>
              </a:spcBef>
              <a:spcAft>
                <a:spcPts val="0"/>
              </a:spcAft>
              <a:buNone/>
            </a:pPr>
            <a:r>
              <a:rPr lang="en-US" sz="2800" dirty="0">
                <a:solidFill>
                  <a:srgbClr val="6D123F"/>
                </a:solidFill>
                <a:latin typeface="Roboto Condensed"/>
                <a:ea typeface="Roboto Condensed"/>
                <a:cs typeface="Roboto Condensed"/>
                <a:sym typeface="Roboto Condensed"/>
              </a:rPr>
              <a:t>443.518.3182 – Office</a:t>
            </a:r>
          </a:p>
          <a:p>
            <a:pPr marL="0" marR="0" lvl="0" indent="0" algn="l" rtl="0">
              <a:spcBef>
                <a:spcPts val="0"/>
              </a:spcBef>
              <a:spcAft>
                <a:spcPts val="0"/>
              </a:spcAft>
              <a:buNone/>
            </a:pPr>
            <a:r>
              <a:rPr lang="en-US" sz="2800" dirty="0">
                <a:solidFill>
                  <a:srgbClr val="6D123F"/>
                </a:solidFill>
                <a:latin typeface="Roboto Condensed"/>
                <a:ea typeface="Roboto Condensed"/>
                <a:cs typeface="Roboto Condensed"/>
                <a:sym typeface="Roboto Condensed"/>
              </a:rPr>
              <a:t>301.693.4394 – Direct</a:t>
            </a:r>
          </a:p>
          <a:p>
            <a:pPr marL="0" marR="0" lvl="0" indent="0" algn="l" rtl="0">
              <a:spcBef>
                <a:spcPts val="0"/>
              </a:spcBef>
              <a:spcAft>
                <a:spcPts val="0"/>
              </a:spcAft>
              <a:buNone/>
            </a:pPr>
            <a:r>
              <a:rPr lang="en-US" sz="2800" dirty="0">
                <a:solidFill>
                  <a:srgbClr val="6D123F"/>
                </a:solidFill>
                <a:latin typeface="Roboto Condensed"/>
                <a:ea typeface="Roboto Condensed"/>
                <a:cs typeface="Roboto Condensed"/>
                <a:sym typeface="Roboto Condensed"/>
              </a:rPr>
              <a:t>ckoontz@howardcc.edu</a:t>
            </a:r>
            <a:endParaRPr sz="1100" dirty="0"/>
          </a:p>
          <a:p>
            <a:pPr marL="0" marR="0" lvl="0" indent="0" algn="ctr" rtl="0">
              <a:lnSpc>
                <a:spcPct val="207971"/>
              </a:lnSpc>
              <a:spcBef>
                <a:spcPts val="0"/>
              </a:spcBef>
              <a:spcAft>
                <a:spcPts val="0"/>
              </a:spcAft>
              <a:buNone/>
            </a:pPr>
            <a:endParaRPr sz="3500" b="0" i="0" u="none" strike="noStrike" cap="none" dirty="0">
              <a:solidFill>
                <a:srgbClr val="6D123F"/>
              </a:solidFill>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73"/>
        <p:cNvGrpSpPr/>
        <p:nvPr/>
      </p:nvGrpSpPr>
      <p:grpSpPr>
        <a:xfrm>
          <a:off x="0" y="0"/>
          <a:ext cx="0" cy="0"/>
          <a:chOff x="0" y="0"/>
          <a:chExt cx="0" cy="0"/>
        </a:xfrm>
      </p:grpSpPr>
      <p:pic>
        <p:nvPicPr>
          <p:cNvPr id="174" name="Google Shape;174;p10"/>
          <p:cNvPicPr preferRelativeResize="0"/>
          <p:nvPr/>
        </p:nvPicPr>
        <p:blipFill rotWithShape="1">
          <a:blip r:embed="rId3">
            <a:alphaModFix/>
          </a:blip>
          <a:srcRect r="3388"/>
          <a:stretch/>
        </p:blipFill>
        <p:spPr>
          <a:xfrm>
            <a:off x="11791950" y="-716056"/>
            <a:ext cx="7547973" cy="11719112"/>
          </a:xfrm>
          <a:prstGeom prst="rect">
            <a:avLst/>
          </a:prstGeom>
          <a:noFill/>
          <a:ln>
            <a:noFill/>
          </a:ln>
        </p:spPr>
      </p:pic>
      <p:grpSp>
        <p:nvGrpSpPr>
          <p:cNvPr id="175" name="Google Shape;175;p10"/>
          <p:cNvGrpSpPr/>
          <p:nvPr/>
        </p:nvGrpSpPr>
        <p:grpSpPr>
          <a:xfrm>
            <a:off x="787390" y="424537"/>
            <a:ext cx="8632423" cy="1221033"/>
            <a:chOff x="0" y="-9525"/>
            <a:chExt cx="11509897" cy="1628044"/>
          </a:xfrm>
        </p:grpSpPr>
        <p:sp>
          <p:nvSpPr>
            <p:cNvPr id="176" name="Google Shape;176;p10"/>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txBox="1"/>
            <p:nvPr/>
          </p:nvSpPr>
          <p:spPr>
            <a:xfrm>
              <a:off x="0" y="-9525"/>
              <a:ext cx="11509897" cy="1093439"/>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SEXUAL HARRASSMENT</a:t>
              </a:r>
              <a:endParaRPr/>
            </a:p>
          </p:txBody>
        </p:sp>
      </p:grpSp>
      <p:sp>
        <p:nvSpPr>
          <p:cNvPr id="178" name="Google Shape;178;p10"/>
          <p:cNvSpPr txBox="1"/>
          <p:nvPr/>
        </p:nvSpPr>
        <p:spPr>
          <a:xfrm>
            <a:off x="787390" y="2229329"/>
            <a:ext cx="10214086" cy="73250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dirty="0">
                <a:solidFill>
                  <a:srgbClr val="FFFFFF"/>
                </a:solidFill>
                <a:latin typeface="Open Sans"/>
                <a:ea typeface="Open Sans"/>
                <a:cs typeface="Open Sans"/>
                <a:sym typeface="Open Sans"/>
              </a:rPr>
              <a:t>Any unwelcome sexual advance, unwelcome request for sexual favors, or other unwelcome verbal or physical conduct of a sexual nature when: </a:t>
            </a:r>
            <a:endParaRPr sz="1100" dirty="0"/>
          </a:p>
          <a:p>
            <a:pPr marL="0" marR="0" lvl="0" indent="0" algn="l" rtl="0">
              <a:lnSpc>
                <a:spcPct val="140000"/>
              </a:lnSpc>
              <a:spcBef>
                <a:spcPts val="0"/>
              </a:spcBef>
              <a:spcAft>
                <a:spcPts val="0"/>
              </a:spcAft>
              <a:buNone/>
            </a:pPr>
            <a:endParaRPr sz="3200" dirty="0">
              <a:solidFill>
                <a:srgbClr val="FFFFFF"/>
              </a:solidFill>
              <a:latin typeface="Open Sans"/>
              <a:ea typeface="Open Sans"/>
              <a:cs typeface="Open Sans"/>
              <a:sym typeface="Open Sans"/>
            </a:endParaRPr>
          </a:p>
          <a:p>
            <a:pPr marL="0" marR="0" lvl="0" indent="0" algn="l" rtl="0">
              <a:lnSpc>
                <a:spcPct val="140000"/>
              </a:lnSpc>
              <a:spcBef>
                <a:spcPts val="0"/>
              </a:spcBef>
              <a:spcAft>
                <a:spcPts val="0"/>
              </a:spcAft>
              <a:buNone/>
            </a:pPr>
            <a:r>
              <a:rPr lang="en-US" sz="3200" dirty="0">
                <a:solidFill>
                  <a:srgbClr val="FFFFFF"/>
                </a:solidFill>
                <a:latin typeface="Open Sans"/>
                <a:ea typeface="Open Sans"/>
                <a:cs typeface="Open Sans"/>
                <a:sym typeface="Open Sans"/>
              </a:rPr>
              <a:t>(1) Quid pro quo</a:t>
            </a:r>
            <a:endParaRPr sz="1100" dirty="0"/>
          </a:p>
          <a:p>
            <a:pPr marL="0" marR="0" lvl="0" indent="0" algn="l" rtl="0">
              <a:lnSpc>
                <a:spcPct val="140000"/>
              </a:lnSpc>
              <a:spcBef>
                <a:spcPts val="0"/>
              </a:spcBef>
              <a:spcAft>
                <a:spcPts val="0"/>
              </a:spcAft>
              <a:buNone/>
            </a:pPr>
            <a:endParaRPr sz="3200" dirty="0">
              <a:solidFill>
                <a:srgbClr val="FFFFFF"/>
              </a:solidFill>
              <a:latin typeface="Open Sans"/>
              <a:ea typeface="Open Sans"/>
              <a:cs typeface="Open Sans"/>
              <a:sym typeface="Open Sans"/>
            </a:endParaRPr>
          </a:p>
          <a:p>
            <a:pPr marL="0" marR="0" lvl="0" indent="0" algn="l" rtl="0">
              <a:lnSpc>
                <a:spcPct val="140000"/>
              </a:lnSpc>
              <a:spcBef>
                <a:spcPts val="0"/>
              </a:spcBef>
              <a:spcAft>
                <a:spcPts val="0"/>
              </a:spcAft>
              <a:buNone/>
            </a:pPr>
            <a:r>
              <a:rPr lang="en-US" sz="3200" dirty="0">
                <a:solidFill>
                  <a:srgbClr val="FFFFFF"/>
                </a:solidFill>
                <a:latin typeface="Open Sans"/>
                <a:ea typeface="Open Sans"/>
                <a:cs typeface="Open Sans"/>
                <a:sym typeface="Open Sans"/>
              </a:rPr>
              <a:t>(2) Has the purpose or effect of creating a hostile environment or unreasonably interfering with an individual’s work or academic performance</a:t>
            </a:r>
            <a:endParaRPr sz="1100" dirty="0"/>
          </a:p>
          <a:p>
            <a:pPr marL="0" marR="0" lvl="0" indent="0" algn="ctr" rtl="0">
              <a:lnSpc>
                <a:spcPct val="181974"/>
              </a:lnSpc>
              <a:spcBef>
                <a:spcPts val="0"/>
              </a:spcBef>
              <a:spcAft>
                <a:spcPts val="0"/>
              </a:spcAft>
              <a:buNone/>
            </a:pPr>
            <a:endParaRPr sz="4000" dirty="0">
              <a:solidFill>
                <a:srgbClr val="FFFFF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95"/>
        <p:cNvGrpSpPr/>
        <p:nvPr/>
      </p:nvGrpSpPr>
      <p:grpSpPr>
        <a:xfrm>
          <a:off x="0" y="0"/>
          <a:ext cx="0" cy="0"/>
          <a:chOff x="0" y="0"/>
          <a:chExt cx="0" cy="0"/>
        </a:xfrm>
      </p:grpSpPr>
      <p:pic>
        <p:nvPicPr>
          <p:cNvPr id="196" name="Google Shape;196;p12"/>
          <p:cNvPicPr preferRelativeResize="0"/>
          <p:nvPr/>
        </p:nvPicPr>
        <p:blipFill rotWithShape="1">
          <a:blip r:embed="rId3">
            <a:alphaModFix/>
          </a:blip>
          <a:srcRect r="3388"/>
          <a:stretch/>
        </p:blipFill>
        <p:spPr>
          <a:xfrm>
            <a:off x="11791950" y="-716056"/>
            <a:ext cx="7547973" cy="11719112"/>
          </a:xfrm>
          <a:prstGeom prst="rect">
            <a:avLst/>
          </a:prstGeom>
          <a:noFill/>
          <a:ln>
            <a:noFill/>
          </a:ln>
        </p:spPr>
      </p:pic>
      <p:grpSp>
        <p:nvGrpSpPr>
          <p:cNvPr id="197" name="Google Shape;197;p12"/>
          <p:cNvGrpSpPr/>
          <p:nvPr/>
        </p:nvGrpSpPr>
        <p:grpSpPr>
          <a:xfrm>
            <a:off x="787390" y="424537"/>
            <a:ext cx="8632423" cy="1221033"/>
            <a:chOff x="0" y="-9525"/>
            <a:chExt cx="11509897" cy="1628044"/>
          </a:xfrm>
        </p:grpSpPr>
        <p:sp>
          <p:nvSpPr>
            <p:cNvPr id="198" name="Google Shape;198;p12"/>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txBox="1"/>
            <p:nvPr/>
          </p:nvSpPr>
          <p:spPr>
            <a:xfrm>
              <a:off x="0" y="-9525"/>
              <a:ext cx="11509897" cy="1093439"/>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SEXUAL ASSAULT</a:t>
              </a:r>
              <a:endParaRPr/>
            </a:p>
          </p:txBody>
        </p:sp>
      </p:grpSp>
      <p:sp>
        <p:nvSpPr>
          <p:cNvPr id="200" name="Google Shape;200;p12"/>
          <p:cNvSpPr txBox="1"/>
          <p:nvPr/>
        </p:nvSpPr>
        <p:spPr>
          <a:xfrm>
            <a:off x="787390" y="2229329"/>
            <a:ext cx="10214086" cy="904863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dirty="0">
                <a:solidFill>
                  <a:srgbClr val="FFFFFF"/>
                </a:solidFill>
                <a:latin typeface="Open Sans"/>
                <a:ea typeface="Open Sans"/>
                <a:cs typeface="Open Sans"/>
                <a:sym typeface="Open Sans"/>
              </a:rPr>
              <a:t>Any type of sexual contact or behavior that occurs without the explicit consent of the recipient</a:t>
            </a:r>
            <a:endParaRPr sz="1200" dirty="0"/>
          </a:p>
          <a:p>
            <a:pPr marL="0" marR="0" lvl="0" indent="0" algn="l" rtl="0">
              <a:lnSpc>
                <a:spcPct val="140000"/>
              </a:lnSpc>
              <a:spcBef>
                <a:spcPts val="0"/>
              </a:spcBef>
              <a:spcAft>
                <a:spcPts val="0"/>
              </a:spcAft>
              <a:buNone/>
            </a:pPr>
            <a:endParaRPr sz="3600" dirty="0">
              <a:solidFill>
                <a:srgbClr val="FFFFFF"/>
              </a:solidFill>
              <a:latin typeface="Open Sans"/>
              <a:ea typeface="Open Sans"/>
              <a:cs typeface="Open Sans"/>
              <a:sym typeface="Open Sans"/>
            </a:endParaRPr>
          </a:p>
          <a:p>
            <a:pPr marL="863606" marR="0" lvl="1" indent="-431803" algn="l" rtl="0">
              <a:lnSpc>
                <a:spcPct val="140000"/>
              </a:lnSpc>
              <a:spcBef>
                <a:spcPts val="0"/>
              </a:spcBef>
              <a:spcAft>
                <a:spcPts val="0"/>
              </a:spcAft>
              <a:buClr>
                <a:srgbClr val="FFFFFF"/>
              </a:buClr>
              <a:buSzPts val="4000"/>
              <a:buFont typeface="Arial"/>
              <a:buChar char="•"/>
            </a:pPr>
            <a:r>
              <a:rPr lang="en-US" sz="3600" b="0" i="0" u="none" strike="noStrike" cap="none" dirty="0">
                <a:solidFill>
                  <a:srgbClr val="FFFFFF"/>
                </a:solidFill>
                <a:latin typeface="Open Sans"/>
                <a:ea typeface="Open Sans"/>
                <a:cs typeface="Open Sans"/>
                <a:sym typeface="Open Sans"/>
              </a:rPr>
              <a:t>Incest</a:t>
            </a:r>
            <a:endParaRPr sz="1200" dirty="0"/>
          </a:p>
          <a:p>
            <a:pPr marL="863606" marR="0" lvl="1" indent="-431803" algn="l" rtl="0">
              <a:lnSpc>
                <a:spcPct val="140000"/>
              </a:lnSpc>
              <a:spcBef>
                <a:spcPts val="0"/>
              </a:spcBef>
              <a:spcAft>
                <a:spcPts val="0"/>
              </a:spcAft>
              <a:buClr>
                <a:srgbClr val="FFFFFF"/>
              </a:buClr>
              <a:buSzPts val="4000"/>
              <a:buFont typeface="Arial"/>
              <a:buChar char="•"/>
            </a:pPr>
            <a:r>
              <a:rPr lang="en-US" sz="3600" b="0" i="0" u="none" strike="noStrike" cap="none" dirty="0">
                <a:solidFill>
                  <a:srgbClr val="FFFFFF"/>
                </a:solidFill>
                <a:latin typeface="Open Sans"/>
                <a:ea typeface="Open Sans"/>
                <a:cs typeface="Open Sans"/>
                <a:sym typeface="Open Sans"/>
              </a:rPr>
              <a:t>Non-consensual sexual contact</a:t>
            </a:r>
            <a:endParaRPr sz="1200" dirty="0"/>
          </a:p>
          <a:p>
            <a:pPr marL="1727212" marR="0" lvl="2" indent="-575737" algn="l" rtl="0">
              <a:lnSpc>
                <a:spcPct val="140000"/>
              </a:lnSpc>
              <a:spcBef>
                <a:spcPts val="0"/>
              </a:spcBef>
              <a:spcAft>
                <a:spcPts val="0"/>
              </a:spcAft>
              <a:buClr>
                <a:srgbClr val="FFFFFF"/>
              </a:buClr>
              <a:buSzPts val="4000"/>
              <a:buFont typeface="Arial"/>
              <a:buChar char="⚬"/>
            </a:pPr>
            <a:r>
              <a:rPr lang="en-US" sz="3600" b="0" i="0" u="none" strike="noStrike" cap="none" dirty="0">
                <a:solidFill>
                  <a:srgbClr val="FFFFFF"/>
                </a:solidFill>
                <a:latin typeface="Open Sans"/>
                <a:ea typeface="Open Sans"/>
                <a:cs typeface="Open Sans"/>
                <a:sym typeface="Open Sans"/>
              </a:rPr>
              <a:t>Touching of intimate body parts</a:t>
            </a:r>
            <a:endParaRPr sz="1200" dirty="0"/>
          </a:p>
          <a:p>
            <a:pPr marL="863606" marR="0" lvl="1" indent="-431803" algn="l" rtl="0">
              <a:lnSpc>
                <a:spcPct val="140000"/>
              </a:lnSpc>
              <a:spcBef>
                <a:spcPts val="0"/>
              </a:spcBef>
              <a:spcAft>
                <a:spcPts val="0"/>
              </a:spcAft>
              <a:buClr>
                <a:srgbClr val="FFFFFF"/>
              </a:buClr>
              <a:buSzPts val="4000"/>
              <a:buFont typeface="Arial"/>
              <a:buChar char="•"/>
            </a:pPr>
            <a:r>
              <a:rPr lang="en-US" sz="3600" b="0" i="0" u="none" strike="noStrike" cap="none" dirty="0">
                <a:solidFill>
                  <a:srgbClr val="FFFFFF"/>
                </a:solidFill>
                <a:latin typeface="Open Sans"/>
                <a:ea typeface="Open Sans"/>
                <a:cs typeface="Open Sans"/>
                <a:sym typeface="Open Sans"/>
              </a:rPr>
              <a:t>Non-consensual sexual intercourse</a:t>
            </a:r>
            <a:endParaRPr sz="1200" dirty="0"/>
          </a:p>
          <a:p>
            <a:pPr marL="1727212" marR="0" lvl="2" indent="-575737" algn="l" rtl="0">
              <a:lnSpc>
                <a:spcPct val="140000"/>
              </a:lnSpc>
              <a:spcBef>
                <a:spcPts val="0"/>
              </a:spcBef>
              <a:spcAft>
                <a:spcPts val="0"/>
              </a:spcAft>
              <a:buClr>
                <a:srgbClr val="FFFFFF"/>
              </a:buClr>
              <a:buSzPts val="4000"/>
              <a:buFont typeface="Arial"/>
              <a:buChar char="⚬"/>
            </a:pPr>
            <a:r>
              <a:rPr lang="en-US" sz="3600" b="0" i="0" u="none" strike="noStrike" cap="none" dirty="0">
                <a:solidFill>
                  <a:srgbClr val="FFFFFF"/>
                </a:solidFill>
                <a:latin typeface="Open Sans"/>
                <a:ea typeface="Open Sans"/>
                <a:cs typeface="Open Sans"/>
                <a:sym typeface="Open Sans"/>
              </a:rPr>
              <a:t>Penetration</a:t>
            </a:r>
            <a:endParaRPr sz="1200" dirty="0"/>
          </a:p>
          <a:p>
            <a:pPr marL="0" marR="0" lvl="0" indent="0" algn="l" rtl="0">
              <a:lnSpc>
                <a:spcPct val="140000"/>
              </a:lnSpc>
              <a:spcBef>
                <a:spcPts val="0"/>
              </a:spcBef>
              <a:spcAft>
                <a:spcPts val="0"/>
              </a:spcAft>
              <a:buNone/>
            </a:pPr>
            <a:endParaRPr sz="4000" dirty="0">
              <a:solidFill>
                <a:srgbClr val="FFFFFF"/>
              </a:solidFill>
              <a:latin typeface="Open Sans"/>
              <a:ea typeface="Open Sans"/>
              <a:cs typeface="Open Sans"/>
              <a:sym typeface="Open Sans"/>
            </a:endParaRPr>
          </a:p>
          <a:p>
            <a:pPr marL="0" marR="0" lvl="0" indent="0" algn="ctr" rtl="0">
              <a:lnSpc>
                <a:spcPct val="181974"/>
              </a:lnSpc>
              <a:spcBef>
                <a:spcPts val="0"/>
              </a:spcBef>
              <a:spcAft>
                <a:spcPts val="0"/>
              </a:spcAft>
              <a:buNone/>
            </a:pPr>
            <a:endParaRPr sz="4000" dirty="0">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204"/>
        <p:cNvGrpSpPr/>
        <p:nvPr/>
      </p:nvGrpSpPr>
      <p:grpSpPr>
        <a:xfrm>
          <a:off x="0" y="0"/>
          <a:ext cx="0" cy="0"/>
          <a:chOff x="0" y="0"/>
          <a:chExt cx="0" cy="0"/>
        </a:xfrm>
      </p:grpSpPr>
      <p:pic>
        <p:nvPicPr>
          <p:cNvPr id="205" name="Google Shape;205;p13"/>
          <p:cNvPicPr preferRelativeResize="0"/>
          <p:nvPr/>
        </p:nvPicPr>
        <p:blipFill rotWithShape="1">
          <a:blip r:embed="rId3">
            <a:alphaModFix/>
          </a:blip>
          <a:srcRect l="28529" r="28530"/>
          <a:stretch/>
        </p:blipFill>
        <p:spPr>
          <a:xfrm>
            <a:off x="11791950" y="-716056"/>
            <a:ext cx="7547973" cy="11719112"/>
          </a:xfrm>
          <a:prstGeom prst="rect">
            <a:avLst/>
          </a:prstGeom>
          <a:noFill/>
          <a:ln>
            <a:noFill/>
          </a:ln>
        </p:spPr>
      </p:pic>
      <p:grpSp>
        <p:nvGrpSpPr>
          <p:cNvPr id="206" name="Google Shape;206;p13"/>
          <p:cNvGrpSpPr/>
          <p:nvPr/>
        </p:nvGrpSpPr>
        <p:grpSpPr>
          <a:xfrm>
            <a:off x="787390" y="424537"/>
            <a:ext cx="8632423" cy="1221033"/>
            <a:chOff x="0" y="-9525"/>
            <a:chExt cx="11509897" cy="1628044"/>
          </a:xfrm>
        </p:grpSpPr>
        <p:sp>
          <p:nvSpPr>
            <p:cNvPr id="207" name="Google Shape;207;p13"/>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0" y="-9525"/>
              <a:ext cx="11509897" cy="1093439"/>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SEXUAL EXPLOITATION</a:t>
              </a:r>
              <a:endParaRPr/>
            </a:p>
          </p:txBody>
        </p:sp>
      </p:grpSp>
      <p:sp>
        <p:nvSpPr>
          <p:cNvPr id="209" name="Google Shape;209;p13"/>
          <p:cNvSpPr txBox="1"/>
          <p:nvPr/>
        </p:nvSpPr>
        <p:spPr>
          <a:xfrm>
            <a:off x="787390" y="2229329"/>
            <a:ext cx="10214086" cy="54216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400">
                <a:solidFill>
                  <a:srgbClr val="FFFFFF"/>
                </a:solidFill>
                <a:latin typeface="Open Sans"/>
                <a:ea typeface="Open Sans"/>
                <a:cs typeface="Open Sans"/>
                <a:sym typeface="Open Sans"/>
              </a:rPr>
              <a:t>Taking non-consensual or abusive sexual advantage of another to benefit anyone other than the person being exploited​</a:t>
            </a:r>
            <a:endParaRPr/>
          </a:p>
          <a:p>
            <a:pPr marL="0" marR="0" lvl="0" indent="0" algn="l" rtl="0">
              <a:lnSpc>
                <a:spcPct val="127272"/>
              </a:lnSpc>
              <a:spcBef>
                <a:spcPts val="0"/>
              </a:spcBef>
              <a:spcAft>
                <a:spcPts val="0"/>
              </a:spcAft>
              <a:buNone/>
            </a:pPr>
            <a:endParaRPr sz="4400">
              <a:solidFill>
                <a:srgbClr val="FFFFFF"/>
              </a:solidFill>
              <a:latin typeface="Open Sans"/>
              <a:ea typeface="Open Sans"/>
              <a:cs typeface="Open Sans"/>
              <a:sym typeface="Open Sans"/>
            </a:endParaRPr>
          </a:p>
          <a:p>
            <a:pPr marL="0" marR="0" lvl="0" indent="0" algn="l" rtl="0">
              <a:lnSpc>
                <a:spcPct val="127272"/>
              </a:lnSpc>
              <a:spcBef>
                <a:spcPts val="0"/>
              </a:spcBef>
              <a:spcAft>
                <a:spcPts val="0"/>
              </a:spcAft>
              <a:buNone/>
            </a:pPr>
            <a:endParaRPr sz="4400">
              <a:solidFill>
                <a:srgbClr val="FFFFFF"/>
              </a:solidFill>
              <a:latin typeface="Open Sans"/>
              <a:ea typeface="Open Sans"/>
              <a:cs typeface="Open Sans"/>
              <a:sym typeface="Open Sans"/>
            </a:endParaRPr>
          </a:p>
          <a:p>
            <a:pPr marL="0" marR="0" lvl="0" indent="0" algn="ctr" rtl="0">
              <a:lnSpc>
                <a:spcPct val="165431"/>
              </a:lnSpc>
              <a:spcBef>
                <a:spcPts val="0"/>
              </a:spcBef>
              <a:spcAft>
                <a:spcPts val="0"/>
              </a:spcAft>
              <a:buNone/>
            </a:pPr>
            <a:endParaRPr sz="4400">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220"/>
        <p:cNvGrpSpPr/>
        <p:nvPr/>
      </p:nvGrpSpPr>
      <p:grpSpPr>
        <a:xfrm>
          <a:off x="0" y="0"/>
          <a:ext cx="0" cy="0"/>
          <a:chOff x="0" y="0"/>
          <a:chExt cx="0" cy="0"/>
        </a:xfrm>
      </p:grpSpPr>
      <p:pic>
        <p:nvPicPr>
          <p:cNvPr id="221" name="Google Shape;221;p15"/>
          <p:cNvPicPr preferRelativeResize="0"/>
          <p:nvPr/>
        </p:nvPicPr>
        <p:blipFill rotWithShape="1">
          <a:blip r:embed="rId3">
            <a:alphaModFix/>
          </a:blip>
          <a:srcRect r="3388"/>
          <a:stretch/>
        </p:blipFill>
        <p:spPr>
          <a:xfrm>
            <a:off x="11791950" y="-716056"/>
            <a:ext cx="7547973" cy="11719112"/>
          </a:xfrm>
          <a:prstGeom prst="rect">
            <a:avLst/>
          </a:prstGeom>
          <a:noFill/>
          <a:ln>
            <a:noFill/>
          </a:ln>
        </p:spPr>
      </p:pic>
      <p:grpSp>
        <p:nvGrpSpPr>
          <p:cNvPr id="222" name="Google Shape;222;p15"/>
          <p:cNvGrpSpPr/>
          <p:nvPr/>
        </p:nvGrpSpPr>
        <p:grpSpPr>
          <a:xfrm>
            <a:off x="787390" y="424537"/>
            <a:ext cx="10109210" cy="1788951"/>
            <a:chOff x="0" y="-9525"/>
            <a:chExt cx="11509897" cy="2385268"/>
          </a:xfrm>
        </p:grpSpPr>
        <p:sp>
          <p:nvSpPr>
            <p:cNvPr id="223" name="Google Shape;223;p15"/>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txBox="1"/>
            <p:nvPr/>
          </p:nvSpPr>
          <p:spPr>
            <a:xfrm>
              <a:off x="0" y="-9525"/>
              <a:ext cx="11509897" cy="2385268"/>
            </a:xfrm>
            <a:prstGeom prst="rect">
              <a:avLst/>
            </a:prstGeom>
            <a:noFill/>
            <a:ln>
              <a:noFill/>
            </a:ln>
          </p:spPr>
          <p:txBody>
            <a:bodyPr spcFirstLastPara="1" wrap="square" lIns="0" tIns="0" rIns="0" bIns="0" anchor="t" anchorCtr="0">
              <a:spAutoFit/>
            </a:bodyPr>
            <a:lstStyle/>
            <a:p>
              <a:pPr marL="0" marR="0" lvl="0" indent="0" algn="l" rtl="0">
                <a:lnSpc>
                  <a:spcPct val="133333"/>
                </a:lnSpc>
                <a:spcBef>
                  <a:spcPts val="0"/>
                </a:spcBef>
                <a:spcAft>
                  <a:spcPts val="0"/>
                </a:spcAft>
                <a:buNone/>
              </a:pPr>
              <a:r>
                <a:rPr lang="en-US" sz="5400" b="1">
                  <a:solidFill>
                    <a:srgbClr val="FFFFFF"/>
                  </a:solidFill>
                  <a:latin typeface="Roboto Condensed"/>
                  <a:ea typeface="Roboto Condensed"/>
                  <a:cs typeface="Roboto Condensed"/>
                  <a:sym typeface="Roboto Condensed"/>
                </a:rPr>
                <a:t>DATING/DOMESTIC VIOLENCE</a:t>
              </a:r>
              <a:endParaRPr/>
            </a:p>
          </p:txBody>
        </p:sp>
      </p:grpSp>
      <p:sp>
        <p:nvSpPr>
          <p:cNvPr id="225" name="Google Shape;225;p15"/>
          <p:cNvSpPr txBox="1"/>
          <p:nvPr/>
        </p:nvSpPr>
        <p:spPr>
          <a:xfrm>
            <a:off x="787390" y="2229329"/>
            <a:ext cx="10214086" cy="7295459"/>
          </a:xfrm>
          <a:prstGeom prst="rect">
            <a:avLst/>
          </a:prstGeom>
          <a:noFill/>
          <a:ln>
            <a:noFill/>
          </a:ln>
        </p:spPr>
        <p:txBody>
          <a:bodyPr spcFirstLastPara="1" wrap="square" lIns="0" tIns="0" rIns="0" bIns="0" anchor="t" anchorCtr="0">
            <a:spAutoFit/>
          </a:bodyPr>
          <a:lstStyle/>
          <a:p>
            <a:pPr marL="777237" marR="0" lvl="1" indent="-388617" algn="l" rtl="0">
              <a:lnSpc>
                <a:spcPct val="209030"/>
              </a:lnSpc>
              <a:spcBef>
                <a:spcPts val="0"/>
              </a:spcBef>
              <a:spcAft>
                <a:spcPts val="0"/>
              </a:spcAft>
              <a:buClr>
                <a:schemeClr val="lt1"/>
              </a:buClr>
              <a:buSzPts val="3599"/>
              <a:buFont typeface="Arial"/>
              <a:buChar char="•"/>
            </a:pPr>
            <a:r>
              <a:rPr lang="en-US" sz="3200" b="1" i="0" u="none" strike="noStrike" cap="none" dirty="0">
                <a:solidFill>
                  <a:schemeClr val="lt1"/>
                </a:solidFill>
                <a:latin typeface="Roboto"/>
                <a:ea typeface="Roboto"/>
                <a:cs typeface="Roboto"/>
                <a:sym typeface="Roboto"/>
              </a:rPr>
              <a:t>Violence or threat of violence between individuals:​</a:t>
            </a:r>
            <a:endParaRPr sz="1200" dirty="0"/>
          </a:p>
          <a:p>
            <a:pPr marL="1554474" marR="0" lvl="2" indent="-518158" algn="l" rtl="0">
              <a:lnSpc>
                <a:spcPct val="209030"/>
              </a:lnSpc>
              <a:spcBef>
                <a:spcPts val="0"/>
              </a:spcBef>
              <a:spcAft>
                <a:spcPts val="0"/>
              </a:spcAft>
              <a:buClr>
                <a:schemeClr val="lt1"/>
              </a:buClr>
              <a:buSzPts val="3599"/>
              <a:buFont typeface="Arial"/>
              <a:buChar char="⚬"/>
            </a:pPr>
            <a:r>
              <a:rPr lang="en-US" sz="3200" b="1" i="0" u="none" strike="noStrike" cap="none" dirty="0">
                <a:solidFill>
                  <a:schemeClr val="lt1"/>
                </a:solidFill>
                <a:latin typeface="Roboto"/>
                <a:ea typeface="Roboto"/>
                <a:cs typeface="Roboto"/>
                <a:sym typeface="Roboto"/>
              </a:rPr>
              <a:t>In a personal and private social relationship of a romantic or intimate nature​</a:t>
            </a:r>
            <a:endParaRPr sz="1200" dirty="0"/>
          </a:p>
          <a:p>
            <a:pPr marL="1554474" marR="0" lvl="2" indent="-518158" algn="l" rtl="0">
              <a:lnSpc>
                <a:spcPct val="209030"/>
              </a:lnSpc>
              <a:spcBef>
                <a:spcPts val="0"/>
              </a:spcBef>
              <a:spcAft>
                <a:spcPts val="0"/>
              </a:spcAft>
              <a:buClr>
                <a:schemeClr val="lt1"/>
              </a:buClr>
              <a:buSzPts val="3599"/>
              <a:buFont typeface="Arial"/>
              <a:buChar char="⚬"/>
            </a:pPr>
            <a:r>
              <a:rPr lang="en-US" sz="3200" b="1" i="0" u="none" strike="noStrike" cap="none" dirty="0">
                <a:solidFill>
                  <a:schemeClr val="lt1"/>
                </a:solidFill>
                <a:latin typeface="Roboto"/>
                <a:ea typeface="Roboto"/>
                <a:cs typeface="Roboto"/>
                <a:sym typeface="Roboto"/>
              </a:rPr>
              <a:t>Current or former spouse​</a:t>
            </a:r>
            <a:endParaRPr sz="1200" dirty="0"/>
          </a:p>
          <a:p>
            <a:pPr marL="1554474" marR="0" lvl="2" indent="-518158" algn="l" rtl="0">
              <a:lnSpc>
                <a:spcPct val="209030"/>
              </a:lnSpc>
              <a:spcBef>
                <a:spcPts val="0"/>
              </a:spcBef>
              <a:spcAft>
                <a:spcPts val="0"/>
              </a:spcAft>
              <a:buClr>
                <a:schemeClr val="lt1"/>
              </a:buClr>
              <a:buSzPts val="3599"/>
              <a:buFont typeface="Arial"/>
              <a:buChar char="⚬"/>
            </a:pPr>
            <a:r>
              <a:rPr lang="en-US" sz="3200" b="1" i="0" u="none" strike="noStrike" cap="none" dirty="0">
                <a:solidFill>
                  <a:schemeClr val="lt1"/>
                </a:solidFill>
                <a:latin typeface="Roboto"/>
                <a:ea typeface="Roboto"/>
                <a:cs typeface="Roboto"/>
                <a:sym typeface="Roboto"/>
              </a:rPr>
              <a:t>Person with whom a child is shared​</a:t>
            </a:r>
            <a:endParaRPr sz="1200" dirty="0"/>
          </a:p>
          <a:p>
            <a:pPr marL="1554474" marR="0" lvl="2" indent="-518158" algn="l" rtl="0">
              <a:lnSpc>
                <a:spcPct val="209030"/>
              </a:lnSpc>
              <a:spcBef>
                <a:spcPts val="0"/>
              </a:spcBef>
              <a:spcAft>
                <a:spcPts val="0"/>
              </a:spcAft>
              <a:buClr>
                <a:schemeClr val="lt1"/>
              </a:buClr>
              <a:buSzPts val="3599"/>
              <a:buFont typeface="Arial"/>
              <a:buChar char="⚬"/>
            </a:pPr>
            <a:r>
              <a:rPr lang="en-US" sz="3200" b="1" i="0" u="none" strike="noStrike" cap="none" dirty="0">
                <a:solidFill>
                  <a:schemeClr val="lt1"/>
                </a:solidFill>
                <a:latin typeface="Roboto"/>
                <a:ea typeface="Roboto"/>
                <a:cs typeface="Roboto"/>
                <a:sym typeface="Roboto"/>
              </a:rPr>
              <a:t>Person cohabitating</a:t>
            </a:r>
            <a:endParaRPr sz="3600" b="0" i="0" u="none" strike="noStrike" cap="none" dirty="0">
              <a:solidFill>
                <a:schemeClr val="lt1"/>
              </a:solidFill>
              <a:latin typeface="Open Sans"/>
              <a:ea typeface="Open Sans"/>
              <a:cs typeface="Open Sans"/>
              <a:sym typeface="Open Sans"/>
            </a:endParaRPr>
          </a:p>
          <a:p>
            <a:pPr marL="0" marR="0" lvl="0" indent="0" algn="ctr" rtl="0">
              <a:lnSpc>
                <a:spcPct val="181974"/>
              </a:lnSpc>
              <a:spcBef>
                <a:spcPts val="0"/>
              </a:spcBef>
              <a:spcAft>
                <a:spcPts val="0"/>
              </a:spcAft>
              <a:buNone/>
            </a:pPr>
            <a:endParaRPr sz="4000" dirty="0">
              <a:solidFill>
                <a:srgbClr val="FFFF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229"/>
        <p:cNvGrpSpPr/>
        <p:nvPr/>
      </p:nvGrpSpPr>
      <p:grpSpPr>
        <a:xfrm>
          <a:off x="0" y="0"/>
          <a:ext cx="0" cy="0"/>
          <a:chOff x="0" y="0"/>
          <a:chExt cx="0" cy="0"/>
        </a:xfrm>
      </p:grpSpPr>
      <p:pic>
        <p:nvPicPr>
          <p:cNvPr id="230" name="Google Shape;230;p16"/>
          <p:cNvPicPr preferRelativeResize="0"/>
          <p:nvPr/>
        </p:nvPicPr>
        <p:blipFill rotWithShape="1">
          <a:blip r:embed="rId3">
            <a:alphaModFix/>
          </a:blip>
          <a:srcRect r="3388"/>
          <a:stretch/>
        </p:blipFill>
        <p:spPr>
          <a:xfrm>
            <a:off x="11791950" y="-716056"/>
            <a:ext cx="7547973" cy="11719112"/>
          </a:xfrm>
          <a:prstGeom prst="rect">
            <a:avLst/>
          </a:prstGeom>
          <a:noFill/>
          <a:ln>
            <a:noFill/>
          </a:ln>
        </p:spPr>
      </p:pic>
      <p:grpSp>
        <p:nvGrpSpPr>
          <p:cNvPr id="231" name="Google Shape;231;p16"/>
          <p:cNvGrpSpPr/>
          <p:nvPr/>
        </p:nvGrpSpPr>
        <p:grpSpPr>
          <a:xfrm>
            <a:off x="787390" y="424537"/>
            <a:ext cx="10109210" cy="1221033"/>
            <a:chOff x="0" y="-9525"/>
            <a:chExt cx="11509897" cy="1628044"/>
          </a:xfrm>
        </p:grpSpPr>
        <p:sp>
          <p:nvSpPr>
            <p:cNvPr id="232" name="Google Shape;232;p16"/>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txBox="1"/>
            <p:nvPr/>
          </p:nvSpPr>
          <p:spPr>
            <a:xfrm>
              <a:off x="0" y="-9525"/>
              <a:ext cx="11509897" cy="1154163"/>
            </a:xfrm>
            <a:prstGeom prst="rect">
              <a:avLst/>
            </a:prstGeom>
            <a:noFill/>
            <a:ln>
              <a:noFill/>
            </a:ln>
          </p:spPr>
          <p:txBody>
            <a:bodyPr spcFirstLastPara="1" wrap="square" lIns="0" tIns="0" rIns="0" bIns="0" anchor="t" anchorCtr="0">
              <a:spAutoFit/>
            </a:bodyPr>
            <a:lstStyle/>
            <a:p>
              <a:pPr marL="0" marR="0" lvl="0" indent="0" algn="l" rtl="0">
                <a:lnSpc>
                  <a:spcPct val="133333"/>
                </a:lnSpc>
                <a:spcBef>
                  <a:spcPts val="0"/>
                </a:spcBef>
                <a:spcAft>
                  <a:spcPts val="0"/>
                </a:spcAft>
                <a:buNone/>
              </a:pPr>
              <a:r>
                <a:rPr lang="en-US" sz="5400" b="1">
                  <a:solidFill>
                    <a:srgbClr val="FFFFFF"/>
                  </a:solidFill>
                  <a:latin typeface="Roboto Condensed"/>
                  <a:ea typeface="Roboto Condensed"/>
                  <a:cs typeface="Roboto Condensed"/>
                  <a:sym typeface="Roboto Condensed"/>
                </a:rPr>
                <a:t>STALKING</a:t>
              </a:r>
              <a:endParaRPr/>
            </a:p>
          </p:txBody>
        </p:sp>
      </p:grpSp>
      <p:sp>
        <p:nvSpPr>
          <p:cNvPr id="234" name="Google Shape;234;p16"/>
          <p:cNvSpPr txBox="1"/>
          <p:nvPr/>
        </p:nvSpPr>
        <p:spPr>
          <a:xfrm>
            <a:off x="787390" y="2229329"/>
            <a:ext cx="10214086" cy="648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599" b="1">
                <a:solidFill>
                  <a:schemeClr val="lt1"/>
                </a:solidFill>
                <a:latin typeface="Roboto"/>
                <a:ea typeface="Roboto"/>
                <a:cs typeface="Roboto"/>
                <a:sym typeface="Roboto"/>
              </a:rPr>
              <a:t>Course of conduct that alarms or seriously annoys the person or makes them fear for their safety or that of family or friends​</a:t>
            </a:r>
            <a:endParaRPr/>
          </a:p>
          <a:p>
            <a:pPr marL="457200" marR="0" lvl="1" indent="0" algn="l" rtl="0">
              <a:lnSpc>
                <a:spcPct val="209030"/>
              </a:lnSpc>
              <a:spcBef>
                <a:spcPts val="0"/>
              </a:spcBef>
              <a:spcAft>
                <a:spcPts val="0"/>
              </a:spcAft>
              <a:buNone/>
            </a:pPr>
            <a:endParaRPr sz="3599" b="1" i="0" u="none" strike="noStrike" cap="none">
              <a:solidFill>
                <a:schemeClr val="lt1"/>
              </a:solidFill>
              <a:latin typeface="Roboto"/>
              <a:ea typeface="Roboto"/>
              <a:cs typeface="Roboto"/>
              <a:sym typeface="Roboto"/>
            </a:endParaRPr>
          </a:p>
          <a:p>
            <a:pPr marL="457200" marR="0" lvl="1" indent="0" algn="l" rtl="0">
              <a:lnSpc>
                <a:spcPct val="209030"/>
              </a:lnSpc>
              <a:spcBef>
                <a:spcPts val="0"/>
              </a:spcBef>
              <a:spcAft>
                <a:spcPts val="0"/>
              </a:spcAft>
              <a:buNone/>
            </a:pPr>
            <a:r>
              <a:rPr lang="en-US" sz="3599" b="1" i="0" u="none" strike="noStrike" cap="none">
                <a:solidFill>
                  <a:schemeClr val="lt1"/>
                </a:solidFill>
                <a:latin typeface="Roboto"/>
                <a:ea typeface="Roboto"/>
                <a:cs typeface="Roboto"/>
                <a:sym typeface="Roboto"/>
              </a:rPr>
              <a:t>Includes cyber-stalking</a:t>
            </a:r>
            <a:endParaRPr/>
          </a:p>
          <a:p>
            <a:pPr marL="0" marR="0" lvl="0" indent="0" algn="l" rtl="0">
              <a:lnSpc>
                <a:spcPct val="209030"/>
              </a:lnSpc>
              <a:spcBef>
                <a:spcPts val="0"/>
              </a:spcBef>
              <a:spcAft>
                <a:spcPts val="0"/>
              </a:spcAft>
              <a:buNone/>
            </a:pPr>
            <a:endParaRPr sz="3599" b="1">
              <a:solidFill>
                <a:schemeClr val="lt1"/>
              </a:solidFill>
              <a:latin typeface="Roboto"/>
              <a:ea typeface="Roboto"/>
              <a:cs typeface="Roboto"/>
              <a:sym typeface="Roboto"/>
            </a:endParaRPr>
          </a:p>
          <a:p>
            <a:pPr marL="457200" marR="0" lvl="1" indent="0" algn="l" rtl="0">
              <a:spcBef>
                <a:spcPts val="0"/>
              </a:spcBef>
              <a:spcAft>
                <a:spcPts val="0"/>
              </a:spcAft>
              <a:buNone/>
            </a:pPr>
            <a:r>
              <a:rPr lang="en-US" sz="3599" b="1" i="0" u="none" strike="noStrike" cap="none">
                <a:solidFill>
                  <a:schemeClr val="lt1"/>
                </a:solidFill>
                <a:latin typeface="Roboto"/>
                <a:ea typeface="Roboto"/>
                <a:cs typeface="Roboto"/>
                <a:sym typeface="Roboto"/>
              </a:rPr>
              <a:t>Intentionally following another person without their consent</a:t>
            </a:r>
            <a:r>
              <a:rPr lang="en-US" sz="3599" b="0" i="0" u="none" strike="noStrike" cap="none">
                <a:solidFill>
                  <a:schemeClr val="lt1"/>
                </a:solidFill>
                <a:latin typeface="Roboto"/>
                <a:ea typeface="Roboto"/>
                <a:cs typeface="Roboto"/>
                <a:sym typeface="Roboto"/>
              </a:rPr>
              <a:t> ​</a:t>
            </a:r>
            <a:endParaRPr/>
          </a:p>
          <a:p>
            <a:pPr marL="0" marR="0" lvl="0" indent="0" algn="ctr" rtl="0">
              <a:lnSpc>
                <a:spcPct val="181974"/>
              </a:lnSpc>
              <a:spcBef>
                <a:spcPts val="0"/>
              </a:spcBef>
              <a:spcAft>
                <a:spcPts val="0"/>
              </a:spcAft>
              <a:buNone/>
            </a:pPr>
            <a:endParaRPr sz="4000">
              <a:solidFill>
                <a:srgbClr val="FFFFF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245"/>
        <p:cNvGrpSpPr/>
        <p:nvPr/>
      </p:nvGrpSpPr>
      <p:grpSpPr>
        <a:xfrm>
          <a:off x="0" y="0"/>
          <a:ext cx="0" cy="0"/>
          <a:chOff x="0" y="0"/>
          <a:chExt cx="0" cy="0"/>
        </a:xfrm>
      </p:grpSpPr>
      <p:grpSp>
        <p:nvGrpSpPr>
          <p:cNvPr id="246" name="Google Shape;246;p18"/>
          <p:cNvGrpSpPr/>
          <p:nvPr/>
        </p:nvGrpSpPr>
        <p:grpSpPr>
          <a:xfrm>
            <a:off x="787390" y="424537"/>
            <a:ext cx="8632423" cy="1221033"/>
            <a:chOff x="0" y="-9525"/>
            <a:chExt cx="11509897" cy="1628044"/>
          </a:xfrm>
        </p:grpSpPr>
        <p:sp>
          <p:nvSpPr>
            <p:cNvPr id="247" name="Google Shape;247;p18"/>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0" y="-9525"/>
              <a:ext cx="11509897" cy="1093439"/>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CONSENT</a:t>
              </a:r>
              <a:endParaRPr/>
            </a:p>
          </p:txBody>
        </p:sp>
      </p:grpSp>
      <p:sp>
        <p:nvSpPr>
          <p:cNvPr id="249" name="Google Shape;249;p18"/>
          <p:cNvSpPr txBox="1"/>
          <p:nvPr/>
        </p:nvSpPr>
        <p:spPr>
          <a:xfrm>
            <a:off x="436126" y="1746574"/>
            <a:ext cx="14211798" cy="9043035"/>
          </a:xfrm>
          <a:prstGeom prst="rect">
            <a:avLst/>
          </a:prstGeom>
          <a:noFill/>
          <a:ln>
            <a:noFill/>
          </a:ln>
        </p:spPr>
        <p:txBody>
          <a:bodyPr spcFirstLastPara="1" wrap="square" lIns="0" tIns="0" rIns="0" bIns="0" anchor="t" anchorCtr="0">
            <a:spAutoFit/>
          </a:bodyPr>
          <a:lstStyle/>
          <a:p>
            <a:pPr marL="755659" marR="0" lvl="1" indent="-377829" algn="l" rtl="0">
              <a:lnSpc>
                <a:spcPct val="140000"/>
              </a:lnSpc>
              <a:spcBef>
                <a:spcPts val="0"/>
              </a:spcBef>
              <a:spcAft>
                <a:spcPts val="0"/>
              </a:spcAft>
              <a:buClr>
                <a:srgbClr val="FFFFFF"/>
              </a:buClr>
              <a:buSzPts val="3500"/>
              <a:buFont typeface="Arial"/>
              <a:buChar char="•"/>
            </a:pPr>
            <a:r>
              <a:rPr lang="en-US" sz="3500" b="0" i="0" u="none" strike="noStrike" cap="none" dirty="0">
                <a:solidFill>
                  <a:srgbClr val="FFFFFF"/>
                </a:solidFill>
                <a:latin typeface="Open Sans"/>
                <a:ea typeface="Open Sans"/>
                <a:cs typeface="Open Sans"/>
                <a:sym typeface="Open Sans"/>
              </a:rPr>
              <a:t>Permission to act through words or actions</a:t>
            </a:r>
            <a:endParaRPr lang="en-US" dirty="0"/>
          </a:p>
          <a:p>
            <a:pPr marL="0" marR="0" lvl="0" indent="0" algn="l" rtl="0">
              <a:lnSpc>
                <a:spcPct val="140000"/>
              </a:lnSpc>
              <a:spcBef>
                <a:spcPts val="0"/>
              </a:spcBef>
              <a:spcAft>
                <a:spcPts val="0"/>
              </a:spcAft>
              <a:buNone/>
            </a:pPr>
            <a:endParaRPr lang="en-US" sz="3500" dirty="0">
              <a:solidFill>
                <a:srgbClr val="FFFFFF"/>
              </a:solidFill>
              <a:latin typeface="Open Sans"/>
              <a:ea typeface="Open Sans"/>
              <a:cs typeface="Open Sans"/>
              <a:sym typeface="Open Sans"/>
            </a:endParaRPr>
          </a:p>
          <a:p>
            <a:pPr marL="755659" marR="0" lvl="1" indent="-377829" algn="l" rtl="0">
              <a:lnSpc>
                <a:spcPct val="140000"/>
              </a:lnSpc>
              <a:spcBef>
                <a:spcPts val="0"/>
              </a:spcBef>
              <a:spcAft>
                <a:spcPts val="0"/>
              </a:spcAft>
              <a:buClr>
                <a:srgbClr val="FFFFFF"/>
              </a:buClr>
              <a:buSzPts val="3500"/>
              <a:buFont typeface="Arial"/>
              <a:buChar char="•"/>
            </a:pPr>
            <a:r>
              <a:rPr lang="en-US" sz="3500" b="0" i="0" u="none" strike="noStrike" cap="none" dirty="0">
                <a:solidFill>
                  <a:srgbClr val="FFFFFF"/>
                </a:solidFill>
                <a:latin typeface="Open Sans"/>
                <a:ea typeface="Open Sans"/>
                <a:cs typeface="Open Sans"/>
                <a:sym typeface="Open Sans"/>
              </a:rPr>
              <a:t>Clear, voluntary, mutually understood, for each act</a:t>
            </a:r>
            <a:endParaRPr lang="en-US" dirty="0"/>
          </a:p>
          <a:p>
            <a:pPr marL="0" marR="0" lvl="0" indent="0" algn="l" rtl="0">
              <a:lnSpc>
                <a:spcPct val="140000"/>
              </a:lnSpc>
              <a:spcBef>
                <a:spcPts val="0"/>
              </a:spcBef>
              <a:spcAft>
                <a:spcPts val="0"/>
              </a:spcAft>
              <a:buNone/>
            </a:pPr>
            <a:endParaRPr lang="en-US" sz="3500" dirty="0">
              <a:solidFill>
                <a:srgbClr val="FFFFFF"/>
              </a:solidFill>
              <a:latin typeface="Open Sans"/>
              <a:ea typeface="Open Sans"/>
              <a:cs typeface="Open Sans"/>
              <a:sym typeface="Open Sans"/>
            </a:endParaRPr>
          </a:p>
          <a:p>
            <a:pPr marL="755659" marR="0" lvl="1" indent="-377829" algn="l" rtl="0">
              <a:lnSpc>
                <a:spcPct val="140000"/>
              </a:lnSpc>
              <a:spcBef>
                <a:spcPts val="0"/>
              </a:spcBef>
              <a:spcAft>
                <a:spcPts val="0"/>
              </a:spcAft>
              <a:buClr>
                <a:srgbClr val="FFFFFF"/>
              </a:buClr>
              <a:buSzPts val="3500"/>
              <a:buFont typeface="Arial"/>
              <a:buChar char="•"/>
            </a:pPr>
            <a:r>
              <a:rPr lang="en-US" sz="3500" b="0" i="0" u="none" strike="noStrike" cap="none" dirty="0">
                <a:solidFill>
                  <a:srgbClr val="FFFFFF"/>
                </a:solidFill>
                <a:latin typeface="Open Sans"/>
                <a:ea typeface="Open Sans"/>
                <a:cs typeface="Open Sans"/>
                <a:sym typeface="Open Sans"/>
              </a:rPr>
              <a:t>Active not passive</a:t>
            </a:r>
            <a:endParaRPr lang="en-US" dirty="0"/>
          </a:p>
          <a:p>
            <a:pPr marL="0" marR="0" lvl="0" indent="0" algn="l" rtl="0">
              <a:lnSpc>
                <a:spcPct val="140000"/>
              </a:lnSpc>
              <a:spcBef>
                <a:spcPts val="0"/>
              </a:spcBef>
              <a:spcAft>
                <a:spcPts val="0"/>
              </a:spcAft>
              <a:buNone/>
            </a:pPr>
            <a:endParaRPr lang="en-US" sz="3500" dirty="0">
              <a:solidFill>
                <a:srgbClr val="FFFFFF"/>
              </a:solidFill>
              <a:latin typeface="Open Sans"/>
              <a:ea typeface="Open Sans"/>
              <a:cs typeface="Open Sans"/>
              <a:sym typeface="Open Sans"/>
            </a:endParaRPr>
          </a:p>
          <a:p>
            <a:pPr marL="755659" marR="0" lvl="1" indent="-377829" algn="l" rtl="0">
              <a:lnSpc>
                <a:spcPct val="140000"/>
              </a:lnSpc>
              <a:spcBef>
                <a:spcPts val="0"/>
              </a:spcBef>
              <a:spcAft>
                <a:spcPts val="0"/>
              </a:spcAft>
              <a:buClr>
                <a:srgbClr val="FFFFFF"/>
              </a:buClr>
              <a:buSzPts val="3500"/>
              <a:buFont typeface="Arial"/>
              <a:buChar char="•"/>
            </a:pPr>
            <a:r>
              <a:rPr lang="en-US" sz="3500" b="0" i="0" u="none" strike="noStrike" cap="none" dirty="0">
                <a:solidFill>
                  <a:srgbClr val="FFFFFF"/>
                </a:solidFill>
                <a:latin typeface="Open Sans"/>
                <a:ea typeface="Open Sans"/>
                <a:cs typeface="Open Sans"/>
                <a:sym typeface="Open Sans"/>
              </a:rPr>
              <a:t>Given freely, no use of force or coercion</a:t>
            </a:r>
            <a:endParaRPr dirty="0"/>
          </a:p>
          <a:p>
            <a:pPr marL="0" marR="0" lvl="0" indent="0" algn="l" rtl="0">
              <a:lnSpc>
                <a:spcPct val="140000"/>
              </a:lnSpc>
              <a:spcBef>
                <a:spcPts val="0"/>
              </a:spcBef>
              <a:spcAft>
                <a:spcPts val="0"/>
              </a:spcAft>
              <a:buNone/>
            </a:pPr>
            <a:endParaRPr sz="3500" dirty="0">
              <a:solidFill>
                <a:srgbClr val="FFFFFF"/>
              </a:solidFill>
              <a:latin typeface="Open Sans"/>
              <a:ea typeface="Open Sans"/>
              <a:cs typeface="Open Sans"/>
              <a:sym typeface="Open Sans"/>
            </a:endParaRPr>
          </a:p>
          <a:p>
            <a:pPr marL="755659" marR="0" lvl="1" indent="-377829" algn="l" rtl="0">
              <a:lnSpc>
                <a:spcPct val="140000"/>
              </a:lnSpc>
              <a:spcBef>
                <a:spcPts val="0"/>
              </a:spcBef>
              <a:spcAft>
                <a:spcPts val="0"/>
              </a:spcAft>
              <a:buClr>
                <a:srgbClr val="FFFFFF"/>
              </a:buClr>
              <a:buSzPts val="3500"/>
              <a:buFont typeface="Arial"/>
              <a:buChar char="•"/>
            </a:pPr>
            <a:r>
              <a:rPr lang="en-US" sz="3500" b="0" i="0" u="none" strike="noStrike" cap="none" dirty="0">
                <a:solidFill>
                  <a:srgbClr val="FFFFFF"/>
                </a:solidFill>
                <a:latin typeface="Open Sans"/>
                <a:ea typeface="Open Sans"/>
                <a:cs typeface="Open Sans"/>
                <a:sym typeface="Open Sans"/>
              </a:rPr>
              <a:t>Knowingly, cannot be under 16 or incapacitated</a:t>
            </a:r>
            <a:endParaRPr dirty="0"/>
          </a:p>
          <a:p>
            <a:pPr marL="0" marR="0" lvl="0" indent="0" algn="l" rtl="0">
              <a:lnSpc>
                <a:spcPct val="140000"/>
              </a:lnSpc>
              <a:spcBef>
                <a:spcPts val="0"/>
              </a:spcBef>
              <a:spcAft>
                <a:spcPts val="0"/>
              </a:spcAft>
              <a:buNone/>
            </a:pPr>
            <a:endParaRPr sz="3500" dirty="0">
              <a:solidFill>
                <a:srgbClr val="FFFFFF"/>
              </a:solidFill>
              <a:latin typeface="Open Sans"/>
              <a:ea typeface="Open Sans"/>
              <a:cs typeface="Open Sans"/>
              <a:sym typeface="Open Sans"/>
            </a:endParaRPr>
          </a:p>
          <a:p>
            <a:pPr marL="755659" marR="0" lvl="1" indent="-377829" algn="l" rtl="0">
              <a:lnSpc>
                <a:spcPct val="140000"/>
              </a:lnSpc>
              <a:spcBef>
                <a:spcPts val="0"/>
              </a:spcBef>
              <a:spcAft>
                <a:spcPts val="0"/>
              </a:spcAft>
              <a:buClr>
                <a:srgbClr val="FFFFFF"/>
              </a:buClr>
              <a:buSzPts val="3500"/>
              <a:buFont typeface="Arial"/>
              <a:buChar char="•"/>
            </a:pPr>
            <a:r>
              <a:rPr lang="en-US" sz="3500" b="0" i="0" u="none" strike="noStrike" cap="none" dirty="0">
                <a:solidFill>
                  <a:srgbClr val="FFFFFF"/>
                </a:solidFill>
                <a:latin typeface="Open Sans"/>
                <a:ea typeface="Open Sans"/>
                <a:cs typeface="Open Sans"/>
                <a:sym typeface="Open Sans"/>
              </a:rPr>
              <a:t>Specific- permission for each activity</a:t>
            </a:r>
            <a:endParaRPr dirty="0"/>
          </a:p>
          <a:p>
            <a:pPr marL="0" marR="0" lvl="0" indent="0" algn="l" rtl="0">
              <a:lnSpc>
                <a:spcPct val="140000"/>
              </a:lnSpc>
              <a:spcBef>
                <a:spcPts val="0"/>
              </a:spcBef>
              <a:spcAft>
                <a:spcPts val="0"/>
              </a:spcAft>
              <a:buNone/>
            </a:pPr>
            <a:endParaRPr sz="3500" dirty="0">
              <a:solidFill>
                <a:srgbClr val="FFFFFF"/>
              </a:solidFill>
              <a:latin typeface="Open Sans"/>
              <a:ea typeface="Open Sans"/>
              <a:cs typeface="Open Sans"/>
              <a:sym typeface="Open Sans"/>
            </a:endParaRPr>
          </a:p>
          <a:p>
            <a:pPr marL="0" marR="0" lvl="0" indent="0" algn="l" rtl="0">
              <a:lnSpc>
                <a:spcPct val="160000"/>
              </a:lnSpc>
              <a:spcBef>
                <a:spcPts val="0"/>
              </a:spcBef>
              <a:spcAft>
                <a:spcPts val="0"/>
              </a:spcAft>
              <a:buNone/>
            </a:pPr>
            <a:endParaRPr sz="3500" dirty="0">
              <a:solidFill>
                <a:srgbClr val="FFFFFF"/>
              </a:solidFill>
              <a:latin typeface="Open Sans"/>
              <a:ea typeface="Open Sans"/>
              <a:cs typeface="Open Sans"/>
              <a:sym typeface="Open Sans"/>
            </a:endParaRPr>
          </a:p>
          <a:p>
            <a:pPr marL="0" marR="0" lvl="0" indent="0" algn="ctr" rtl="0">
              <a:lnSpc>
                <a:spcPct val="207971"/>
              </a:lnSpc>
              <a:spcBef>
                <a:spcPts val="0"/>
              </a:spcBef>
              <a:spcAft>
                <a:spcPts val="0"/>
              </a:spcAft>
              <a:buNone/>
            </a:pPr>
            <a:endParaRPr sz="3500" dirty="0">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253"/>
        <p:cNvGrpSpPr/>
        <p:nvPr/>
      </p:nvGrpSpPr>
      <p:grpSpPr>
        <a:xfrm>
          <a:off x="0" y="0"/>
          <a:ext cx="0" cy="0"/>
          <a:chOff x="0" y="0"/>
          <a:chExt cx="0" cy="0"/>
        </a:xfrm>
      </p:grpSpPr>
      <p:grpSp>
        <p:nvGrpSpPr>
          <p:cNvPr id="254" name="Google Shape;254;p19"/>
          <p:cNvGrpSpPr/>
          <p:nvPr/>
        </p:nvGrpSpPr>
        <p:grpSpPr>
          <a:xfrm>
            <a:off x="787390" y="424537"/>
            <a:ext cx="8632423" cy="1221033"/>
            <a:chOff x="0" y="-9525"/>
            <a:chExt cx="11509897" cy="1628044"/>
          </a:xfrm>
        </p:grpSpPr>
        <p:sp>
          <p:nvSpPr>
            <p:cNvPr id="255" name="Google Shape;255;p19"/>
            <p:cNvSpPr/>
            <p:nvPr/>
          </p:nvSpPr>
          <p:spPr>
            <a:xfrm>
              <a:off x="0" y="1543247"/>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txBox="1"/>
            <p:nvPr/>
          </p:nvSpPr>
          <p:spPr>
            <a:xfrm>
              <a:off x="0" y="-9525"/>
              <a:ext cx="11509897" cy="1093439"/>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CONSENT </a:t>
              </a:r>
              <a:endParaRPr/>
            </a:p>
          </p:txBody>
        </p:sp>
      </p:grpSp>
      <p:sp>
        <p:nvSpPr>
          <p:cNvPr id="5" name="TextBox 4">
            <a:extLst>
              <a:ext uri="{FF2B5EF4-FFF2-40B4-BE49-F238E27FC236}">
                <a16:creationId xmlns:a16="http://schemas.microsoft.com/office/drawing/2014/main" id="{611D9900-68FB-31F6-ACE5-503CB1FC4DDB}"/>
              </a:ext>
            </a:extLst>
          </p:cNvPr>
          <p:cNvSpPr txBox="1"/>
          <p:nvPr/>
        </p:nvSpPr>
        <p:spPr>
          <a:xfrm>
            <a:off x="4946650" y="8174664"/>
            <a:ext cx="8394700" cy="523220"/>
          </a:xfrm>
          <a:prstGeom prst="rect">
            <a:avLst/>
          </a:prstGeom>
          <a:noFill/>
        </p:spPr>
        <p:txBody>
          <a:bodyPr wrap="square">
            <a:spAutoFit/>
          </a:bodyPr>
          <a:lstStyle/>
          <a:p>
            <a:r>
              <a:rPr lang="en-US" sz="2800" dirty="0">
                <a:solidFill>
                  <a:schemeClr val="bg1"/>
                </a:solidFill>
                <a:hlinkClick r:id="rId3">
                  <a:extLst>
                    <a:ext uri="{A12FA001-AC4F-418D-AE19-62706E023703}">
                      <ahyp:hlinkClr xmlns:ahyp="http://schemas.microsoft.com/office/drawing/2018/hyperlinkcolor" val="tx"/>
                    </a:ext>
                  </a:extLst>
                </a:hlinkClick>
              </a:rPr>
              <a:t>https://www.youtube.com/watch?v=fGoWLWS4-kU</a:t>
            </a:r>
            <a:r>
              <a:rPr lang="en-US" sz="2800" dirty="0">
                <a:solidFill>
                  <a:schemeClr val="bg1"/>
                </a:solidFill>
              </a:rPr>
              <a:t> </a:t>
            </a:r>
          </a:p>
        </p:txBody>
      </p:sp>
      <p:pic>
        <p:nvPicPr>
          <p:cNvPr id="1032" name="Picture 8" descr="Tea Cup Vector Art, Icons, and Graphics for Free Download">
            <a:extLst>
              <a:ext uri="{FF2B5EF4-FFF2-40B4-BE49-F238E27FC236}">
                <a16:creationId xmlns:a16="http://schemas.microsoft.com/office/drawing/2014/main" id="{1972DCAB-D321-E792-4B10-5010888C7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983" y="2674203"/>
            <a:ext cx="10687050" cy="534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p:nvPr/>
        </p:nvSpPr>
        <p:spPr>
          <a:xfrm rot="-5400000">
            <a:off x="-2925847" y="1400877"/>
            <a:ext cx="11851040" cy="7485245"/>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txBox="1"/>
          <p:nvPr/>
        </p:nvSpPr>
        <p:spPr>
          <a:xfrm>
            <a:off x="7653090" y="793969"/>
            <a:ext cx="9557458" cy="10237867"/>
          </a:xfrm>
          <a:prstGeom prst="rect">
            <a:avLst/>
          </a:prstGeom>
          <a:noFill/>
          <a:ln>
            <a:noFill/>
          </a:ln>
        </p:spPr>
        <p:txBody>
          <a:bodyPr spcFirstLastPara="1" wrap="square" lIns="0" tIns="0" rIns="0" bIns="0" anchor="t" anchorCtr="0">
            <a:spAutoFit/>
          </a:bodyPr>
          <a:lstStyle/>
          <a:p>
            <a:pPr marL="970914" marR="0" lvl="1" indent="-571500" algn="l" rtl="0">
              <a:spcBef>
                <a:spcPts val="0"/>
              </a:spcBef>
              <a:spcAft>
                <a:spcPts val="0"/>
              </a:spcAft>
              <a:buClr>
                <a:srgbClr val="6D123F"/>
              </a:buClr>
              <a:buSzPts val="3200"/>
              <a:buFont typeface="Arial"/>
              <a:buChar char="•"/>
            </a:pPr>
            <a:r>
              <a:rPr lang="en-US" sz="3200" b="0" i="0" u="none" strike="noStrike" cap="none" dirty="0">
                <a:solidFill>
                  <a:srgbClr val="6D123F"/>
                </a:solidFill>
                <a:latin typeface="Roboto"/>
                <a:ea typeface="Roboto"/>
                <a:cs typeface="Roboto"/>
                <a:sym typeface="Roboto"/>
              </a:rPr>
              <a:t>HCC can provide direct support to students who experience sexual misconduct regardless of whether or not the accused an HCC community member. Support measures can be provided to address and help remediate concerns.</a:t>
            </a:r>
            <a:endParaRPr dirty="0"/>
          </a:p>
          <a:p>
            <a:pPr marL="399414" marR="0" lvl="1" indent="0" algn="l" rtl="0">
              <a:spcBef>
                <a:spcPts val="0"/>
              </a:spcBef>
              <a:spcAft>
                <a:spcPts val="0"/>
              </a:spcAft>
              <a:buNone/>
            </a:pPr>
            <a:r>
              <a:rPr lang="en-US" sz="3200" b="0" i="0" u="none" strike="noStrike" cap="none" dirty="0">
                <a:solidFill>
                  <a:srgbClr val="6D123F"/>
                </a:solidFill>
                <a:latin typeface="Roboto"/>
                <a:ea typeface="Roboto"/>
                <a:cs typeface="Roboto"/>
                <a:sym typeface="Roboto"/>
              </a:rPr>
              <a:t> </a:t>
            </a:r>
            <a:endParaRPr dirty="0"/>
          </a:p>
          <a:p>
            <a:pPr marL="970914" marR="0" lvl="1" indent="-571500" algn="l" rtl="0">
              <a:spcBef>
                <a:spcPts val="0"/>
              </a:spcBef>
              <a:spcAft>
                <a:spcPts val="0"/>
              </a:spcAft>
              <a:buClr>
                <a:srgbClr val="6D123F"/>
              </a:buClr>
              <a:buSzPts val="3200"/>
              <a:buFont typeface="Arial"/>
              <a:buChar char="•"/>
            </a:pPr>
            <a:r>
              <a:rPr lang="en-US" sz="3200" b="0" i="0" u="none" strike="noStrike" cap="none" dirty="0">
                <a:solidFill>
                  <a:srgbClr val="6D123F"/>
                </a:solidFill>
                <a:latin typeface="Roboto"/>
                <a:ea typeface="Roboto"/>
                <a:cs typeface="Roboto"/>
                <a:sym typeface="Roboto"/>
              </a:rPr>
              <a:t>If the accused is an HCC community member, there are both informal and formal adjudication options to address concerns in addition to support measures. </a:t>
            </a:r>
            <a:endParaRPr dirty="0"/>
          </a:p>
          <a:p>
            <a:pPr marL="399414" marR="0" lvl="1" indent="0" algn="l" rtl="0">
              <a:spcBef>
                <a:spcPts val="0"/>
              </a:spcBef>
              <a:spcAft>
                <a:spcPts val="0"/>
              </a:spcAft>
              <a:buNone/>
            </a:pPr>
            <a:endParaRPr sz="3200" b="0" i="0" u="none" strike="noStrike" cap="none" dirty="0">
              <a:solidFill>
                <a:srgbClr val="6D123F"/>
              </a:solidFill>
              <a:latin typeface="Roboto"/>
              <a:ea typeface="Roboto"/>
              <a:cs typeface="Roboto"/>
              <a:sym typeface="Roboto"/>
            </a:endParaRPr>
          </a:p>
          <a:p>
            <a:pPr marL="970914" marR="0" lvl="1" indent="-571500" algn="l" rtl="0">
              <a:spcBef>
                <a:spcPts val="0"/>
              </a:spcBef>
              <a:spcAft>
                <a:spcPts val="0"/>
              </a:spcAft>
              <a:buClr>
                <a:srgbClr val="6D123F"/>
              </a:buClr>
              <a:buSzPts val="3200"/>
              <a:buFont typeface="Arial"/>
              <a:buChar char="•"/>
            </a:pPr>
            <a:r>
              <a:rPr lang="en-US" sz="3200" b="0" i="0" u="none" strike="noStrike" cap="none" dirty="0">
                <a:solidFill>
                  <a:srgbClr val="6D123F"/>
                </a:solidFill>
                <a:latin typeface="Roboto"/>
                <a:ea typeface="Roboto"/>
                <a:cs typeface="Roboto"/>
                <a:sym typeface="Roboto"/>
              </a:rPr>
              <a:t>The college will only be required to act against a complainant’s request if the report raises concerns of immediate, ongoing risk to the health, safety and welfare of the campus community. </a:t>
            </a:r>
            <a:endParaRPr dirty="0"/>
          </a:p>
          <a:p>
            <a:pPr marL="0" marR="0" lvl="0" indent="0" algn="l" rtl="0">
              <a:lnSpc>
                <a:spcPct val="208999"/>
              </a:lnSpc>
              <a:spcBef>
                <a:spcPts val="0"/>
              </a:spcBef>
              <a:spcAft>
                <a:spcPts val="0"/>
              </a:spcAft>
              <a:buNone/>
            </a:pPr>
            <a:r>
              <a:rPr lang="en-US" sz="3200" dirty="0">
                <a:solidFill>
                  <a:srgbClr val="6D123F"/>
                </a:solidFill>
                <a:latin typeface="Roboto"/>
                <a:ea typeface="Roboto"/>
                <a:cs typeface="Roboto"/>
                <a:sym typeface="Roboto"/>
              </a:rPr>
              <a:t> </a:t>
            </a:r>
            <a:endParaRPr dirty="0"/>
          </a:p>
          <a:p>
            <a:pPr marL="0" marR="0" lvl="0" indent="0" algn="l" rtl="0">
              <a:lnSpc>
                <a:spcPct val="169812"/>
              </a:lnSpc>
              <a:spcBef>
                <a:spcPts val="0"/>
              </a:spcBef>
              <a:spcAft>
                <a:spcPts val="0"/>
              </a:spcAft>
              <a:buNone/>
            </a:pPr>
            <a:endParaRPr sz="3200" dirty="0">
              <a:solidFill>
                <a:srgbClr val="6D123F"/>
              </a:solidFill>
              <a:latin typeface="Roboto"/>
              <a:ea typeface="Roboto"/>
              <a:cs typeface="Roboto"/>
              <a:sym typeface="Roboto"/>
            </a:endParaRPr>
          </a:p>
        </p:txBody>
      </p:sp>
      <p:sp>
        <p:nvSpPr>
          <p:cNvPr id="281" name="Google Shape;281;p22"/>
          <p:cNvSpPr txBox="1"/>
          <p:nvPr/>
        </p:nvSpPr>
        <p:spPr>
          <a:xfrm>
            <a:off x="701855" y="1741781"/>
            <a:ext cx="5540774" cy="55054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a:solidFill>
                  <a:srgbClr val="FFFFFF"/>
                </a:solidFill>
                <a:latin typeface="Roboto Condensed"/>
                <a:ea typeface="Roboto Condensed"/>
                <a:cs typeface="Roboto Condensed"/>
                <a:sym typeface="Roboto Condensed"/>
              </a:rPr>
              <a:t>WHAT HAPPENS IF SEXUAL MISCONDUCT OCCURS?​</a:t>
            </a:r>
            <a:endParaRPr/>
          </a:p>
          <a:p>
            <a:pPr marL="0" marR="0" lvl="0" indent="0" algn="l" rtl="0">
              <a:lnSpc>
                <a:spcPct val="120000"/>
              </a:lnSpc>
              <a:spcBef>
                <a:spcPts val="0"/>
              </a:spcBef>
              <a:spcAft>
                <a:spcPts val="0"/>
              </a:spcAft>
              <a:buNone/>
            </a:pPr>
            <a:endParaRPr sz="6000" b="1">
              <a:solidFill>
                <a:srgbClr val="FFFFFF"/>
              </a:solidFill>
              <a:latin typeface="Roboto Condensed"/>
              <a:ea typeface="Roboto Condensed"/>
              <a:cs typeface="Roboto Condensed"/>
              <a:sym typeface="Roboto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p:nvPr/>
        </p:nvSpPr>
        <p:spPr>
          <a:xfrm>
            <a:off x="-853658" y="-1236801"/>
            <a:ext cx="19995315" cy="4305300"/>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txBox="1"/>
          <p:nvPr/>
        </p:nvSpPr>
        <p:spPr>
          <a:xfrm>
            <a:off x="1603021" y="-56572"/>
            <a:ext cx="15081955" cy="2949525"/>
          </a:xfrm>
          <a:prstGeom prst="rect">
            <a:avLst/>
          </a:prstGeom>
          <a:noFill/>
          <a:ln>
            <a:noFill/>
          </a:ln>
        </p:spPr>
        <p:txBody>
          <a:bodyPr spcFirstLastPara="1" wrap="square" lIns="0" tIns="0" rIns="0" bIns="0" anchor="t" anchorCtr="0">
            <a:spAutoFit/>
          </a:bodyPr>
          <a:lstStyle/>
          <a:p>
            <a:pPr marL="0" marR="0" lvl="0" indent="0" algn="ctr" rtl="0">
              <a:lnSpc>
                <a:spcPct val="119989"/>
              </a:lnSpc>
              <a:spcBef>
                <a:spcPts val="0"/>
              </a:spcBef>
              <a:spcAft>
                <a:spcPts val="0"/>
              </a:spcAft>
              <a:buNone/>
            </a:pPr>
            <a:r>
              <a:rPr lang="en-US" sz="9600" b="1" dirty="0">
                <a:solidFill>
                  <a:srgbClr val="FFFFFF"/>
                </a:solidFill>
                <a:latin typeface="Alegreya Sans SC"/>
                <a:ea typeface="Alegreya Sans SC"/>
                <a:cs typeface="Alegreya Sans SC"/>
                <a:sym typeface="Alegreya Sans SC"/>
              </a:rPr>
              <a:t>Where You Can Turn </a:t>
            </a:r>
            <a:endParaRPr dirty="0"/>
          </a:p>
          <a:p>
            <a:pPr marL="0" marR="0" lvl="0" indent="0" algn="ctr" rtl="0">
              <a:lnSpc>
                <a:spcPct val="119989"/>
              </a:lnSpc>
              <a:spcBef>
                <a:spcPts val="0"/>
              </a:spcBef>
              <a:spcAft>
                <a:spcPts val="0"/>
              </a:spcAft>
              <a:buNone/>
            </a:pPr>
            <a:r>
              <a:rPr lang="en-US" sz="9600" b="1" dirty="0">
                <a:solidFill>
                  <a:srgbClr val="FFFFFF"/>
                </a:solidFill>
                <a:latin typeface="Alegreya Sans SC"/>
                <a:ea typeface="Alegreya Sans SC"/>
                <a:cs typeface="Alegreya Sans SC"/>
                <a:sym typeface="Alegreya Sans SC"/>
              </a:rPr>
              <a:t>For Help?</a:t>
            </a:r>
            <a:endParaRPr dirty="0"/>
          </a:p>
        </p:txBody>
      </p:sp>
      <p:sp>
        <p:nvSpPr>
          <p:cNvPr id="264" name="Google Shape;264;p20"/>
          <p:cNvSpPr txBox="1"/>
          <p:nvPr/>
        </p:nvSpPr>
        <p:spPr>
          <a:xfrm>
            <a:off x="1028700" y="5922343"/>
            <a:ext cx="7476163" cy="691515"/>
          </a:xfrm>
          <a:prstGeom prst="rect">
            <a:avLst/>
          </a:prstGeom>
          <a:noFill/>
          <a:ln>
            <a:noFill/>
          </a:ln>
        </p:spPr>
        <p:txBody>
          <a:bodyPr spcFirstLastPara="1" wrap="square" lIns="0" tIns="0" rIns="0" bIns="0" anchor="t" anchorCtr="0">
            <a:spAutoFit/>
          </a:bodyPr>
          <a:lstStyle/>
          <a:p>
            <a:pPr marL="0" marR="0" lvl="0" indent="0" algn="l" rtl="0">
              <a:lnSpc>
                <a:spcPct val="315000"/>
              </a:lnSpc>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20"/>
          <p:cNvSpPr txBox="1"/>
          <p:nvPr/>
        </p:nvSpPr>
        <p:spPr>
          <a:xfrm>
            <a:off x="1143000" y="3365355"/>
            <a:ext cx="7476163" cy="4996815"/>
          </a:xfrm>
          <a:prstGeom prst="rect">
            <a:avLst/>
          </a:prstGeom>
          <a:noFill/>
          <a:ln>
            <a:noFill/>
          </a:ln>
        </p:spPr>
        <p:txBody>
          <a:bodyPr spcFirstLastPara="1" wrap="square" lIns="0" tIns="0" rIns="0" bIns="0" anchor="t" anchorCtr="0">
            <a:spAutoFit/>
          </a:bodyPr>
          <a:lstStyle/>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a:solidFill>
                  <a:srgbClr val="000000"/>
                </a:solidFill>
                <a:latin typeface="Open Sans"/>
                <a:ea typeface="Open Sans"/>
                <a:cs typeface="Open Sans"/>
                <a:sym typeface="Open Sans"/>
              </a:rPr>
              <a:t>Report it to HCC​</a:t>
            </a:r>
            <a:endParaRPr/>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a:solidFill>
                  <a:srgbClr val="000000"/>
                </a:solidFill>
                <a:latin typeface="Open Sans"/>
                <a:ea typeface="Open Sans"/>
                <a:cs typeface="Open Sans"/>
                <a:sym typeface="Open Sans"/>
              </a:rPr>
              <a:t>Any employee​</a:t>
            </a:r>
            <a:endParaRPr/>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a:solidFill>
                  <a:srgbClr val="000000"/>
                </a:solidFill>
                <a:latin typeface="Open Sans"/>
                <a:ea typeface="Open Sans"/>
                <a:cs typeface="Open Sans"/>
                <a:sym typeface="Open Sans"/>
              </a:rPr>
              <a:t>Public Safety​</a:t>
            </a:r>
            <a:endParaRPr/>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a:solidFill>
                  <a:srgbClr val="000000"/>
                </a:solidFill>
                <a:latin typeface="Open Sans"/>
                <a:ea typeface="Open Sans"/>
                <a:cs typeface="Open Sans"/>
                <a:sym typeface="Open Sans"/>
              </a:rPr>
              <a:t>443-518-5555​</a:t>
            </a:r>
            <a:endParaRPr/>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a:solidFill>
                  <a:srgbClr val="000000"/>
                </a:solidFill>
                <a:latin typeface="Open Sans"/>
                <a:ea typeface="Open Sans"/>
                <a:cs typeface="Open Sans"/>
                <a:sym typeface="Open Sans"/>
              </a:rPr>
              <a:t>443-518-5500​</a:t>
            </a:r>
            <a:endParaRPr/>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a:solidFill>
                  <a:srgbClr val="000000"/>
                </a:solidFill>
                <a:latin typeface="Open Sans"/>
                <a:ea typeface="Open Sans"/>
                <a:cs typeface="Open Sans"/>
                <a:sym typeface="Open Sans"/>
              </a:rPr>
              <a:t>Title IX Coordinators​</a:t>
            </a:r>
            <a:endParaRPr/>
          </a:p>
          <a:p>
            <a:pPr marL="0" marR="0" lvl="0" indent="0" algn="l" rtl="0">
              <a:lnSpc>
                <a:spcPct val="135000"/>
              </a:lnSpc>
              <a:spcBef>
                <a:spcPts val="0"/>
              </a:spcBef>
              <a:spcAft>
                <a:spcPts val="0"/>
              </a:spcAft>
              <a:buNone/>
            </a:pPr>
            <a:endParaRPr sz="4200">
              <a:solidFill>
                <a:srgbClr val="000000"/>
              </a:solidFill>
              <a:latin typeface="Open Sans"/>
              <a:ea typeface="Open Sans"/>
              <a:cs typeface="Open Sans"/>
              <a:sym typeface="Open Sans"/>
            </a:endParaRPr>
          </a:p>
        </p:txBody>
      </p:sp>
      <p:sp>
        <p:nvSpPr>
          <p:cNvPr id="266" name="Google Shape;266;p20"/>
          <p:cNvSpPr txBox="1"/>
          <p:nvPr/>
        </p:nvSpPr>
        <p:spPr>
          <a:xfrm>
            <a:off x="9783137" y="3365355"/>
            <a:ext cx="7476163" cy="4276090"/>
          </a:xfrm>
          <a:prstGeom prst="rect">
            <a:avLst/>
          </a:prstGeom>
          <a:noFill/>
          <a:ln>
            <a:noFill/>
          </a:ln>
        </p:spPr>
        <p:txBody>
          <a:bodyPr spcFirstLastPara="1" wrap="square" lIns="0" tIns="0" rIns="0" bIns="0" anchor="t" anchorCtr="0">
            <a:spAutoFit/>
          </a:bodyPr>
          <a:lstStyle/>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Open Sans"/>
                <a:ea typeface="Open Sans"/>
                <a:cs typeface="Open Sans"/>
                <a:sym typeface="Open Sans"/>
              </a:rPr>
              <a:t>Report it to police​</a:t>
            </a:r>
            <a:endParaRPr dirty="0"/>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Open Sans"/>
                <a:ea typeface="Open Sans"/>
                <a:cs typeface="Open Sans"/>
                <a:sym typeface="Open Sans"/>
              </a:rPr>
              <a:t>Report it to both​</a:t>
            </a:r>
            <a:endParaRPr dirty="0"/>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Open Sans"/>
                <a:ea typeface="Open Sans"/>
                <a:cs typeface="Open Sans"/>
                <a:sym typeface="Open Sans"/>
              </a:rPr>
              <a:t>Consult with confidential resources​</a:t>
            </a:r>
            <a:endParaRPr dirty="0"/>
          </a:p>
          <a:p>
            <a:pPr marL="906780" marR="0" lvl="1" indent="-453390" algn="l" rtl="0">
              <a:lnSpc>
                <a:spcPct val="135000"/>
              </a:lnSpc>
              <a:spcBef>
                <a:spcPts val="0"/>
              </a:spcBef>
              <a:spcAft>
                <a:spcPts val="0"/>
              </a:spcAft>
              <a:buClr>
                <a:srgbClr val="000000"/>
              </a:buClr>
              <a:buSzPts val="4200"/>
              <a:buFont typeface="Arial"/>
              <a:buChar char="•"/>
            </a:pPr>
            <a:r>
              <a:rPr lang="en-US" sz="4200" b="0" i="0" u="none" strike="noStrike" cap="none" dirty="0">
                <a:solidFill>
                  <a:srgbClr val="000000"/>
                </a:solidFill>
                <a:latin typeface="Open Sans"/>
                <a:ea typeface="Open Sans"/>
                <a:cs typeface="Open Sans"/>
                <a:sym typeface="Open Sans"/>
              </a:rPr>
              <a:t>Third party reporting​</a:t>
            </a:r>
            <a:endParaRPr dirty="0"/>
          </a:p>
          <a:p>
            <a:pPr marL="0" marR="0" lvl="0" indent="0" algn="l" rtl="0">
              <a:lnSpc>
                <a:spcPct val="135000"/>
              </a:lnSpc>
              <a:spcBef>
                <a:spcPts val="0"/>
              </a:spcBef>
              <a:spcAft>
                <a:spcPts val="0"/>
              </a:spcAft>
              <a:buNone/>
            </a:pPr>
            <a:endParaRPr sz="4200" dirty="0">
              <a:solidFill>
                <a:srgbClr val="000000"/>
              </a:solidFill>
              <a:latin typeface="Open Sans"/>
              <a:ea typeface="Open Sans"/>
              <a:cs typeface="Open Sans"/>
              <a:sym typeface="Open Sans"/>
            </a:endParaRPr>
          </a:p>
        </p:txBody>
      </p:sp>
      <p:sp>
        <p:nvSpPr>
          <p:cNvPr id="267" name="Google Shape;267;p20"/>
          <p:cNvSpPr txBox="1"/>
          <p:nvPr/>
        </p:nvSpPr>
        <p:spPr>
          <a:xfrm>
            <a:off x="-723066" y="8444147"/>
            <a:ext cx="1868445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All HCC Faculty and Staff </a:t>
            </a:r>
            <a:endParaRPr sz="1100"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(except for counselors in the Counseling Center) are </a:t>
            </a:r>
            <a:endParaRPr sz="1100"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Mandatory Reporters </a:t>
            </a:r>
            <a:endParaRPr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1"/>
          <p:cNvSpPr/>
          <p:nvPr/>
        </p:nvSpPr>
        <p:spPr>
          <a:xfrm>
            <a:off x="-853657" y="-933450"/>
            <a:ext cx="19995315" cy="4305300"/>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p:nvPr/>
        </p:nvSpPr>
        <p:spPr>
          <a:xfrm>
            <a:off x="1603022" y="300037"/>
            <a:ext cx="15081955" cy="1647825"/>
          </a:xfrm>
          <a:prstGeom prst="rect">
            <a:avLst/>
          </a:prstGeom>
          <a:noFill/>
          <a:ln>
            <a:noFill/>
          </a:ln>
        </p:spPr>
        <p:txBody>
          <a:bodyPr spcFirstLastPara="1" wrap="square" lIns="0" tIns="0" rIns="0" bIns="0" anchor="t" anchorCtr="0">
            <a:spAutoFit/>
          </a:bodyPr>
          <a:lstStyle/>
          <a:p>
            <a:pPr marL="0" marR="0" lvl="0" indent="0" algn="ctr" rtl="0">
              <a:lnSpc>
                <a:spcPct val="119989"/>
              </a:lnSpc>
              <a:spcBef>
                <a:spcPts val="0"/>
              </a:spcBef>
              <a:spcAft>
                <a:spcPts val="0"/>
              </a:spcAft>
              <a:buNone/>
            </a:pPr>
            <a:r>
              <a:rPr lang="en-US" sz="9600" b="1">
                <a:solidFill>
                  <a:srgbClr val="FFFFFF"/>
                </a:solidFill>
                <a:latin typeface="Alegreya Sans SC"/>
                <a:ea typeface="Alegreya Sans SC"/>
                <a:cs typeface="Alegreya Sans SC"/>
                <a:sym typeface="Alegreya Sans SC"/>
              </a:rPr>
              <a:t>CONFIDENTIAL RESOURCES</a:t>
            </a:r>
            <a:endParaRPr/>
          </a:p>
        </p:txBody>
      </p:sp>
      <p:sp>
        <p:nvSpPr>
          <p:cNvPr id="274" name="Google Shape;274;p21"/>
          <p:cNvSpPr txBox="1"/>
          <p:nvPr/>
        </p:nvSpPr>
        <p:spPr>
          <a:xfrm>
            <a:off x="1028700" y="4686881"/>
            <a:ext cx="14975444" cy="4076903"/>
          </a:xfrm>
          <a:prstGeom prst="rect">
            <a:avLst/>
          </a:prstGeom>
          <a:noFill/>
          <a:ln>
            <a:noFill/>
          </a:ln>
        </p:spPr>
        <p:txBody>
          <a:bodyPr spcFirstLastPara="1" wrap="square" lIns="0" tIns="0" rIns="0" bIns="0" anchor="t" anchorCtr="0">
            <a:spAutoFit/>
          </a:bodyPr>
          <a:lstStyle/>
          <a:p>
            <a:pPr marL="971550" marR="0" lvl="1" indent="-485775" algn="l" rtl="0">
              <a:lnSpc>
                <a:spcPct val="135000"/>
              </a:lnSpc>
              <a:spcBef>
                <a:spcPts val="0"/>
              </a:spcBef>
              <a:spcAft>
                <a:spcPts val="0"/>
              </a:spcAft>
              <a:buClr>
                <a:srgbClr val="000000"/>
              </a:buClr>
              <a:buSzPts val="4500"/>
              <a:buFont typeface="Arial"/>
              <a:buChar char="•"/>
            </a:pPr>
            <a:r>
              <a:rPr lang="en-US" sz="4500" b="0" i="0" u="none" strike="noStrike" cap="none">
                <a:solidFill>
                  <a:srgbClr val="000000"/>
                </a:solidFill>
                <a:latin typeface="Open Sans"/>
                <a:ea typeface="Open Sans"/>
                <a:cs typeface="Open Sans"/>
                <a:sym typeface="Open Sans"/>
              </a:rPr>
              <a:t>HCC Counseling Center or other counseling services​</a:t>
            </a:r>
            <a:endParaRPr/>
          </a:p>
          <a:p>
            <a:pPr marL="971550" marR="0" lvl="1" indent="-485775" algn="l" rtl="0">
              <a:lnSpc>
                <a:spcPct val="135000"/>
              </a:lnSpc>
              <a:spcBef>
                <a:spcPts val="0"/>
              </a:spcBef>
              <a:spcAft>
                <a:spcPts val="0"/>
              </a:spcAft>
              <a:buClr>
                <a:srgbClr val="000000"/>
              </a:buClr>
              <a:buSzPts val="4500"/>
              <a:buFont typeface="Arial"/>
              <a:buChar char="•"/>
            </a:pPr>
            <a:r>
              <a:rPr lang="en-US" sz="4500" b="0" i="0" u="none" strike="noStrike" cap="none">
                <a:solidFill>
                  <a:srgbClr val="000000"/>
                </a:solidFill>
                <a:latin typeface="Open Sans"/>
                <a:ea typeface="Open Sans"/>
                <a:cs typeface="Open Sans"/>
                <a:sym typeface="Open Sans"/>
              </a:rPr>
              <a:t>Hopeworks​</a:t>
            </a:r>
            <a:endParaRPr/>
          </a:p>
          <a:p>
            <a:pPr marL="971550" marR="0" lvl="1" indent="-485775" algn="l" rtl="0">
              <a:lnSpc>
                <a:spcPct val="135000"/>
              </a:lnSpc>
              <a:spcBef>
                <a:spcPts val="0"/>
              </a:spcBef>
              <a:spcAft>
                <a:spcPts val="0"/>
              </a:spcAft>
              <a:buClr>
                <a:srgbClr val="000000"/>
              </a:buClr>
              <a:buSzPts val="4500"/>
              <a:buFont typeface="Arial"/>
              <a:buChar char="•"/>
            </a:pPr>
            <a:r>
              <a:rPr lang="en-US" sz="4500" b="0" i="0" u="none" strike="noStrike" cap="none">
                <a:solidFill>
                  <a:srgbClr val="000000"/>
                </a:solidFill>
                <a:latin typeface="Open Sans"/>
                <a:ea typeface="Open Sans"/>
                <a:cs typeface="Open Sans"/>
                <a:sym typeface="Open Sans"/>
              </a:rPr>
              <a:t>Medical staff operating in a medical capacity​</a:t>
            </a:r>
            <a:endParaRPr/>
          </a:p>
          <a:p>
            <a:pPr marL="0" marR="0" lvl="0" indent="0" algn="l" rtl="0">
              <a:lnSpc>
                <a:spcPct val="88533"/>
              </a:lnSpc>
              <a:spcBef>
                <a:spcPts val="0"/>
              </a:spcBef>
              <a:spcAft>
                <a:spcPts val="0"/>
              </a:spcAft>
              <a:buNone/>
            </a:pPr>
            <a:endParaRPr sz="4500">
              <a:solidFill>
                <a:srgbClr val="000000"/>
              </a:solidFill>
              <a:latin typeface="Open Sans"/>
              <a:ea typeface="Open Sans"/>
              <a:cs typeface="Open Sans"/>
              <a:sym typeface="Open Sans"/>
            </a:endParaRPr>
          </a:p>
          <a:p>
            <a:pPr marL="0" marR="0" lvl="0" indent="0" algn="l" rtl="0">
              <a:lnSpc>
                <a:spcPct val="88533"/>
              </a:lnSpc>
              <a:spcBef>
                <a:spcPts val="0"/>
              </a:spcBef>
              <a:spcAft>
                <a:spcPts val="0"/>
              </a:spcAft>
              <a:buNone/>
            </a:pPr>
            <a:endParaRPr sz="4500">
              <a:solidFill>
                <a:srgbClr val="000000"/>
              </a:solidFill>
              <a:latin typeface="Open Sans"/>
              <a:ea typeface="Open Sans"/>
              <a:cs typeface="Open Sans"/>
              <a:sym typeface="Open Sans"/>
            </a:endParaRPr>
          </a:p>
          <a:p>
            <a:pPr marL="0" marR="0" lvl="0" indent="0" algn="l" rtl="0">
              <a:lnSpc>
                <a:spcPct val="134355"/>
              </a:lnSpc>
              <a:spcBef>
                <a:spcPts val="0"/>
              </a:spcBef>
              <a:spcAft>
                <a:spcPts val="0"/>
              </a:spcAft>
              <a:buNone/>
            </a:pPr>
            <a:endParaRPr sz="4500">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94"/>
        <p:cNvGrpSpPr/>
        <p:nvPr/>
      </p:nvGrpSpPr>
      <p:grpSpPr>
        <a:xfrm>
          <a:off x="0" y="0"/>
          <a:ext cx="0" cy="0"/>
          <a:chOff x="0" y="0"/>
          <a:chExt cx="0" cy="0"/>
        </a:xfrm>
      </p:grpSpPr>
      <p:grpSp>
        <p:nvGrpSpPr>
          <p:cNvPr id="95" name="Google Shape;95;p2"/>
          <p:cNvGrpSpPr/>
          <p:nvPr/>
        </p:nvGrpSpPr>
        <p:grpSpPr>
          <a:xfrm>
            <a:off x="952503" y="149898"/>
            <a:ext cx="9709855" cy="9752962"/>
            <a:chOff x="0" y="-19050"/>
            <a:chExt cx="12946473" cy="13003949"/>
          </a:xfrm>
        </p:grpSpPr>
        <p:sp>
          <p:nvSpPr>
            <p:cNvPr id="96" name="Google Shape;96;p2"/>
            <p:cNvSpPr txBox="1"/>
            <p:nvPr/>
          </p:nvSpPr>
          <p:spPr>
            <a:xfrm>
              <a:off x="0" y="-19050"/>
              <a:ext cx="12946473" cy="12382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a:solidFill>
                    <a:srgbClr val="FFFFFF"/>
                  </a:solidFill>
                  <a:latin typeface="Roboto Condensed"/>
                  <a:ea typeface="Roboto Condensed"/>
                  <a:cs typeface="Roboto Condensed"/>
                  <a:sym typeface="Roboto Condensed"/>
                </a:rPr>
                <a:t>WHO AM I?</a:t>
              </a:r>
              <a:endParaRPr/>
            </a:p>
          </p:txBody>
        </p:sp>
        <p:sp>
          <p:nvSpPr>
            <p:cNvPr id="97" name="Google Shape;97;p2"/>
            <p:cNvSpPr txBox="1"/>
            <p:nvPr/>
          </p:nvSpPr>
          <p:spPr>
            <a:xfrm>
              <a:off x="0" y="1616075"/>
              <a:ext cx="11981277" cy="695325"/>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en-US" sz="3400" b="1" i="0" u="none" strike="noStrike" cap="none">
                  <a:solidFill>
                    <a:srgbClr val="BA5A87"/>
                  </a:solidFill>
                  <a:latin typeface="Roboto Condensed"/>
                  <a:ea typeface="Roboto Condensed"/>
                  <a:cs typeface="Roboto Condensed"/>
                  <a:sym typeface="Roboto Condensed"/>
                </a:rPr>
                <a:t>Christy Lee Koontz</a:t>
              </a:r>
              <a:endParaRPr/>
            </a:p>
          </p:txBody>
        </p:sp>
        <p:sp>
          <p:nvSpPr>
            <p:cNvPr id="98" name="Google Shape;98;p2"/>
            <p:cNvSpPr txBox="1"/>
            <p:nvPr/>
          </p:nvSpPr>
          <p:spPr>
            <a:xfrm>
              <a:off x="0" y="3677224"/>
              <a:ext cx="11981277" cy="9307675"/>
            </a:xfrm>
            <a:prstGeom prst="rect">
              <a:avLst/>
            </a:prstGeom>
            <a:noFill/>
            <a:ln>
              <a:noFill/>
            </a:ln>
          </p:spPr>
          <p:txBody>
            <a:bodyPr spcFirstLastPara="1" wrap="square" lIns="0" tIns="0" rIns="0" bIns="0" anchor="t" anchorCtr="0">
              <a:spAutoFit/>
            </a:bodyPr>
            <a:lstStyle/>
            <a:p>
              <a:pPr marL="0" marR="0" lvl="0" indent="0" algn="l" rtl="0">
                <a:lnSpc>
                  <a:spcPct val="168000"/>
                </a:lnSpc>
                <a:spcBef>
                  <a:spcPts val="0"/>
                </a:spcBef>
                <a:spcAft>
                  <a:spcPts val="0"/>
                </a:spcAft>
                <a:buNone/>
              </a:pPr>
              <a:r>
                <a:rPr lang="en-US" sz="1800" b="0" i="0" u="none" strike="noStrike" cap="none" dirty="0">
                  <a:solidFill>
                    <a:srgbClr val="FFFFFF"/>
                  </a:solidFill>
                  <a:latin typeface="Roboto"/>
                  <a:ea typeface="Roboto"/>
                  <a:cs typeface="Roboto"/>
                  <a:sym typeface="Roboto"/>
                </a:rPr>
                <a:t>Christy Lee Koontz is currently the Associate Director of Student Conduct &amp; Compliance and Deputy Title IX Coordinator at Howard Community College (HCC). Prior to this role, she spent ten (10) years at the University of Baltimore and served as the Assistant Dean of Students.</a:t>
              </a:r>
              <a:endParaRPr dirty="0"/>
            </a:p>
            <a:p>
              <a:pPr marL="0" marR="0" lvl="0" indent="0" algn="l" rtl="0">
                <a:lnSpc>
                  <a:spcPct val="168000"/>
                </a:lnSpc>
                <a:spcBef>
                  <a:spcPts val="0"/>
                </a:spcBef>
                <a:spcAft>
                  <a:spcPts val="0"/>
                </a:spcAft>
                <a:buNone/>
              </a:pPr>
              <a:endParaRPr sz="1800" b="0" i="0" u="none" strike="noStrike" cap="none" dirty="0">
                <a:solidFill>
                  <a:srgbClr val="FFFFFF"/>
                </a:solidFill>
                <a:latin typeface="Roboto"/>
                <a:ea typeface="Roboto"/>
                <a:cs typeface="Roboto"/>
                <a:sym typeface="Roboto"/>
              </a:endParaRPr>
            </a:p>
            <a:p>
              <a:pPr marL="0" marR="0" lvl="0" indent="0" algn="l" rtl="0">
                <a:lnSpc>
                  <a:spcPct val="168000"/>
                </a:lnSpc>
                <a:spcBef>
                  <a:spcPts val="0"/>
                </a:spcBef>
                <a:spcAft>
                  <a:spcPts val="0"/>
                </a:spcAft>
                <a:buNone/>
              </a:pPr>
              <a:r>
                <a:rPr lang="en-US" sz="1800" b="0" i="0" u="none" strike="noStrike" cap="none" dirty="0">
                  <a:solidFill>
                    <a:srgbClr val="FFFFFF"/>
                  </a:solidFill>
                  <a:latin typeface="Roboto"/>
                  <a:ea typeface="Roboto"/>
                  <a:cs typeface="Roboto"/>
                  <a:sym typeface="Roboto"/>
                </a:rPr>
                <a:t>She has spent her career helping to provide support services to students in the areas of student conduct and behavior, Title IX, veterans’ services, disability support, counseling services, cohort support, residence life and admission and advising.  </a:t>
              </a:r>
              <a:endParaRPr dirty="0"/>
            </a:p>
            <a:p>
              <a:pPr marL="0" marR="0" lvl="0" indent="0" algn="l" rtl="0">
                <a:lnSpc>
                  <a:spcPct val="168000"/>
                </a:lnSpc>
                <a:spcBef>
                  <a:spcPts val="0"/>
                </a:spcBef>
                <a:spcAft>
                  <a:spcPts val="0"/>
                </a:spcAft>
                <a:buNone/>
              </a:pPr>
              <a:endParaRPr sz="1800" b="0" i="0" u="none" strike="noStrike" cap="none" dirty="0">
                <a:solidFill>
                  <a:srgbClr val="FFFFFF"/>
                </a:solidFill>
                <a:latin typeface="Roboto"/>
                <a:ea typeface="Roboto"/>
                <a:cs typeface="Roboto"/>
                <a:sym typeface="Roboto"/>
              </a:endParaRPr>
            </a:p>
            <a:p>
              <a:pPr marL="0" marR="0" lvl="0" indent="0" algn="l" rtl="0">
                <a:lnSpc>
                  <a:spcPct val="168000"/>
                </a:lnSpc>
                <a:spcBef>
                  <a:spcPts val="0"/>
                </a:spcBef>
                <a:spcAft>
                  <a:spcPts val="0"/>
                </a:spcAft>
                <a:buNone/>
              </a:pPr>
              <a:r>
                <a:rPr lang="en-US" sz="1800" b="0" i="0" u="none" strike="noStrike" cap="none" dirty="0">
                  <a:solidFill>
                    <a:srgbClr val="FFFFFF"/>
                  </a:solidFill>
                  <a:latin typeface="Roboto"/>
                  <a:ea typeface="Roboto"/>
                  <a:cs typeface="Roboto"/>
                  <a:sym typeface="Roboto"/>
                </a:rPr>
                <a:t>Christy received a Bachelor’s degree in </a:t>
              </a:r>
              <a:r>
                <a:rPr lang="en-US" sz="1800" dirty="0">
                  <a:solidFill>
                    <a:srgbClr val="FFFFFF"/>
                  </a:solidFill>
                  <a:latin typeface="Roboto"/>
                  <a:ea typeface="Roboto"/>
                  <a:cs typeface="Roboto"/>
                  <a:sym typeface="Roboto"/>
                </a:rPr>
                <a:t>Political Science, Philosophy and </a:t>
              </a:r>
              <a:r>
                <a:rPr lang="en-US" sz="1800" b="0" i="0" u="none" strike="noStrike" cap="none" dirty="0">
                  <a:solidFill>
                    <a:srgbClr val="FFFFFF"/>
                  </a:solidFill>
                  <a:latin typeface="Roboto"/>
                  <a:ea typeface="Roboto"/>
                  <a:cs typeface="Roboto"/>
                  <a:sym typeface="Roboto"/>
                </a:rPr>
                <a:t>Conflict Negotiations and Conflict Management from Salisbury University and a Master’s degree in Negotiations and Conflict Management from the University of Baltimore. She is a certified mediator, arbitrator and facilitator. </a:t>
              </a:r>
              <a:endParaRPr dirty="0"/>
            </a:p>
            <a:p>
              <a:pPr marL="0" marR="0" lvl="0" indent="0" algn="l" rtl="0">
                <a:lnSpc>
                  <a:spcPct val="168000"/>
                </a:lnSpc>
                <a:spcBef>
                  <a:spcPts val="0"/>
                </a:spcBef>
                <a:spcAft>
                  <a:spcPts val="0"/>
                </a:spcAft>
                <a:buNone/>
              </a:pPr>
              <a:endParaRPr sz="1800" b="0" i="0" u="none" strike="noStrike" cap="none" dirty="0">
                <a:solidFill>
                  <a:srgbClr val="FFFFFF"/>
                </a:solidFill>
                <a:latin typeface="Roboto"/>
                <a:ea typeface="Roboto"/>
                <a:cs typeface="Roboto"/>
                <a:sym typeface="Roboto"/>
              </a:endParaRPr>
            </a:p>
            <a:p>
              <a:pPr marL="0" marR="0" lvl="0" indent="0" algn="l" rtl="0">
                <a:lnSpc>
                  <a:spcPct val="168000"/>
                </a:lnSpc>
                <a:spcBef>
                  <a:spcPts val="0"/>
                </a:spcBef>
                <a:spcAft>
                  <a:spcPts val="0"/>
                </a:spcAft>
                <a:buNone/>
              </a:pPr>
              <a:endParaRPr sz="1800" b="0" i="0" u="none" strike="noStrike" cap="none" dirty="0">
                <a:solidFill>
                  <a:srgbClr val="FFFFFF"/>
                </a:solidFill>
                <a:latin typeface="Roboto"/>
                <a:ea typeface="Roboto"/>
                <a:cs typeface="Roboto"/>
                <a:sym typeface="Roboto"/>
              </a:endParaRPr>
            </a:p>
          </p:txBody>
        </p:sp>
        <p:sp>
          <p:nvSpPr>
            <p:cNvPr id="99" name="Google Shape;99;p2"/>
            <p:cNvSpPr/>
            <p:nvPr/>
          </p:nvSpPr>
          <p:spPr>
            <a:xfrm>
              <a:off x="0" y="3074764"/>
              <a:ext cx="12817420" cy="84667"/>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Google Shape;100;p2" descr="A person wearing glasses&#10;&#10;Description automatically generated with low confidence"/>
          <p:cNvPicPr preferRelativeResize="0"/>
          <p:nvPr/>
        </p:nvPicPr>
        <p:blipFill rotWithShape="1">
          <a:blip r:embed="rId3">
            <a:alphaModFix/>
          </a:blip>
          <a:srcRect/>
          <a:stretch/>
        </p:blipFill>
        <p:spPr>
          <a:xfrm>
            <a:off x="11506200" y="1546164"/>
            <a:ext cx="5643166" cy="749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p:nvPr/>
        </p:nvSpPr>
        <p:spPr>
          <a:xfrm rot="-5400000">
            <a:off x="-3782006" y="1949082"/>
            <a:ext cx="11851040" cy="6388836"/>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txBox="1"/>
          <p:nvPr/>
        </p:nvSpPr>
        <p:spPr>
          <a:xfrm>
            <a:off x="5645886" y="-187894"/>
            <a:ext cx="12717696" cy="4167808"/>
          </a:xfrm>
          <a:prstGeom prst="rect">
            <a:avLst/>
          </a:prstGeom>
          <a:noFill/>
          <a:ln>
            <a:noFill/>
          </a:ln>
        </p:spPr>
        <p:txBody>
          <a:bodyPr spcFirstLastPara="1" wrap="square" lIns="0" tIns="0" rIns="0" bIns="0" anchor="t" anchorCtr="0">
            <a:spAutoFit/>
          </a:bodyPr>
          <a:lstStyle/>
          <a:p>
            <a:pPr marL="0" marR="0" lvl="0" indent="0" algn="l" rtl="0">
              <a:lnSpc>
                <a:spcPct val="371555"/>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394722"/>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209032"/>
              </a:lnSpc>
              <a:spcBef>
                <a:spcPts val="0"/>
              </a:spcBef>
              <a:spcAft>
                <a:spcPts val="0"/>
              </a:spcAft>
              <a:buNone/>
            </a:pPr>
            <a:endParaRPr sz="3399">
              <a:solidFill>
                <a:srgbClr val="6D123F"/>
              </a:solidFill>
              <a:latin typeface="Roboto"/>
              <a:ea typeface="Roboto"/>
              <a:cs typeface="Roboto"/>
              <a:sym typeface="Roboto"/>
            </a:endParaRPr>
          </a:p>
          <a:p>
            <a:pPr marL="0" marR="0" lvl="0" indent="0" algn="l" rtl="0">
              <a:lnSpc>
                <a:spcPct val="196763"/>
              </a:lnSpc>
              <a:spcBef>
                <a:spcPts val="0"/>
              </a:spcBef>
              <a:spcAft>
                <a:spcPts val="0"/>
              </a:spcAft>
              <a:buNone/>
            </a:pPr>
            <a:endParaRPr sz="3399">
              <a:solidFill>
                <a:srgbClr val="6D123F"/>
              </a:solidFill>
              <a:latin typeface="Roboto"/>
              <a:ea typeface="Roboto"/>
              <a:cs typeface="Roboto"/>
              <a:sym typeface="Roboto"/>
            </a:endParaRPr>
          </a:p>
          <a:p>
            <a:pPr marL="0" marR="0" lvl="0" indent="0" algn="l" rtl="0">
              <a:lnSpc>
                <a:spcPct val="159870"/>
              </a:lnSpc>
              <a:spcBef>
                <a:spcPts val="0"/>
              </a:spcBef>
              <a:spcAft>
                <a:spcPts val="0"/>
              </a:spcAft>
              <a:buNone/>
            </a:pPr>
            <a:endParaRPr sz="3399">
              <a:solidFill>
                <a:srgbClr val="6D123F"/>
              </a:solidFill>
              <a:latin typeface="Roboto"/>
              <a:ea typeface="Roboto"/>
              <a:cs typeface="Roboto"/>
              <a:sym typeface="Roboto"/>
            </a:endParaRPr>
          </a:p>
        </p:txBody>
      </p:sp>
      <p:sp>
        <p:nvSpPr>
          <p:cNvPr id="288" name="Google Shape;288;p23"/>
          <p:cNvSpPr txBox="1"/>
          <p:nvPr/>
        </p:nvSpPr>
        <p:spPr>
          <a:xfrm>
            <a:off x="139779" y="1775262"/>
            <a:ext cx="5311910" cy="646330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a:solidFill>
                  <a:srgbClr val="FFFFFF"/>
                </a:solidFill>
                <a:latin typeface="Roboto Condensed"/>
                <a:ea typeface="Roboto Condensed"/>
                <a:cs typeface="Roboto Condensed"/>
                <a:sym typeface="Roboto Condensed"/>
              </a:rPr>
              <a:t>WHAT</a:t>
            </a:r>
            <a:endParaRPr/>
          </a:p>
          <a:p>
            <a:pPr marL="0" marR="0" lvl="0" indent="0" algn="l" rtl="0">
              <a:lnSpc>
                <a:spcPct val="120000"/>
              </a:lnSpc>
              <a:spcBef>
                <a:spcPts val="0"/>
              </a:spcBef>
              <a:spcAft>
                <a:spcPts val="0"/>
              </a:spcAft>
              <a:buNone/>
            </a:pPr>
            <a:r>
              <a:rPr lang="en-US" sz="6000" b="1">
                <a:solidFill>
                  <a:srgbClr val="FFFFFF"/>
                </a:solidFill>
                <a:latin typeface="Roboto Condensed"/>
                <a:ea typeface="Roboto Condensed"/>
                <a:cs typeface="Roboto Condensed"/>
                <a:sym typeface="Roboto Condensed"/>
              </a:rPr>
              <a:t>CAN YOU </a:t>
            </a:r>
            <a:endParaRPr/>
          </a:p>
          <a:p>
            <a:pPr marL="0" marR="0" lvl="0" indent="0" algn="l" rtl="0">
              <a:lnSpc>
                <a:spcPct val="120000"/>
              </a:lnSpc>
              <a:spcBef>
                <a:spcPts val="0"/>
              </a:spcBef>
              <a:spcAft>
                <a:spcPts val="0"/>
              </a:spcAft>
              <a:buNone/>
            </a:pPr>
            <a:r>
              <a:rPr lang="en-US" sz="6000" b="1">
                <a:solidFill>
                  <a:srgbClr val="FFFFFF"/>
                </a:solidFill>
                <a:latin typeface="Roboto Condensed"/>
                <a:ea typeface="Roboto Condensed"/>
                <a:cs typeface="Roboto Condensed"/>
                <a:sym typeface="Roboto Condensed"/>
              </a:rPr>
              <a:t>DO TO </a:t>
            </a:r>
            <a:endParaRPr/>
          </a:p>
          <a:p>
            <a:pPr marL="0" marR="0" lvl="0" indent="0" algn="l" rtl="0">
              <a:lnSpc>
                <a:spcPct val="120000"/>
              </a:lnSpc>
              <a:spcBef>
                <a:spcPts val="0"/>
              </a:spcBef>
              <a:spcAft>
                <a:spcPts val="0"/>
              </a:spcAft>
              <a:buNone/>
            </a:pPr>
            <a:r>
              <a:rPr lang="en-US" sz="6000" b="1">
                <a:solidFill>
                  <a:srgbClr val="FFFFFF"/>
                </a:solidFill>
                <a:latin typeface="Roboto Condensed"/>
                <a:ea typeface="Roboto Condensed"/>
                <a:cs typeface="Roboto Condensed"/>
                <a:sym typeface="Roboto Condensed"/>
              </a:rPr>
              <a:t>PREVENT SEXUAL MISCONDUCT?</a:t>
            </a:r>
            <a:endParaRPr/>
          </a:p>
          <a:p>
            <a:pPr marL="0" marR="0" lvl="0" indent="0" algn="l" rtl="0">
              <a:lnSpc>
                <a:spcPct val="120000"/>
              </a:lnSpc>
              <a:spcBef>
                <a:spcPts val="0"/>
              </a:spcBef>
              <a:spcAft>
                <a:spcPts val="0"/>
              </a:spcAft>
              <a:buNone/>
            </a:pPr>
            <a:endParaRPr sz="6000" b="1">
              <a:solidFill>
                <a:srgbClr val="FFFFFF"/>
              </a:solidFill>
              <a:latin typeface="Roboto Condensed"/>
              <a:ea typeface="Roboto Condensed"/>
              <a:cs typeface="Roboto Condensed"/>
              <a:sym typeface="Roboto Condensed"/>
            </a:endParaRPr>
          </a:p>
        </p:txBody>
      </p:sp>
      <p:pic>
        <p:nvPicPr>
          <p:cNvPr id="289" name="Google Shape;289;p23">
            <a:hlinkClick r:id="rId3"/>
          </p:cNvPr>
          <p:cNvPicPr preferRelativeResize="0"/>
          <p:nvPr/>
        </p:nvPicPr>
        <p:blipFill rotWithShape="1">
          <a:blip r:embed="rId4">
            <a:alphaModFix/>
          </a:blip>
          <a:srcRect/>
          <a:stretch/>
        </p:blipFill>
        <p:spPr>
          <a:xfrm rot="594423">
            <a:off x="5994832" y="-212351"/>
            <a:ext cx="7606988" cy="6973072"/>
          </a:xfrm>
          <a:prstGeom prst="rect">
            <a:avLst/>
          </a:prstGeom>
          <a:noFill/>
          <a:ln>
            <a:noFill/>
          </a:ln>
        </p:spPr>
      </p:pic>
      <p:pic>
        <p:nvPicPr>
          <p:cNvPr id="290" name="Google Shape;290;p23"/>
          <p:cNvPicPr preferRelativeResize="0"/>
          <p:nvPr/>
        </p:nvPicPr>
        <p:blipFill rotWithShape="1">
          <a:blip r:embed="rId5">
            <a:alphaModFix/>
          </a:blip>
          <a:srcRect/>
          <a:stretch/>
        </p:blipFill>
        <p:spPr>
          <a:xfrm rot="-755325">
            <a:off x="10261955" y="3609465"/>
            <a:ext cx="7768162" cy="66934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p:nvPr/>
        </p:nvSpPr>
        <p:spPr>
          <a:xfrm rot="-5400000">
            <a:off x="9991457" y="1896177"/>
            <a:ext cx="11851040" cy="6494645"/>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24"/>
          <p:cNvPicPr preferRelativeResize="0"/>
          <p:nvPr/>
        </p:nvPicPr>
        <p:blipFill rotWithShape="1">
          <a:blip r:embed="rId3">
            <a:alphaModFix/>
          </a:blip>
          <a:srcRect/>
          <a:stretch/>
        </p:blipFill>
        <p:spPr>
          <a:xfrm>
            <a:off x="1132823" y="565996"/>
            <a:ext cx="1931949" cy="1931949"/>
          </a:xfrm>
          <a:prstGeom prst="rect">
            <a:avLst/>
          </a:prstGeom>
          <a:noFill/>
          <a:ln>
            <a:noFill/>
          </a:ln>
        </p:spPr>
      </p:pic>
      <p:sp>
        <p:nvSpPr>
          <p:cNvPr id="297" name="Google Shape;297;p24"/>
          <p:cNvSpPr txBox="1"/>
          <p:nvPr/>
        </p:nvSpPr>
        <p:spPr>
          <a:xfrm>
            <a:off x="13645442" y="3293173"/>
            <a:ext cx="3613858" cy="3616311"/>
          </a:xfrm>
          <a:prstGeom prst="rect">
            <a:avLst/>
          </a:prstGeom>
          <a:noFill/>
          <a:ln>
            <a:noFill/>
          </a:ln>
        </p:spPr>
        <p:txBody>
          <a:bodyPr spcFirstLastPara="1" wrap="square" lIns="0" tIns="0" rIns="0" bIns="0" anchor="t" anchorCtr="0">
            <a:spAutoFit/>
          </a:bodyPr>
          <a:lstStyle/>
          <a:p>
            <a:pPr marL="0" marR="0" lvl="0" indent="0" algn="r" rtl="0">
              <a:lnSpc>
                <a:spcPct val="133004"/>
              </a:lnSpc>
              <a:spcBef>
                <a:spcPts val="0"/>
              </a:spcBef>
              <a:spcAft>
                <a:spcPts val="0"/>
              </a:spcAft>
              <a:buNone/>
            </a:pPr>
            <a:r>
              <a:rPr lang="en-US" sz="7199">
                <a:solidFill>
                  <a:srgbClr val="FFFFFF"/>
                </a:solidFill>
                <a:latin typeface="Roboto"/>
                <a:ea typeface="Roboto"/>
                <a:cs typeface="Roboto"/>
                <a:sym typeface="Roboto"/>
              </a:rPr>
              <a:t>Ways You Can Help</a:t>
            </a:r>
            <a:endParaRPr/>
          </a:p>
        </p:txBody>
      </p:sp>
      <p:grpSp>
        <p:nvGrpSpPr>
          <p:cNvPr id="298" name="Google Shape;298;p24"/>
          <p:cNvGrpSpPr/>
          <p:nvPr/>
        </p:nvGrpSpPr>
        <p:grpSpPr>
          <a:xfrm>
            <a:off x="3827514" y="752030"/>
            <a:ext cx="7635823" cy="1453641"/>
            <a:chOff x="-28620" y="825622"/>
            <a:chExt cx="10181097" cy="1938188"/>
          </a:xfrm>
        </p:grpSpPr>
        <p:sp>
          <p:nvSpPr>
            <p:cNvPr id="299" name="Google Shape;299;p24"/>
            <p:cNvSpPr txBox="1"/>
            <p:nvPr/>
          </p:nvSpPr>
          <p:spPr>
            <a:xfrm>
              <a:off x="-28620" y="825622"/>
              <a:ext cx="10152477" cy="752475"/>
            </a:xfrm>
            <a:prstGeom prst="rect">
              <a:avLst/>
            </a:prstGeom>
            <a:noFill/>
            <a:ln>
              <a:noFill/>
            </a:ln>
          </p:spPr>
          <p:txBody>
            <a:bodyPr spcFirstLastPara="1" wrap="square" lIns="0" tIns="0" rIns="0" bIns="0" anchor="t" anchorCtr="0">
              <a:spAutoFit/>
            </a:bodyPr>
            <a:lstStyle/>
            <a:p>
              <a:pPr marL="0" marR="0" lvl="0" indent="0" algn="l" rtl="0">
                <a:lnSpc>
                  <a:spcPct val="165000"/>
                </a:lnSpc>
                <a:spcBef>
                  <a:spcPts val="0"/>
                </a:spcBef>
                <a:spcAft>
                  <a:spcPts val="0"/>
                </a:spcAft>
                <a:buNone/>
              </a:pPr>
              <a:r>
                <a:rPr lang="en-US" sz="3000">
                  <a:solidFill>
                    <a:srgbClr val="6D123F"/>
                  </a:solidFill>
                  <a:latin typeface="Roboto"/>
                  <a:ea typeface="Roboto"/>
                  <a:cs typeface="Roboto"/>
                  <a:sym typeface="Roboto"/>
                </a:rPr>
                <a:t>DIRECT</a:t>
              </a:r>
              <a:endParaRPr/>
            </a:p>
          </p:txBody>
        </p:sp>
        <p:sp>
          <p:nvSpPr>
            <p:cNvPr id="300" name="Google Shape;300;p24"/>
            <p:cNvSpPr txBox="1"/>
            <p:nvPr/>
          </p:nvSpPr>
          <p:spPr>
            <a:xfrm>
              <a:off x="0" y="1411514"/>
              <a:ext cx="10152477" cy="1352296"/>
            </a:xfrm>
            <a:prstGeom prst="rect">
              <a:avLst/>
            </a:prstGeom>
            <a:noFill/>
            <a:ln>
              <a:noFill/>
            </a:ln>
          </p:spPr>
          <p:txBody>
            <a:bodyPr spcFirstLastPara="1" wrap="square" lIns="0" tIns="0" rIns="0" bIns="0" anchor="t" anchorCtr="0">
              <a:spAutoFit/>
            </a:bodyPr>
            <a:lstStyle/>
            <a:p>
              <a:pPr marL="0" marR="0" lvl="0" indent="0" algn="l" rtl="0">
                <a:lnSpc>
                  <a:spcPct val="181000"/>
                </a:lnSpc>
                <a:spcBef>
                  <a:spcPts val="0"/>
                </a:spcBef>
                <a:spcAft>
                  <a:spcPts val="0"/>
                </a:spcAft>
                <a:buNone/>
              </a:pPr>
              <a:r>
                <a:rPr lang="en-US" sz="2400">
                  <a:solidFill>
                    <a:srgbClr val="6D123F"/>
                  </a:solidFill>
                  <a:latin typeface="Roboto"/>
                  <a:ea typeface="Roboto"/>
                  <a:cs typeface="Roboto"/>
                  <a:sym typeface="Roboto"/>
                </a:rPr>
                <a:t>Confront a situation. When safe, being direct is the most immediate way to intervene in a situation.</a:t>
              </a:r>
              <a:endParaRPr/>
            </a:p>
          </p:txBody>
        </p:sp>
      </p:grpSp>
      <p:grpSp>
        <p:nvGrpSpPr>
          <p:cNvPr id="301" name="Google Shape;301;p24"/>
          <p:cNvGrpSpPr/>
          <p:nvPr/>
        </p:nvGrpSpPr>
        <p:grpSpPr>
          <a:xfrm>
            <a:off x="3838247" y="3578923"/>
            <a:ext cx="7635823" cy="2664428"/>
            <a:chOff x="-28620" y="659039"/>
            <a:chExt cx="10181097" cy="3552571"/>
          </a:xfrm>
        </p:grpSpPr>
        <p:sp>
          <p:nvSpPr>
            <p:cNvPr id="302" name="Google Shape;302;p24"/>
            <p:cNvSpPr txBox="1"/>
            <p:nvPr/>
          </p:nvSpPr>
          <p:spPr>
            <a:xfrm>
              <a:off x="-28620" y="659039"/>
              <a:ext cx="10152477" cy="752475"/>
            </a:xfrm>
            <a:prstGeom prst="rect">
              <a:avLst/>
            </a:prstGeom>
            <a:noFill/>
            <a:ln>
              <a:noFill/>
            </a:ln>
          </p:spPr>
          <p:txBody>
            <a:bodyPr spcFirstLastPara="1" wrap="square" lIns="0" tIns="0" rIns="0" bIns="0" anchor="t" anchorCtr="0">
              <a:spAutoFit/>
            </a:bodyPr>
            <a:lstStyle/>
            <a:p>
              <a:pPr marL="0" marR="0" lvl="0" indent="0" algn="l" rtl="0">
                <a:lnSpc>
                  <a:spcPct val="165000"/>
                </a:lnSpc>
                <a:spcBef>
                  <a:spcPts val="0"/>
                </a:spcBef>
                <a:spcAft>
                  <a:spcPts val="0"/>
                </a:spcAft>
                <a:buNone/>
              </a:pPr>
              <a:r>
                <a:rPr lang="en-US" sz="3000">
                  <a:solidFill>
                    <a:srgbClr val="6D123F"/>
                  </a:solidFill>
                  <a:latin typeface="Roboto"/>
                  <a:ea typeface="Roboto"/>
                  <a:cs typeface="Roboto"/>
                  <a:sym typeface="Roboto"/>
                </a:rPr>
                <a:t>DISTRACT</a:t>
              </a:r>
              <a:endParaRPr/>
            </a:p>
          </p:txBody>
        </p:sp>
        <p:sp>
          <p:nvSpPr>
            <p:cNvPr id="303" name="Google Shape;303;p24"/>
            <p:cNvSpPr txBox="1"/>
            <p:nvPr/>
          </p:nvSpPr>
          <p:spPr>
            <a:xfrm>
              <a:off x="0" y="1411514"/>
              <a:ext cx="10152477" cy="2800096"/>
            </a:xfrm>
            <a:prstGeom prst="rect">
              <a:avLst/>
            </a:prstGeom>
            <a:noFill/>
            <a:ln>
              <a:noFill/>
            </a:ln>
          </p:spPr>
          <p:txBody>
            <a:bodyPr spcFirstLastPara="1" wrap="square" lIns="0" tIns="0" rIns="0" bIns="0" anchor="t" anchorCtr="0">
              <a:spAutoFit/>
            </a:bodyPr>
            <a:lstStyle/>
            <a:p>
              <a:pPr marL="0" marR="0" lvl="0" indent="0" algn="l" rtl="0">
                <a:lnSpc>
                  <a:spcPct val="181000"/>
                </a:lnSpc>
                <a:spcBef>
                  <a:spcPts val="0"/>
                </a:spcBef>
                <a:spcAft>
                  <a:spcPts val="0"/>
                </a:spcAft>
                <a:buNone/>
              </a:pPr>
              <a:r>
                <a:rPr lang="en-US" sz="2400">
                  <a:solidFill>
                    <a:srgbClr val="6D123F"/>
                  </a:solidFill>
                  <a:latin typeface="Roboto"/>
                  <a:ea typeface="Roboto"/>
                  <a:cs typeface="Roboto"/>
                  <a:sym typeface="Roboto"/>
                </a:rPr>
                <a:t>Perhaps you do not want  to address a situation directly then you can try to cuase a distraction that will diffuse the situation and give a moment for things to calm down. </a:t>
              </a:r>
              <a:endParaRPr/>
            </a:p>
          </p:txBody>
        </p:sp>
      </p:grpSp>
      <p:grpSp>
        <p:nvGrpSpPr>
          <p:cNvPr id="304" name="Google Shape;304;p24"/>
          <p:cNvGrpSpPr/>
          <p:nvPr/>
        </p:nvGrpSpPr>
        <p:grpSpPr>
          <a:xfrm>
            <a:off x="3787804" y="7197757"/>
            <a:ext cx="7645482" cy="2664428"/>
            <a:chOff x="0" y="659039"/>
            <a:chExt cx="10193976" cy="3552571"/>
          </a:xfrm>
        </p:grpSpPr>
        <p:sp>
          <p:nvSpPr>
            <p:cNvPr id="305" name="Google Shape;305;p24"/>
            <p:cNvSpPr txBox="1"/>
            <p:nvPr/>
          </p:nvSpPr>
          <p:spPr>
            <a:xfrm>
              <a:off x="41499" y="659039"/>
              <a:ext cx="10152477" cy="752475"/>
            </a:xfrm>
            <a:prstGeom prst="rect">
              <a:avLst/>
            </a:prstGeom>
            <a:noFill/>
            <a:ln>
              <a:noFill/>
            </a:ln>
          </p:spPr>
          <p:txBody>
            <a:bodyPr spcFirstLastPara="1" wrap="square" lIns="0" tIns="0" rIns="0" bIns="0" anchor="t" anchorCtr="0">
              <a:spAutoFit/>
            </a:bodyPr>
            <a:lstStyle/>
            <a:p>
              <a:pPr marL="0" marR="0" lvl="0" indent="0" algn="l" rtl="0">
                <a:lnSpc>
                  <a:spcPct val="165000"/>
                </a:lnSpc>
                <a:spcBef>
                  <a:spcPts val="0"/>
                </a:spcBef>
                <a:spcAft>
                  <a:spcPts val="0"/>
                </a:spcAft>
                <a:buNone/>
              </a:pPr>
              <a:r>
                <a:rPr lang="en-US" sz="3000">
                  <a:solidFill>
                    <a:srgbClr val="6D123F"/>
                  </a:solidFill>
                  <a:latin typeface="Roboto"/>
                  <a:ea typeface="Roboto"/>
                  <a:cs typeface="Roboto"/>
                  <a:sym typeface="Roboto"/>
                </a:rPr>
                <a:t>DELEGATE</a:t>
              </a:r>
              <a:endParaRPr/>
            </a:p>
          </p:txBody>
        </p:sp>
        <p:sp>
          <p:nvSpPr>
            <p:cNvPr id="306" name="Google Shape;306;p24"/>
            <p:cNvSpPr txBox="1"/>
            <p:nvPr/>
          </p:nvSpPr>
          <p:spPr>
            <a:xfrm>
              <a:off x="0" y="1411514"/>
              <a:ext cx="10152477" cy="2800096"/>
            </a:xfrm>
            <a:prstGeom prst="rect">
              <a:avLst/>
            </a:prstGeom>
            <a:noFill/>
            <a:ln>
              <a:noFill/>
            </a:ln>
          </p:spPr>
          <p:txBody>
            <a:bodyPr spcFirstLastPara="1" wrap="square" lIns="0" tIns="0" rIns="0" bIns="0" anchor="t" anchorCtr="0">
              <a:spAutoFit/>
            </a:bodyPr>
            <a:lstStyle/>
            <a:p>
              <a:pPr marL="0" marR="0" lvl="0" indent="0" algn="l" rtl="0">
                <a:lnSpc>
                  <a:spcPct val="181000"/>
                </a:lnSpc>
                <a:spcBef>
                  <a:spcPts val="0"/>
                </a:spcBef>
                <a:spcAft>
                  <a:spcPts val="0"/>
                </a:spcAft>
                <a:buNone/>
              </a:pPr>
              <a:r>
                <a:rPr lang="en-US" sz="2400">
                  <a:solidFill>
                    <a:srgbClr val="6D123F"/>
                  </a:solidFill>
                  <a:latin typeface="Roboto"/>
                  <a:ea typeface="Roboto"/>
                  <a:cs typeface="Roboto"/>
                  <a:sym typeface="Roboto"/>
                </a:rPr>
                <a:t>If you cannot intervene directly in something because there is a barrier that makes you uncomfortable, then enlist help. You do not have to do it alone. </a:t>
              </a:r>
              <a:endParaRPr/>
            </a:p>
          </p:txBody>
        </p:sp>
      </p:grpSp>
      <p:pic>
        <p:nvPicPr>
          <p:cNvPr id="307" name="Google Shape;307;p24"/>
          <p:cNvPicPr preferRelativeResize="0"/>
          <p:nvPr/>
        </p:nvPicPr>
        <p:blipFill rotWithShape="1">
          <a:blip r:embed="rId3">
            <a:alphaModFix/>
          </a:blip>
          <a:srcRect/>
          <a:stretch/>
        </p:blipFill>
        <p:spPr>
          <a:xfrm>
            <a:off x="1132823" y="3987893"/>
            <a:ext cx="1931949" cy="1931949"/>
          </a:xfrm>
          <a:prstGeom prst="rect">
            <a:avLst/>
          </a:prstGeom>
          <a:noFill/>
          <a:ln>
            <a:noFill/>
          </a:ln>
        </p:spPr>
      </p:pic>
      <p:pic>
        <p:nvPicPr>
          <p:cNvPr id="308" name="Google Shape;308;p24"/>
          <p:cNvPicPr preferRelativeResize="0"/>
          <p:nvPr/>
        </p:nvPicPr>
        <p:blipFill rotWithShape="1">
          <a:blip r:embed="rId3">
            <a:alphaModFix/>
          </a:blip>
          <a:srcRect/>
          <a:stretch/>
        </p:blipFill>
        <p:spPr>
          <a:xfrm>
            <a:off x="1132823" y="7438231"/>
            <a:ext cx="1931949" cy="19319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312"/>
        <p:cNvGrpSpPr/>
        <p:nvPr/>
      </p:nvGrpSpPr>
      <p:grpSpPr>
        <a:xfrm>
          <a:off x="0" y="0"/>
          <a:ext cx="0" cy="0"/>
          <a:chOff x="0" y="0"/>
          <a:chExt cx="0" cy="0"/>
        </a:xfrm>
      </p:grpSpPr>
      <p:grpSp>
        <p:nvGrpSpPr>
          <p:cNvPr id="313" name="Google Shape;313;p25"/>
          <p:cNvGrpSpPr/>
          <p:nvPr/>
        </p:nvGrpSpPr>
        <p:grpSpPr>
          <a:xfrm>
            <a:off x="981418" y="1085898"/>
            <a:ext cx="13348773" cy="7134970"/>
            <a:chOff x="-5441722" y="-1801284"/>
            <a:chExt cx="17798365" cy="9513296"/>
          </a:xfrm>
        </p:grpSpPr>
        <p:sp>
          <p:nvSpPr>
            <p:cNvPr id="314" name="Google Shape;314;p25"/>
            <p:cNvSpPr txBox="1"/>
            <p:nvPr/>
          </p:nvSpPr>
          <p:spPr>
            <a:xfrm>
              <a:off x="1473200" y="-1801284"/>
              <a:ext cx="10883443" cy="188595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10500" dirty="0">
                  <a:solidFill>
                    <a:srgbClr val="FFFFFF"/>
                  </a:solidFill>
                  <a:latin typeface="League Spartan"/>
                  <a:ea typeface="League Spartan"/>
                  <a:cs typeface="League Spartan"/>
                  <a:sym typeface="League Spartan"/>
                </a:rPr>
                <a:t>Resources</a:t>
              </a:r>
              <a:endParaRPr dirty="0"/>
            </a:p>
          </p:txBody>
        </p:sp>
        <p:sp>
          <p:nvSpPr>
            <p:cNvPr id="315" name="Google Shape;315;p25"/>
            <p:cNvSpPr txBox="1"/>
            <p:nvPr/>
          </p:nvSpPr>
          <p:spPr>
            <a:xfrm>
              <a:off x="-5441722" y="2796052"/>
              <a:ext cx="10883443" cy="4915960"/>
            </a:xfrm>
            <a:prstGeom prst="rect">
              <a:avLst/>
            </a:prstGeom>
            <a:noFill/>
            <a:ln>
              <a:noFill/>
            </a:ln>
          </p:spPr>
          <p:txBody>
            <a:bodyPr spcFirstLastPara="1" wrap="square" lIns="0" tIns="0" rIns="0" bIns="0" anchor="t" anchorCtr="0">
              <a:spAutoFit/>
            </a:bodyPr>
            <a:lstStyle/>
            <a:p>
              <a:pPr marL="847398" marR="0" lvl="1" indent="-423698"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Howardcc.edu/</a:t>
              </a:r>
              <a:r>
                <a:rPr lang="en-US" sz="3924" b="0" i="0" u="none" strike="noStrike" cap="none" dirty="0" err="1">
                  <a:solidFill>
                    <a:srgbClr val="FFFFFF"/>
                  </a:solidFill>
                  <a:latin typeface="Arial"/>
                  <a:ea typeface="Arial"/>
                  <a:cs typeface="Arial"/>
                  <a:sym typeface="Arial"/>
                </a:rPr>
                <a:t>titleix</a:t>
              </a:r>
              <a:r>
                <a:rPr lang="en-US" sz="3924" b="0" i="0" u="none" strike="noStrike" cap="none" dirty="0">
                  <a:solidFill>
                    <a:srgbClr val="FFFFFF"/>
                  </a:solidFill>
                  <a:latin typeface="Arial"/>
                  <a:ea typeface="Arial"/>
                  <a:cs typeface="Arial"/>
                  <a:sym typeface="Arial"/>
                </a:rPr>
                <a:t>​</a:t>
              </a:r>
            </a:p>
            <a:p>
              <a:pPr marL="847398" marR="0" lvl="1" indent="-423698"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Student Handbook​</a:t>
              </a:r>
            </a:p>
            <a:p>
              <a:pPr marL="847398" marR="0" lvl="1" indent="-423698" algn="l" rtl="0">
                <a:lnSpc>
                  <a:spcPct val="130020"/>
                </a:lnSpc>
                <a:spcBef>
                  <a:spcPts val="0"/>
                </a:spcBef>
                <a:spcAft>
                  <a:spcPts val="0"/>
                </a:spcAft>
                <a:buClr>
                  <a:srgbClr val="FFFFFF"/>
                </a:buClr>
                <a:buSzPts val="3924"/>
                <a:buFont typeface="Arial"/>
                <a:buChar char="•"/>
              </a:pPr>
              <a:r>
                <a:rPr lang="en-US" sz="3924" b="0" i="0" u="none" strike="noStrike" cap="none" dirty="0" err="1">
                  <a:solidFill>
                    <a:srgbClr val="FFFFFF"/>
                  </a:solidFill>
                  <a:latin typeface="Arial"/>
                  <a:ea typeface="Arial"/>
                  <a:cs typeface="Arial"/>
                  <a:sym typeface="Arial"/>
                </a:rPr>
                <a:t>Hopeworks</a:t>
              </a:r>
              <a:r>
                <a:rPr lang="en-US" sz="3924" b="0" i="0" u="none" strike="noStrike" cap="none" dirty="0">
                  <a:solidFill>
                    <a:srgbClr val="FFFFFF"/>
                  </a:solidFill>
                  <a:latin typeface="Arial"/>
                  <a:ea typeface="Arial"/>
                  <a:cs typeface="Arial"/>
                  <a:sym typeface="Arial"/>
                </a:rPr>
                <a:t>​</a:t>
              </a:r>
            </a:p>
            <a:p>
              <a:pPr marL="847398" marR="0" lvl="1" indent="-423698"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www.wearehopeworks.org​</a:t>
              </a:r>
            </a:p>
            <a:p>
              <a:pPr marL="0" marR="0" lvl="0" indent="0" algn="l" rtl="0">
                <a:lnSpc>
                  <a:spcPct val="77013"/>
                </a:lnSpc>
                <a:spcBef>
                  <a:spcPts val="0"/>
                </a:spcBef>
                <a:spcAft>
                  <a:spcPts val="0"/>
                </a:spcAft>
                <a:buNone/>
              </a:pPr>
              <a:endParaRPr lang="en-US" sz="3924" dirty="0">
                <a:solidFill>
                  <a:srgbClr val="FFFFFF"/>
                </a:solidFill>
                <a:latin typeface="Arial"/>
                <a:ea typeface="Arial"/>
                <a:cs typeface="Arial"/>
                <a:sym typeface="Arial"/>
              </a:endParaRPr>
            </a:p>
          </p:txBody>
        </p:sp>
      </p:grpSp>
      <p:sp>
        <p:nvSpPr>
          <p:cNvPr id="316" name="Google Shape;316;p25"/>
          <p:cNvSpPr txBox="1"/>
          <p:nvPr/>
        </p:nvSpPr>
        <p:spPr>
          <a:xfrm>
            <a:off x="8162582" y="4387992"/>
            <a:ext cx="9144000" cy="4802428"/>
          </a:xfrm>
          <a:prstGeom prst="rect">
            <a:avLst/>
          </a:prstGeom>
          <a:noFill/>
          <a:ln>
            <a:noFill/>
          </a:ln>
        </p:spPr>
        <p:txBody>
          <a:bodyPr spcFirstLastPara="1" wrap="square" lIns="91425" tIns="45700" rIns="91425" bIns="45700" anchor="t" anchorCtr="0">
            <a:spAutoFit/>
          </a:bodyPr>
          <a:lstStyle/>
          <a:p>
            <a:pPr marL="847398" marR="0" lvl="1" indent="-423698"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Title IX Coordinators​</a:t>
            </a:r>
            <a:endParaRPr dirty="0"/>
          </a:p>
          <a:p>
            <a:pPr marL="1694797" marR="0" lvl="2" indent="-564932"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Dr. </a:t>
            </a:r>
            <a:r>
              <a:rPr lang="en-US" sz="3924" dirty="0">
                <a:solidFill>
                  <a:srgbClr val="FFFFFF"/>
                </a:solidFill>
              </a:rPr>
              <a:t>Shantay Grays</a:t>
            </a:r>
            <a:endParaRPr dirty="0"/>
          </a:p>
          <a:p>
            <a:pPr marL="1694797" marR="0" lvl="2" indent="-564932"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Mr. Joseph Whalen</a:t>
            </a:r>
            <a:endParaRPr dirty="0"/>
          </a:p>
          <a:p>
            <a:pPr marL="847398" marR="0" lvl="1" indent="-423698"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Title IX Deputy Coordinators​</a:t>
            </a:r>
            <a:endParaRPr dirty="0"/>
          </a:p>
          <a:p>
            <a:pPr marL="1694797" marR="0" lvl="2" indent="-564932"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Ms. Zakia Reaves-Johnson</a:t>
            </a:r>
            <a:endParaRPr dirty="0"/>
          </a:p>
          <a:p>
            <a:pPr marL="1694797" marR="0" lvl="2" indent="-564932" algn="l" rtl="0">
              <a:lnSpc>
                <a:spcPct val="130020"/>
              </a:lnSpc>
              <a:spcBef>
                <a:spcPts val="0"/>
              </a:spcBef>
              <a:spcAft>
                <a:spcPts val="0"/>
              </a:spcAft>
              <a:buClr>
                <a:srgbClr val="FFFFFF"/>
              </a:buClr>
              <a:buSzPts val="3924"/>
              <a:buFont typeface="Arial"/>
              <a:buChar char="⚬"/>
            </a:pPr>
            <a:r>
              <a:rPr lang="en-US" sz="3924" b="0" i="0" u="none" strike="noStrike" cap="none" dirty="0">
                <a:solidFill>
                  <a:srgbClr val="FFFFFF"/>
                </a:solidFill>
                <a:latin typeface="Arial"/>
                <a:ea typeface="Arial"/>
                <a:cs typeface="Arial"/>
                <a:sym typeface="Arial"/>
              </a:rPr>
              <a:t>Ms. Christy Koontz</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328"/>
        <p:cNvGrpSpPr/>
        <p:nvPr/>
      </p:nvGrpSpPr>
      <p:grpSpPr>
        <a:xfrm>
          <a:off x="0" y="0"/>
          <a:ext cx="0" cy="0"/>
          <a:chOff x="0" y="0"/>
          <a:chExt cx="0" cy="0"/>
        </a:xfrm>
      </p:grpSpPr>
      <p:sp>
        <p:nvSpPr>
          <p:cNvPr id="329" name="Google Shape;329;p32"/>
          <p:cNvSpPr txBox="1"/>
          <p:nvPr/>
        </p:nvSpPr>
        <p:spPr>
          <a:xfrm>
            <a:off x="8159042" y="9665970"/>
            <a:ext cx="9633658" cy="31623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800">
                <a:solidFill>
                  <a:srgbClr val="FFFFFF"/>
                </a:solidFill>
                <a:latin typeface="Roboto"/>
                <a:ea typeface="Roboto"/>
                <a:cs typeface="Roboto"/>
                <a:sym typeface="Roboto"/>
              </a:rPr>
              <a:t>Howard Community College</a:t>
            </a:r>
            <a:endParaRPr/>
          </a:p>
        </p:txBody>
      </p:sp>
      <p:sp>
        <p:nvSpPr>
          <p:cNvPr id="330" name="Google Shape;330;p32"/>
          <p:cNvSpPr txBox="1"/>
          <p:nvPr/>
        </p:nvSpPr>
        <p:spPr>
          <a:xfrm>
            <a:off x="846131" y="1227906"/>
            <a:ext cx="16946569" cy="317945"/>
          </a:xfrm>
          <a:prstGeom prst="rect">
            <a:avLst/>
          </a:prstGeom>
          <a:noFill/>
          <a:ln>
            <a:noFill/>
          </a:ln>
        </p:spPr>
        <p:txBody>
          <a:bodyPr spcFirstLastPara="1" wrap="square" lIns="0" tIns="0" rIns="0" bIns="0" anchor="t" anchorCtr="0">
            <a:spAutoFit/>
          </a:bodyPr>
          <a:lstStyle/>
          <a:p>
            <a:pPr marL="0" marR="0" lvl="0" indent="0" algn="ctr" rtl="0">
              <a:lnSpc>
                <a:spcPct val="141722"/>
              </a:lnSpc>
              <a:spcBef>
                <a:spcPts val="0"/>
              </a:spcBef>
              <a:spcAft>
                <a:spcPts val="0"/>
              </a:spcAft>
              <a:buNone/>
            </a:pPr>
            <a:endParaRPr sz="1800">
              <a:solidFill>
                <a:schemeClr val="dk1"/>
              </a:solidFill>
              <a:latin typeface="Calibri"/>
              <a:ea typeface="Calibri"/>
              <a:cs typeface="Calibri"/>
              <a:sym typeface="Calibri"/>
            </a:endParaRPr>
          </a:p>
        </p:txBody>
      </p:sp>
      <p:grpSp>
        <p:nvGrpSpPr>
          <p:cNvPr id="331" name="Google Shape;331;p32"/>
          <p:cNvGrpSpPr/>
          <p:nvPr/>
        </p:nvGrpSpPr>
        <p:grpSpPr>
          <a:xfrm>
            <a:off x="1371399" y="419100"/>
            <a:ext cx="15545201" cy="7611842"/>
            <a:chOff x="-92495" y="-2449276"/>
            <a:chExt cx="20726935" cy="10149123"/>
          </a:xfrm>
        </p:grpSpPr>
        <p:sp>
          <p:nvSpPr>
            <p:cNvPr id="332" name="Google Shape;332;p32"/>
            <p:cNvSpPr txBox="1"/>
            <p:nvPr/>
          </p:nvSpPr>
          <p:spPr>
            <a:xfrm>
              <a:off x="-92495" y="-2449276"/>
              <a:ext cx="20726935" cy="8045450"/>
            </a:xfrm>
            <a:prstGeom prst="rect">
              <a:avLst/>
            </a:prstGeom>
            <a:noFill/>
            <a:ln>
              <a:noFill/>
            </a:ln>
          </p:spPr>
          <p:txBody>
            <a:bodyPr spcFirstLastPara="1" wrap="square" lIns="0" tIns="0" rIns="0" bIns="0" anchor="t" anchorCtr="0">
              <a:spAutoFit/>
            </a:bodyPr>
            <a:lstStyle/>
            <a:p>
              <a:pPr marL="0" marR="0" lvl="0" indent="0" algn="ctr" rtl="0">
                <a:lnSpc>
                  <a:spcPct val="169000"/>
                </a:lnSpc>
                <a:spcBef>
                  <a:spcPts val="0"/>
                </a:spcBef>
                <a:spcAft>
                  <a:spcPts val="0"/>
                </a:spcAft>
                <a:buNone/>
              </a:pPr>
              <a:r>
                <a:rPr lang="en-US" sz="15000">
                  <a:solidFill>
                    <a:srgbClr val="FFFFFF"/>
                  </a:solidFill>
                  <a:latin typeface="Arial"/>
                  <a:ea typeface="Arial"/>
                  <a:cs typeface="Arial"/>
                  <a:sym typeface="Arial"/>
                </a:rPr>
                <a:t>Have a GREAT semester at HCC!</a:t>
              </a:r>
              <a:endParaRPr/>
            </a:p>
          </p:txBody>
        </p:sp>
        <p:sp>
          <p:nvSpPr>
            <p:cNvPr id="333" name="Google Shape;333;p32"/>
            <p:cNvSpPr txBox="1"/>
            <p:nvPr/>
          </p:nvSpPr>
          <p:spPr>
            <a:xfrm>
              <a:off x="975102" y="7306096"/>
              <a:ext cx="18776730" cy="393751"/>
            </a:xfrm>
            <a:prstGeom prst="rect">
              <a:avLst/>
            </a:prstGeom>
            <a:noFill/>
            <a:ln>
              <a:noFill/>
            </a:ln>
          </p:spPr>
          <p:txBody>
            <a:bodyPr spcFirstLastPara="1" wrap="square" lIns="0" tIns="0" rIns="0" bIns="0" anchor="t" anchorCtr="0">
              <a:spAutoFit/>
            </a:bodyPr>
            <a:lstStyle/>
            <a:p>
              <a:pPr marL="0" marR="0" lvl="0" indent="0" algn="ctr" rtl="0">
                <a:lnSpc>
                  <a:spcPct val="139944"/>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04"/>
        <p:cNvGrpSpPr/>
        <p:nvPr/>
      </p:nvGrpSpPr>
      <p:grpSpPr>
        <a:xfrm>
          <a:off x="0" y="0"/>
          <a:ext cx="0" cy="0"/>
          <a:chOff x="0" y="0"/>
          <a:chExt cx="0" cy="0"/>
        </a:xfrm>
      </p:grpSpPr>
      <p:sp>
        <p:nvSpPr>
          <p:cNvPr id="105" name="Google Shape;105;p3"/>
          <p:cNvSpPr txBox="1"/>
          <p:nvPr/>
        </p:nvSpPr>
        <p:spPr>
          <a:xfrm>
            <a:off x="-152399" y="290512"/>
            <a:ext cx="18440399" cy="9771906"/>
          </a:xfrm>
          <a:prstGeom prst="rect">
            <a:avLst/>
          </a:prstGeom>
          <a:noFill/>
          <a:ln>
            <a:noFill/>
          </a:ln>
        </p:spPr>
        <p:txBody>
          <a:bodyPr spcFirstLastPara="1" wrap="square" lIns="0" tIns="0" rIns="0" bIns="0" anchor="t" anchorCtr="0">
            <a:spAutoFit/>
          </a:bodyPr>
          <a:lstStyle/>
          <a:p>
            <a:pPr marL="0" marR="0" lvl="0" indent="0" algn="ctr" rtl="0">
              <a:lnSpc>
                <a:spcPct val="127333"/>
              </a:lnSpc>
              <a:spcBef>
                <a:spcPts val="0"/>
              </a:spcBef>
              <a:spcAft>
                <a:spcPts val="0"/>
              </a:spcAft>
              <a:buNone/>
            </a:pPr>
            <a:r>
              <a:rPr lang="en-US" sz="12500" b="0" i="0" u="none" strike="noStrike" cap="none" dirty="0">
                <a:solidFill>
                  <a:srgbClr val="FFFFFF"/>
                </a:solidFill>
                <a:latin typeface="Arial"/>
                <a:ea typeface="Arial"/>
                <a:cs typeface="Arial"/>
                <a:sym typeface="Arial"/>
              </a:rPr>
              <a:t>Creating a Campus Culture of Wellness, Safety &amp; Healthy Relationships </a:t>
            </a: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p:nvPr/>
        </p:nvSpPr>
        <p:spPr>
          <a:xfrm rot="-5400000">
            <a:off x="9991458" y="2201684"/>
            <a:ext cx="11851040" cy="6494645"/>
          </a:xfrm>
          <a:prstGeom prst="rect">
            <a:avLst/>
          </a:prstGeom>
          <a:solidFill>
            <a:srgbClr val="6D1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4"/>
          <p:cNvPicPr preferRelativeResize="0"/>
          <p:nvPr/>
        </p:nvPicPr>
        <p:blipFill rotWithShape="1">
          <a:blip r:embed="rId3">
            <a:alphaModFix/>
          </a:blip>
          <a:srcRect/>
          <a:stretch/>
        </p:blipFill>
        <p:spPr>
          <a:xfrm>
            <a:off x="1028700" y="368716"/>
            <a:ext cx="2034265" cy="1570019"/>
          </a:xfrm>
          <a:prstGeom prst="rect">
            <a:avLst/>
          </a:prstGeom>
          <a:noFill/>
          <a:ln>
            <a:noFill/>
          </a:ln>
        </p:spPr>
      </p:pic>
      <p:sp>
        <p:nvSpPr>
          <p:cNvPr id="112" name="Google Shape;112;p4"/>
          <p:cNvSpPr txBox="1"/>
          <p:nvPr/>
        </p:nvSpPr>
        <p:spPr>
          <a:xfrm>
            <a:off x="12471416" y="1244066"/>
            <a:ext cx="6269622" cy="6754093"/>
          </a:xfrm>
          <a:prstGeom prst="rect">
            <a:avLst/>
          </a:prstGeom>
          <a:noFill/>
          <a:ln>
            <a:noFill/>
          </a:ln>
        </p:spPr>
        <p:txBody>
          <a:bodyPr spcFirstLastPara="1" wrap="square" lIns="0" tIns="0" rIns="0" bIns="0" anchor="t" anchorCtr="0">
            <a:spAutoFit/>
          </a:bodyPr>
          <a:lstStyle/>
          <a:p>
            <a:pPr marL="0" marR="0" lvl="0" indent="0" algn="ctr" rtl="0">
              <a:lnSpc>
                <a:spcPct val="133004"/>
              </a:lnSpc>
              <a:spcBef>
                <a:spcPts val="0"/>
              </a:spcBef>
              <a:spcAft>
                <a:spcPts val="0"/>
              </a:spcAft>
              <a:buNone/>
            </a:pPr>
            <a:r>
              <a:rPr lang="en-US" sz="6600" b="0" i="0" u="none" strike="noStrike" cap="none" dirty="0">
                <a:solidFill>
                  <a:srgbClr val="FFFFFF"/>
                </a:solidFill>
                <a:latin typeface="Roboto"/>
                <a:ea typeface="Roboto"/>
                <a:cs typeface="Roboto"/>
                <a:sym typeface="Roboto"/>
              </a:rPr>
              <a:t>Goals of the Office of</a:t>
            </a:r>
            <a:endParaRPr sz="1200" dirty="0"/>
          </a:p>
          <a:p>
            <a:pPr marL="0" marR="0" lvl="0" indent="0" algn="ctr" rtl="0">
              <a:lnSpc>
                <a:spcPct val="133004"/>
              </a:lnSpc>
              <a:spcBef>
                <a:spcPts val="0"/>
              </a:spcBef>
              <a:spcAft>
                <a:spcPts val="0"/>
              </a:spcAft>
              <a:buNone/>
            </a:pPr>
            <a:r>
              <a:rPr lang="en-US" sz="6600" b="0" i="0" u="none" strike="noStrike" cap="none" dirty="0">
                <a:solidFill>
                  <a:srgbClr val="FFFFFF"/>
                </a:solidFill>
                <a:latin typeface="Roboto"/>
                <a:ea typeface="Roboto"/>
                <a:cs typeface="Roboto"/>
                <a:sym typeface="Roboto"/>
              </a:rPr>
              <a:t>Student Rights and Responsibilities</a:t>
            </a:r>
            <a:endParaRPr sz="1200" dirty="0"/>
          </a:p>
        </p:txBody>
      </p:sp>
      <p:grpSp>
        <p:nvGrpSpPr>
          <p:cNvPr id="113" name="Google Shape;113;p4"/>
          <p:cNvGrpSpPr/>
          <p:nvPr/>
        </p:nvGrpSpPr>
        <p:grpSpPr>
          <a:xfrm>
            <a:off x="3859712" y="348588"/>
            <a:ext cx="8611704" cy="3098953"/>
            <a:chOff x="0" y="-133350"/>
            <a:chExt cx="11482272" cy="4131937"/>
          </a:xfrm>
        </p:grpSpPr>
        <p:sp>
          <p:nvSpPr>
            <p:cNvPr id="114" name="Google Shape;114;p4"/>
            <p:cNvSpPr txBox="1"/>
            <p:nvPr/>
          </p:nvSpPr>
          <p:spPr>
            <a:xfrm>
              <a:off x="0" y="-133350"/>
              <a:ext cx="11482272" cy="712470"/>
            </a:xfrm>
            <a:prstGeom prst="rect">
              <a:avLst/>
            </a:prstGeom>
            <a:noFill/>
            <a:ln>
              <a:noFill/>
            </a:ln>
          </p:spPr>
          <p:txBody>
            <a:bodyPr spcFirstLastPara="1" wrap="square" lIns="0" tIns="0" rIns="0" bIns="0" anchor="t" anchorCtr="0">
              <a:spAutoFit/>
            </a:bodyPr>
            <a:lstStyle/>
            <a:p>
              <a:pPr marL="0" marR="0" lvl="0" indent="0" algn="l" rtl="0">
                <a:lnSpc>
                  <a:spcPct val="165000"/>
                </a:lnSpc>
                <a:spcBef>
                  <a:spcPts val="0"/>
                </a:spcBef>
                <a:spcAft>
                  <a:spcPts val="0"/>
                </a:spcAft>
                <a:buNone/>
              </a:pPr>
              <a:r>
                <a:rPr lang="en-US" sz="2900" b="1" i="0" u="none" strike="noStrike" cap="none">
                  <a:solidFill>
                    <a:srgbClr val="6D123F"/>
                  </a:solidFill>
                  <a:latin typeface="Roboto"/>
                  <a:ea typeface="Roboto"/>
                  <a:cs typeface="Roboto"/>
                  <a:sym typeface="Roboto"/>
                </a:rPr>
                <a:t>SAFETY</a:t>
              </a:r>
              <a:endParaRPr/>
            </a:p>
          </p:txBody>
        </p:sp>
        <p:sp>
          <p:nvSpPr>
            <p:cNvPr id="115" name="Google Shape;115;p4"/>
            <p:cNvSpPr txBox="1"/>
            <p:nvPr/>
          </p:nvSpPr>
          <p:spPr>
            <a:xfrm>
              <a:off x="0" y="1400083"/>
              <a:ext cx="11482272" cy="2598504"/>
            </a:xfrm>
            <a:prstGeom prst="rect">
              <a:avLst/>
            </a:prstGeom>
            <a:noFill/>
            <a:ln>
              <a:noFill/>
            </a:ln>
          </p:spPr>
          <p:txBody>
            <a:bodyPr spcFirstLastPara="1" wrap="square" lIns="0" tIns="0" rIns="0" bIns="0" anchor="t" anchorCtr="0">
              <a:spAutoFit/>
            </a:bodyPr>
            <a:lstStyle/>
            <a:p>
              <a:pPr marL="0" marR="0" lvl="0" indent="0" algn="l" rtl="0">
                <a:lnSpc>
                  <a:spcPct val="181000"/>
                </a:lnSpc>
                <a:spcBef>
                  <a:spcPts val="0"/>
                </a:spcBef>
                <a:spcAft>
                  <a:spcPts val="0"/>
                </a:spcAft>
                <a:buNone/>
              </a:pPr>
              <a:r>
                <a:rPr lang="en-US" sz="2200" b="0" i="0" u="none" strike="noStrike" cap="none">
                  <a:solidFill>
                    <a:srgbClr val="6D123F"/>
                  </a:solidFill>
                  <a:latin typeface="Roboto"/>
                  <a:ea typeface="Roboto"/>
                  <a:cs typeface="Roboto"/>
                  <a:sym typeface="Roboto"/>
                </a:rPr>
                <a:t>To protect members of the campus community from harm resulting from the indiscretions of the few members of the community who are unable, or unwilling, to respect the rights of others; </a:t>
              </a:r>
              <a:endParaRPr/>
            </a:p>
          </p:txBody>
        </p:sp>
      </p:grpSp>
      <p:grpSp>
        <p:nvGrpSpPr>
          <p:cNvPr id="116" name="Google Shape;116;p4"/>
          <p:cNvGrpSpPr/>
          <p:nvPr/>
        </p:nvGrpSpPr>
        <p:grpSpPr>
          <a:xfrm>
            <a:off x="3859712" y="4086760"/>
            <a:ext cx="7614358" cy="2624482"/>
            <a:chOff x="0" y="-133350"/>
            <a:chExt cx="10152477" cy="3499308"/>
          </a:xfrm>
        </p:grpSpPr>
        <p:sp>
          <p:nvSpPr>
            <p:cNvPr id="117" name="Google Shape;117;p4"/>
            <p:cNvSpPr txBox="1"/>
            <p:nvPr/>
          </p:nvSpPr>
          <p:spPr>
            <a:xfrm>
              <a:off x="0" y="-133350"/>
              <a:ext cx="10152477" cy="712470"/>
            </a:xfrm>
            <a:prstGeom prst="rect">
              <a:avLst/>
            </a:prstGeom>
            <a:noFill/>
            <a:ln>
              <a:noFill/>
            </a:ln>
          </p:spPr>
          <p:txBody>
            <a:bodyPr spcFirstLastPara="1" wrap="square" lIns="0" tIns="0" rIns="0" bIns="0" anchor="t" anchorCtr="0">
              <a:spAutoFit/>
            </a:bodyPr>
            <a:lstStyle/>
            <a:p>
              <a:pPr marL="0" marR="0" lvl="0" indent="0" algn="l" rtl="0">
                <a:lnSpc>
                  <a:spcPct val="165000"/>
                </a:lnSpc>
                <a:spcBef>
                  <a:spcPts val="0"/>
                </a:spcBef>
                <a:spcAft>
                  <a:spcPts val="0"/>
                </a:spcAft>
                <a:buNone/>
              </a:pPr>
              <a:r>
                <a:rPr lang="en-US" sz="2900" b="1" i="0" u="none" strike="noStrike" cap="none">
                  <a:solidFill>
                    <a:srgbClr val="6D123F"/>
                  </a:solidFill>
                  <a:latin typeface="Roboto"/>
                  <a:ea typeface="Roboto"/>
                  <a:cs typeface="Roboto"/>
                  <a:sym typeface="Roboto"/>
                </a:rPr>
                <a:t>LEARNING ENVIRONMENT</a:t>
              </a:r>
              <a:endParaRPr/>
            </a:p>
          </p:txBody>
        </p:sp>
        <p:sp>
          <p:nvSpPr>
            <p:cNvPr id="118" name="Google Shape;118;p4"/>
            <p:cNvSpPr txBox="1"/>
            <p:nvPr/>
          </p:nvSpPr>
          <p:spPr>
            <a:xfrm>
              <a:off x="0" y="1400083"/>
              <a:ext cx="10152477" cy="1965875"/>
            </a:xfrm>
            <a:prstGeom prst="rect">
              <a:avLst/>
            </a:prstGeom>
            <a:noFill/>
            <a:ln>
              <a:noFill/>
            </a:ln>
          </p:spPr>
          <p:txBody>
            <a:bodyPr spcFirstLastPara="1" wrap="square" lIns="0" tIns="0" rIns="0" bIns="0" anchor="t" anchorCtr="0">
              <a:spAutoFit/>
            </a:bodyPr>
            <a:lstStyle/>
            <a:p>
              <a:pPr marL="0" marR="0" lvl="0" indent="0" algn="l" rtl="0">
                <a:lnSpc>
                  <a:spcPct val="181000"/>
                </a:lnSpc>
                <a:spcBef>
                  <a:spcPts val="0"/>
                </a:spcBef>
                <a:spcAft>
                  <a:spcPts val="0"/>
                </a:spcAft>
                <a:buNone/>
              </a:pPr>
              <a:r>
                <a:rPr lang="en-US" sz="2200" b="0" i="0" u="none" strike="noStrike" cap="none">
                  <a:solidFill>
                    <a:srgbClr val="6D123F"/>
                  </a:solidFill>
                  <a:latin typeface="Roboto"/>
                  <a:ea typeface="Roboto"/>
                  <a:cs typeface="Roboto"/>
                  <a:sym typeface="Roboto"/>
                </a:rPr>
                <a:t>To create an environment that enhances the opportunity for learning; </a:t>
              </a:r>
              <a:endParaRPr/>
            </a:p>
            <a:p>
              <a:pPr marL="0" marR="0" lvl="0" indent="0" algn="l" rtl="0">
                <a:lnSpc>
                  <a:spcPct val="197454"/>
                </a:lnSpc>
                <a:spcBef>
                  <a:spcPts val="0"/>
                </a:spcBef>
                <a:spcAft>
                  <a:spcPts val="0"/>
                </a:spcAft>
                <a:buNone/>
              </a:pPr>
              <a:endParaRPr sz="2200" b="0" i="0" u="none" strike="noStrike" cap="none">
                <a:solidFill>
                  <a:srgbClr val="6D123F"/>
                </a:solidFill>
                <a:latin typeface="Roboto"/>
                <a:ea typeface="Roboto"/>
                <a:cs typeface="Roboto"/>
                <a:sym typeface="Roboto"/>
              </a:endParaRPr>
            </a:p>
          </p:txBody>
        </p:sp>
      </p:grpSp>
      <p:grpSp>
        <p:nvGrpSpPr>
          <p:cNvPr id="119" name="Google Shape;119;p4"/>
          <p:cNvGrpSpPr/>
          <p:nvPr/>
        </p:nvGrpSpPr>
        <p:grpSpPr>
          <a:xfrm>
            <a:off x="3859712" y="6808206"/>
            <a:ext cx="7614358" cy="4177057"/>
            <a:chOff x="0" y="-133350"/>
            <a:chExt cx="10152477" cy="5569408"/>
          </a:xfrm>
        </p:grpSpPr>
        <p:sp>
          <p:nvSpPr>
            <p:cNvPr id="120" name="Google Shape;120;p4"/>
            <p:cNvSpPr txBox="1"/>
            <p:nvPr/>
          </p:nvSpPr>
          <p:spPr>
            <a:xfrm>
              <a:off x="0" y="-133350"/>
              <a:ext cx="10152477" cy="712470"/>
            </a:xfrm>
            <a:prstGeom prst="rect">
              <a:avLst/>
            </a:prstGeom>
            <a:noFill/>
            <a:ln>
              <a:noFill/>
            </a:ln>
          </p:spPr>
          <p:txBody>
            <a:bodyPr spcFirstLastPara="1" wrap="square" lIns="0" tIns="0" rIns="0" bIns="0" anchor="t" anchorCtr="0">
              <a:spAutoFit/>
            </a:bodyPr>
            <a:lstStyle/>
            <a:p>
              <a:pPr marL="0" marR="0" lvl="0" indent="0" algn="l" rtl="0">
                <a:lnSpc>
                  <a:spcPct val="165000"/>
                </a:lnSpc>
                <a:spcBef>
                  <a:spcPts val="0"/>
                </a:spcBef>
                <a:spcAft>
                  <a:spcPts val="0"/>
                </a:spcAft>
                <a:buNone/>
              </a:pPr>
              <a:r>
                <a:rPr lang="en-US" sz="2900" b="1" i="0" u="none" strike="noStrike" cap="none">
                  <a:solidFill>
                    <a:srgbClr val="6D123F"/>
                  </a:solidFill>
                  <a:latin typeface="Roboto"/>
                  <a:ea typeface="Roboto"/>
                  <a:cs typeface="Roboto"/>
                  <a:sym typeface="Roboto"/>
                </a:rPr>
                <a:t>PROTECT RIGHTS OF STUDENTS</a:t>
              </a:r>
              <a:endParaRPr/>
            </a:p>
          </p:txBody>
        </p:sp>
        <p:sp>
          <p:nvSpPr>
            <p:cNvPr id="121" name="Google Shape;121;p4"/>
            <p:cNvSpPr txBox="1"/>
            <p:nvPr/>
          </p:nvSpPr>
          <p:spPr>
            <a:xfrm>
              <a:off x="0" y="1400083"/>
              <a:ext cx="10152477" cy="4035975"/>
            </a:xfrm>
            <a:prstGeom prst="rect">
              <a:avLst/>
            </a:prstGeom>
            <a:noFill/>
            <a:ln>
              <a:noFill/>
            </a:ln>
          </p:spPr>
          <p:txBody>
            <a:bodyPr spcFirstLastPara="1" wrap="square" lIns="0" tIns="0" rIns="0" bIns="0" anchor="t" anchorCtr="0">
              <a:spAutoFit/>
            </a:bodyPr>
            <a:lstStyle/>
            <a:p>
              <a:pPr marL="0" marR="0" lvl="0" indent="0" algn="l" rtl="0">
                <a:lnSpc>
                  <a:spcPct val="181000"/>
                </a:lnSpc>
                <a:spcBef>
                  <a:spcPts val="0"/>
                </a:spcBef>
                <a:spcAft>
                  <a:spcPts val="0"/>
                </a:spcAft>
                <a:buNone/>
              </a:pPr>
              <a:r>
                <a:rPr lang="en-US" sz="2200" b="0" i="0" u="none" strike="noStrike" cap="none">
                  <a:solidFill>
                    <a:srgbClr val="6D123F"/>
                  </a:solidFill>
                  <a:latin typeface="Roboto"/>
                  <a:ea typeface="Roboto"/>
                  <a:cs typeface="Roboto"/>
                  <a:sym typeface="Roboto"/>
                </a:rPr>
                <a:t>To protect the rights of members of the college community and assure students due process when they have been accused of violating college rules and/or regulations </a:t>
              </a:r>
              <a:endParaRPr/>
            </a:p>
            <a:p>
              <a:pPr marL="0" marR="0" lvl="0" indent="0" algn="l" rtl="0">
                <a:lnSpc>
                  <a:spcPct val="197454"/>
                </a:lnSpc>
                <a:spcBef>
                  <a:spcPts val="0"/>
                </a:spcBef>
                <a:spcAft>
                  <a:spcPts val="0"/>
                </a:spcAft>
                <a:buNone/>
              </a:pPr>
              <a:endParaRPr sz="2200" b="0" i="0" u="none" strike="noStrike" cap="none">
                <a:solidFill>
                  <a:srgbClr val="6D123F"/>
                </a:solidFill>
                <a:latin typeface="Roboto"/>
                <a:ea typeface="Roboto"/>
                <a:cs typeface="Roboto"/>
                <a:sym typeface="Roboto"/>
              </a:endParaRPr>
            </a:p>
            <a:p>
              <a:pPr marL="0" marR="0" lvl="0" indent="0" algn="l" rtl="0">
                <a:lnSpc>
                  <a:spcPct val="197454"/>
                </a:lnSpc>
                <a:spcBef>
                  <a:spcPts val="0"/>
                </a:spcBef>
                <a:spcAft>
                  <a:spcPts val="0"/>
                </a:spcAft>
                <a:buNone/>
              </a:pPr>
              <a:endParaRPr sz="2200" b="0" i="0" u="none" strike="noStrike" cap="none">
                <a:solidFill>
                  <a:srgbClr val="6D123F"/>
                </a:solidFill>
                <a:latin typeface="Roboto"/>
                <a:ea typeface="Roboto"/>
                <a:cs typeface="Roboto"/>
                <a:sym typeface="Roboto"/>
              </a:endParaRPr>
            </a:p>
          </p:txBody>
        </p:sp>
      </p:grpSp>
      <p:pic>
        <p:nvPicPr>
          <p:cNvPr id="122" name="Google Shape;122;p4"/>
          <p:cNvPicPr preferRelativeResize="0"/>
          <p:nvPr/>
        </p:nvPicPr>
        <p:blipFill rotWithShape="1">
          <a:blip r:embed="rId3">
            <a:alphaModFix/>
          </a:blip>
          <a:srcRect/>
          <a:stretch/>
        </p:blipFill>
        <p:spPr>
          <a:xfrm>
            <a:off x="1181100" y="3878988"/>
            <a:ext cx="2034265" cy="1570019"/>
          </a:xfrm>
          <a:prstGeom prst="rect">
            <a:avLst/>
          </a:prstGeom>
          <a:noFill/>
          <a:ln>
            <a:noFill/>
          </a:ln>
        </p:spPr>
      </p:pic>
      <p:pic>
        <p:nvPicPr>
          <p:cNvPr id="123" name="Google Shape;123;p4"/>
          <p:cNvPicPr preferRelativeResize="0"/>
          <p:nvPr/>
        </p:nvPicPr>
        <p:blipFill rotWithShape="1">
          <a:blip r:embed="rId3">
            <a:alphaModFix/>
          </a:blip>
          <a:srcRect/>
          <a:stretch/>
        </p:blipFill>
        <p:spPr>
          <a:xfrm>
            <a:off x="1181100" y="6727290"/>
            <a:ext cx="2034265" cy="15700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p:nvPr/>
        </p:nvSpPr>
        <p:spPr>
          <a:xfrm>
            <a:off x="-1695450" y="-361950"/>
            <a:ext cx="21069300" cy="2667000"/>
          </a:xfrm>
          <a:prstGeom prst="rect">
            <a:avLst/>
          </a:prstGeom>
          <a:solidFill>
            <a:srgbClr val="6D12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9" name="Google Shape;129;p5"/>
          <p:cNvPicPr preferRelativeResize="0"/>
          <p:nvPr/>
        </p:nvPicPr>
        <p:blipFill rotWithShape="1">
          <a:blip r:embed="rId3">
            <a:alphaModFix/>
          </a:blip>
          <a:srcRect/>
          <a:stretch/>
        </p:blipFill>
        <p:spPr>
          <a:xfrm>
            <a:off x="11241939" y="5453182"/>
            <a:ext cx="1413059" cy="1161278"/>
          </a:xfrm>
          <a:prstGeom prst="rect">
            <a:avLst/>
          </a:prstGeom>
          <a:noFill/>
          <a:ln>
            <a:noFill/>
          </a:ln>
        </p:spPr>
      </p:pic>
      <p:pic>
        <p:nvPicPr>
          <p:cNvPr id="130" name="Google Shape;130;p5">
            <a:hlinkClick r:id="rId4"/>
          </p:cNvPr>
          <p:cNvPicPr preferRelativeResize="0"/>
          <p:nvPr/>
        </p:nvPicPr>
        <p:blipFill rotWithShape="1">
          <a:blip r:embed="rId5">
            <a:alphaModFix/>
          </a:blip>
          <a:srcRect l="679" r="678"/>
          <a:stretch/>
        </p:blipFill>
        <p:spPr>
          <a:xfrm>
            <a:off x="116739" y="2305050"/>
            <a:ext cx="9399510" cy="6187918"/>
          </a:xfrm>
          <a:prstGeom prst="rect">
            <a:avLst/>
          </a:prstGeom>
          <a:noFill/>
          <a:ln>
            <a:noFill/>
          </a:ln>
        </p:spPr>
      </p:pic>
      <p:sp>
        <p:nvSpPr>
          <p:cNvPr id="131" name="Google Shape;131;p5"/>
          <p:cNvSpPr txBox="1"/>
          <p:nvPr/>
        </p:nvSpPr>
        <p:spPr>
          <a:xfrm>
            <a:off x="2003072" y="110077"/>
            <a:ext cx="14243755" cy="171841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a:solidFill>
                  <a:srgbClr val="FFFFFF"/>
                </a:solidFill>
                <a:latin typeface="Roboto Condensed"/>
                <a:ea typeface="Roboto Condensed"/>
                <a:cs typeface="Roboto Condensed"/>
                <a:sym typeface="Roboto Condensed"/>
              </a:rPr>
              <a:t>STUDENT HANDBOOK</a:t>
            </a:r>
            <a:endParaRPr/>
          </a:p>
          <a:p>
            <a:pPr marL="0" marR="0" lvl="0" indent="0" algn="ctr" rtl="0">
              <a:lnSpc>
                <a:spcPct val="225000"/>
              </a:lnSpc>
              <a:spcBef>
                <a:spcPts val="0"/>
              </a:spcBef>
              <a:spcAft>
                <a:spcPts val="0"/>
              </a:spcAft>
              <a:buNone/>
            </a:pPr>
            <a:r>
              <a:rPr lang="en-US" sz="3200" b="1">
                <a:solidFill>
                  <a:srgbClr val="FFFFFF"/>
                </a:solidFill>
                <a:latin typeface="Roboto Condensed"/>
                <a:ea typeface="Roboto Condensed"/>
                <a:cs typeface="Roboto Condensed"/>
                <a:sym typeface="Roboto Condensed"/>
              </a:rPr>
              <a:t>https://www.howardcc.edu/student-life/student-handbook/</a:t>
            </a:r>
            <a:endParaRPr/>
          </a:p>
        </p:txBody>
      </p:sp>
      <p:sp>
        <p:nvSpPr>
          <p:cNvPr id="132" name="Google Shape;132;p5"/>
          <p:cNvSpPr txBox="1"/>
          <p:nvPr/>
        </p:nvSpPr>
        <p:spPr>
          <a:xfrm>
            <a:off x="5127271" y="8266105"/>
            <a:ext cx="7995358" cy="2156079"/>
          </a:xfrm>
          <a:prstGeom prst="rect">
            <a:avLst/>
          </a:prstGeom>
          <a:noFill/>
          <a:ln>
            <a:noFill/>
          </a:ln>
        </p:spPr>
        <p:txBody>
          <a:bodyPr spcFirstLastPara="1" wrap="square" lIns="0" tIns="0" rIns="0" bIns="0" anchor="t" anchorCtr="0">
            <a:spAutoFit/>
          </a:bodyPr>
          <a:lstStyle/>
          <a:p>
            <a:pPr marL="0" marR="0" lvl="0" indent="0" algn="l" rtl="0">
              <a:lnSpc>
                <a:spcPct val="242666"/>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242666"/>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233333"/>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242666"/>
              </a:lnSpc>
              <a:spcBef>
                <a:spcPts val="0"/>
              </a:spcBef>
              <a:spcAft>
                <a:spcPts val="0"/>
              </a:spcAft>
              <a:buNone/>
            </a:pPr>
            <a:endParaRPr sz="1800">
              <a:solidFill>
                <a:schemeClr val="dk1"/>
              </a:solidFill>
              <a:latin typeface="Calibri"/>
              <a:ea typeface="Calibri"/>
              <a:cs typeface="Calibri"/>
              <a:sym typeface="Calibri"/>
            </a:endParaRPr>
          </a:p>
        </p:txBody>
      </p:sp>
      <p:pic>
        <p:nvPicPr>
          <p:cNvPr id="133" name="Google Shape;133;p5"/>
          <p:cNvPicPr preferRelativeResize="0"/>
          <p:nvPr/>
        </p:nvPicPr>
        <p:blipFill rotWithShape="1">
          <a:blip r:embed="rId6">
            <a:alphaModFix/>
          </a:blip>
          <a:srcRect l="4807" r="14103"/>
          <a:stretch/>
        </p:blipFill>
        <p:spPr>
          <a:xfrm>
            <a:off x="8073996" y="2824562"/>
            <a:ext cx="10097265" cy="70042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l="24248" r="32811"/>
          <a:stretch/>
        </p:blipFill>
        <p:spPr>
          <a:xfrm>
            <a:off x="11791950" y="-716056"/>
            <a:ext cx="7547973" cy="11719112"/>
          </a:xfrm>
          <a:prstGeom prst="rect">
            <a:avLst/>
          </a:prstGeom>
          <a:noFill/>
          <a:ln>
            <a:noFill/>
          </a:ln>
        </p:spPr>
      </p:pic>
      <p:grpSp>
        <p:nvGrpSpPr>
          <p:cNvPr id="139" name="Google Shape;139;p6"/>
          <p:cNvGrpSpPr/>
          <p:nvPr/>
        </p:nvGrpSpPr>
        <p:grpSpPr>
          <a:xfrm>
            <a:off x="787390" y="741015"/>
            <a:ext cx="8632423" cy="2033969"/>
            <a:chOff x="0" y="-9525"/>
            <a:chExt cx="11509897" cy="2711958"/>
          </a:xfrm>
        </p:grpSpPr>
        <p:sp>
          <p:nvSpPr>
            <p:cNvPr id="140" name="Google Shape;140;p6"/>
            <p:cNvSpPr/>
            <p:nvPr/>
          </p:nvSpPr>
          <p:spPr>
            <a:xfrm>
              <a:off x="0" y="2627161"/>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0" y="-9525"/>
              <a:ext cx="11509897" cy="2177353"/>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WHAT IS SEXUAL MISCONDUCT?</a:t>
              </a:r>
              <a:endParaRPr/>
            </a:p>
          </p:txBody>
        </p:sp>
      </p:grpSp>
      <p:sp>
        <p:nvSpPr>
          <p:cNvPr id="142" name="Google Shape;142;p6"/>
          <p:cNvSpPr txBox="1"/>
          <p:nvPr/>
        </p:nvSpPr>
        <p:spPr>
          <a:xfrm>
            <a:off x="533400" y="2930936"/>
            <a:ext cx="10244300" cy="80263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200">
                <a:solidFill>
                  <a:srgbClr val="FFFFFF"/>
                </a:solidFill>
                <a:latin typeface="Open Sans"/>
                <a:ea typeface="Open Sans"/>
                <a:cs typeface="Open Sans"/>
                <a:sym typeface="Open Sans"/>
              </a:rPr>
              <a:t>Title IX</a:t>
            </a:r>
            <a:endParaRPr/>
          </a:p>
          <a:p>
            <a:pPr marL="0" marR="0" lvl="0" indent="0" algn="ctr" rtl="0">
              <a:spcBef>
                <a:spcPts val="0"/>
              </a:spcBef>
              <a:spcAft>
                <a:spcPts val="0"/>
              </a:spcAft>
              <a:buNone/>
            </a:pPr>
            <a:r>
              <a:rPr lang="en-US" sz="4400">
                <a:solidFill>
                  <a:srgbClr val="FFFFFF"/>
                </a:solidFill>
                <a:latin typeface="Open Sans"/>
                <a:ea typeface="Open Sans"/>
                <a:cs typeface="Open Sans"/>
                <a:sym typeface="Open Sans"/>
              </a:rPr>
              <a:t>No person in the United States shall, on the basis of sex, be excluded from participation in, be denied the benefits of, or be subjected to discrimination under any education program or activity receiving Federal financial assistance</a:t>
            </a:r>
            <a:endParaRPr/>
          </a:p>
          <a:p>
            <a:pPr marL="0" marR="0" lvl="0" indent="0" algn="ctr" rtl="0">
              <a:spcBef>
                <a:spcPts val="0"/>
              </a:spcBef>
              <a:spcAft>
                <a:spcPts val="0"/>
              </a:spcAft>
              <a:buNone/>
            </a:pPr>
            <a:endParaRPr sz="4400">
              <a:solidFill>
                <a:srgbClr val="FFFFFF"/>
              </a:solidFill>
              <a:latin typeface="Open Sans"/>
              <a:ea typeface="Open Sans"/>
              <a:cs typeface="Open Sans"/>
              <a:sym typeface="Open Sans"/>
            </a:endParaRPr>
          </a:p>
          <a:p>
            <a:pPr marL="0" marR="0" lvl="0" indent="0" algn="ctr" rtl="0">
              <a:lnSpc>
                <a:spcPct val="140000"/>
              </a:lnSpc>
              <a:spcBef>
                <a:spcPts val="0"/>
              </a:spcBef>
              <a:spcAft>
                <a:spcPts val="0"/>
              </a:spcAft>
              <a:buNone/>
            </a:pPr>
            <a:r>
              <a:rPr lang="en-US" sz="3000">
                <a:solidFill>
                  <a:srgbClr val="FFFFFF"/>
                </a:solidFill>
                <a:latin typeface="Open Sans"/>
                <a:ea typeface="Open Sans"/>
                <a:cs typeface="Open Sans"/>
                <a:sym typeface="Open Sans"/>
              </a:rPr>
              <a:t>(Title IX of the Education Amendments of 1972)</a:t>
            </a:r>
            <a:endParaRPr/>
          </a:p>
          <a:p>
            <a:pPr marL="0" marR="0" lvl="0" indent="0" algn="ctr" rtl="0">
              <a:lnSpc>
                <a:spcPct val="242666"/>
              </a:lnSpc>
              <a:spcBef>
                <a:spcPts val="0"/>
              </a:spcBef>
              <a:spcAft>
                <a:spcPts val="0"/>
              </a:spcAft>
              <a:buNone/>
            </a:pPr>
            <a:endParaRPr sz="3000">
              <a:solidFill>
                <a:srgbClr val="FFFFFF"/>
              </a:solidFill>
              <a:latin typeface="Open Sans"/>
              <a:ea typeface="Open Sans"/>
              <a:cs typeface="Open Sans"/>
              <a:sym typeface="Open Sans"/>
            </a:endParaRPr>
          </a:p>
          <a:p>
            <a:pPr marL="0" marR="0" lvl="0" indent="0" algn="l" rtl="0">
              <a:lnSpc>
                <a:spcPct val="139916"/>
              </a:lnSpc>
              <a:spcBef>
                <a:spcPts val="0"/>
              </a:spcBef>
              <a:spcAft>
                <a:spcPts val="0"/>
              </a:spcAft>
              <a:buNone/>
            </a:pPr>
            <a:r>
              <a:rPr lang="en-US" sz="1200">
                <a:solidFill>
                  <a:srgbClr val="000000"/>
                </a:solidFill>
                <a:latin typeface="Arimo"/>
                <a:ea typeface="Arimo"/>
                <a:cs typeface="Arimo"/>
                <a:sym typeface="Arimo"/>
              </a:rPr>
              <a:t>No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l="57060"/>
          <a:stretch/>
        </p:blipFill>
        <p:spPr>
          <a:xfrm>
            <a:off x="11791950" y="-716056"/>
            <a:ext cx="7547973" cy="11719112"/>
          </a:xfrm>
          <a:prstGeom prst="rect">
            <a:avLst/>
          </a:prstGeom>
          <a:noFill/>
          <a:ln>
            <a:noFill/>
          </a:ln>
        </p:spPr>
      </p:pic>
      <p:grpSp>
        <p:nvGrpSpPr>
          <p:cNvPr id="148" name="Google Shape;148;p7"/>
          <p:cNvGrpSpPr/>
          <p:nvPr/>
        </p:nvGrpSpPr>
        <p:grpSpPr>
          <a:xfrm>
            <a:off x="787390" y="741015"/>
            <a:ext cx="8632423" cy="2033969"/>
            <a:chOff x="0" y="-9525"/>
            <a:chExt cx="11509897" cy="2711958"/>
          </a:xfrm>
        </p:grpSpPr>
        <p:sp>
          <p:nvSpPr>
            <p:cNvPr id="149" name="Google Shape;149;p7"/>
            <p:cNvSpPr/>
            <p:nvPr/>
          </p:nvSpPr>
          <p:spPr>
            <a:xfrm>
              <a:off x="0" y="2627161"/>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txBox="1"/>
            <p:nvPr/>
          </p:nvSpPr>
          <p:spPr>
            <a:xfrm>
              <a:off x="0" y="-9525"/>
              <a:ext cx="11509897" cy="2177353"/>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334" b="1">
                  <a:solidFill>
                    <a:srgbClr val="FFFFFF"/>
                  </a:solidFill>
                  <a:latin typeface="Roboto Condensed"/>
                  <a:ea typeface="Roboto Condensed"/>
                  <a:cs typeface="Roboto Condensed"/>
                  <a:sym typeface="Roboto Condensed"/>
                </a:rPr>
                <a:t>WHAT IS SEXUAL MISCONDUCT? </a:t>
              </a:r>
              <a:endParaRPr/>
            </a:p>
          </p:txBody>
        </p:sp>
      </p:grpSp>
      <p:sp>
        <p:nvSpPr>
          <p:cNvPr id="151" name="Google Shape;151;p7"/>
          <p:cNvSpPr txBox="1"/>
          <p:nvPr/>
        </p:nvSpPr>
        <p:spPr>
          <a:xfrm>
            <a:off x="482601" y="3360261"/>
            <a:ext cx="10093758" cy="4629472"/>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199">
                <a:solidFill>
                  <a:srgbClr val="FFFFFF"/>
                </a:solidFill>
                <a:latin typeface="Open Sans"/>
                <a:ea typeface="Open Sans"/>
                <a:cs typeface="Open Sans"/>
                <a:sym typeface="Open Sans"/>
              </a:rPr>
              <a:t>Title IX</a:t>
            </a:r>
            <a:endParaRPr/>
          </a:p>
          <a:p>
            <a:pPr marL="1036322" marR="0" lvl="1" indent="-518161" algn="l" rtl="0">
              <a:spcBef>
                <a:spcPts val="0"/>
              </a:spcBef>
              <a:spcAft>
                <a:spcPts val="0"/>
              </a:spcAft>
              <a:buClr>
                <a:srgbClr val="FFFFFF"/>
              </a:buClr>
              <a:buSzPts val="4800"/>
              <a:buFont typeface="Arial"/>
              <a:buChar char="•"/>
            </a:pPr>
            <a:r>
              <a:rPr lang="en-US" sz="4800" b="0" i="0" u="none" strike="noStrike" cap="none">
                <a:solidFill>
                  <a:srgbClr val="FFFFFF"/>
                </a:solidFill>
                <a:latin typeface="Open Sans"/>
                <a:ea typeface="Open Sans"/>
                <a:cs typeface="Open Sans"/>
                <a:sym typeface="Open Sans"/>
              </a:rPr>
              <a:t>Prohibits discrimination on the basis of sex</a:t>
            </a:r>
            <a:endParaRPr/>
          </a:p>
          <a:p>
            <a:pPr marL="1036322" marR="0" lvl="1" indent="-518161" algn="l" rtl="0">
              <a:spcBef>
                <a:spcPts val="0"/>
              </a:spcBef>
              <a:spcAft>
                <a:spcPts val="0"/>
              </a:spcAft>
              <a:buClr>
                <a:srgbClr val="FFFFFF"/>
              </a:buClr>
              <a:buSzPts val="4800"/>
              <a:buFont typeface="Arial"/>
              <a:buChar char="•"/>
            </a:pPr>
            <a:r>
              <a:rPr lang="en-US" sz="4800" b="0" i="0" u="none" strike="noStrike" cap="none">
                <a:solidFill>
                  <a:srgbClr val="FFFFFF"/>
                </a:solidFill>
                <a:latin typeface="Open Sans"/>
                <a:ea typeface="Open Sans"/>
                <a:cs typeface="Open Sans"/>
                <a:sym typeface="Open Sans"/>
              </a:rPr>
              <a:t>Prohibits sexual misconduct and harassment</a:t>
            </a:r>
            <a:endParaRPr/>
          </a:p>
          <a:p>
            <a:pPr marL="1036322" marR="0" lvl="1" indent="-518161" algn="l" rtl="0">
              <a:spcBef>
                <a:spcPts val="0"/>
              </a:spcBef>
              <a:spcAft>
                <a:spcPts val="0"/>
              </a:spcAft>
              <a:buClr>
                <a:srgbClr val="FFFFFF"/>
              </a:buClr>
              <a:buSzPts val="4800"/>
              <a:buFont typeface="Arial"/>
              <a:buChar char="•"/>
            </a:pPr>
            <a:r>
              <a:rPr lang="en-US" sz="4800" b="0" i="0" u="none" strike="noStrike" cap="none">
                <a:solidFill>
                  <a:srgbClr val="FFFFFF"/>
                </a:solidFill>
                <a:latin typeface="Open Sans"/>
                <a:ea typeface="Open Sans"/>
                <a:cs typeface="Open Sans"/>
                <a:sym typeface="Open Sans"/>
              </a:rPr>
              <a:t>Sex includes gender identity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64"/>
        <p:cNvGrpSpPr/>
        <p:nvPr/>
      </p:nvGrpSpPr>
      <p:grpSpPr>
        <a:xfrm>
          <a:off x="0" y="0"/>
          <a:ext cx="0" cy="0"/>
          <a:chOff x="0" y="0"/>
          <a:chExt cx="0" cy="0"/>
        </a:xfrm>
      </p:grpSpPr>
      <p:grpSp>
        <p:nvGrpSpPr>
          <p:cNvPr id="165" name="Google Shape;165;p9"/>
          <p:cNvGrpSpPr/>
          <p:nvPr/>
        </p:nvGrpSpPr>
        <p:grpSpPr>
          <a:xfrm>
            <a:off x="685800" y="723900"/>
            <a:ext cx="13996780" cy="7930902"/>
            <a:chOff x="-6175349" y="940581"/>
            <a:chExt cx="18662373" cy="10574538"/>
          </a:xfrm>
        </p:grpSpPr>
        <p:sp>
          <p:nvSpPr>
            <p:cNvPr id="166" name="Google Shape;166;p9"/>
            <p:cNvSpPr txBox="1"/>
            <p:nvPr/>
          </p:nvSpPr>
          <p:spPr>
            <a:xfrm>
              <a:off x="0" y="940581"/>
              <a:ext cx="12487024" cy="3530882"/>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10500" dirty="0">
                  <a:solidFill>
                    <a:srgbClr val="FFFFFF"/>
                  </a:solidFill>
                  <a:latin typeface="League Spartan"/>
                  <a:ea typeface="League Spartan"/>
                  <a:cs typeface="League Spartan"/>
                  <a:sym typeface="League Spartan"/>
                </a:rPr>
                <a:t>Why it’s important?</a:t>
              </a:r>
              <a:endParaRPr dirty="0"/>
            </a:p>
          </p:txBody>
        </p:sp>
        <p:sp>
          <p:nvSpPr>
            <p:cNvPr id="167" name="Google Shape;167;p9"/>
            <p:cNvSpPr txBox="1"/>
            <p:nvPr/>
          </p:nvSpPr>
          <p:spPr>
            <a:xfrm>
              <a:off x="-6175349" y="5086008"/>
              <a:ext cx="10411853" cy="6429111"/>
            </a:xfrm>
            <a:prstGeom prst="rect">
              <a:avLst/>
            </a:prstGeom>
            <a:noFill/>
            <a:ln>
              <a:noFill/>
            </a:ln>
          </p:spPr>
          <p:txBody>
            <a:bodyPr spcFirstLastPara="1" wrap="square" lIns="0" tIns="0" rIns="0" bIns="0" anchor="t" anchorCtr="0">
              <a:spAutoFit/>
            </a:bodyPr>
            <a:lstStyle/>
            <a:p>
              <a:pPr marL="868988" marR="0" lvl="1" indent="-434494" algn="l" rtl="0">
                <a:lnSpc>
                  <a:spcPct val="100000"/>
                </a:lnSpc>
                <a:spcBef>
                  <a:spcPts val="0"/>
                </a:spcBef>
                <a:spcAft>
                  <a:spcPts val="0"/>
                </a:spcAft>
                <a:buClr>
                  <a:srgbClr val="FFFFFF"/>
                </a:buClr>
                <a:buSzPts val="3200"/>
                <a:buFont typeface="Arial"/>
                <a:buChar char="•"/>
              </a:pPr>
              <a:r>
                <a:rPr lang="en-US" sz="3200" b="0" i="0" u="none" strike="noStrike" cap="none">
                  <a:solidFill>
                    <a:srgbClr val="FFFFFF"/>
                  </a:solidFill>
                  <a:latin typeface="Arial"/>
                  <a:ea typeface="Arial"/>
                  <a:cs typeface="Arial"/>
                  <a:sym typeface="Arial"/>
                </a:rPr>
                <a:t>On college campuses--we know that 1 in 5 women will experience sexual assault.</a:t>
              </a:r>
              <a:endParaRPr/>
            </a:p>
            <a:p>
              <a:pPr marL="868988" marR="0" lvl="1" indent="-231294" algn="l" rtl="0">
                <a:lnSpc>
                  <a:spcPct val="100000"/>
                </a:lnSpc>
                <a:spcBef>
                  <a:spcPts val="60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a:p>
              <a:pPr marL="868988" marR="0" lvl="1" indent="-434494" algn="l" rtl="0">
                <a:lnSpc>
                  <a:spcPct val="100000"/>
                </a:lnSpc>
                <a:spcBef>
                  <a:spcPts val="600"/>
                </a:spcBef>
                <a:spcAft>
                  <a:spcPts val="0"/>
                </a:spcAft>
                <a:buClr>
                  <a:srgbClr val="FFFFFF"/>
                </a:buClr>
                <a:buSzPts val="3200"/>
                <a:buFont typeface="Arial"/>
                <a:buChar char="•"/>
              </a:pPr>
              <a:r>
                <a:rPr lang="en-US" sz="3200" b="0" i="0" u="none" strike="noStrike" cap="none">
                  <a:solidFill>
                    <a:srgbClr val="FFFFFF"/>
                  </a:solidFill>
                  <a:latin typeface="Arial"/>
                  <a:ea typeface="Arial"/>
                  <a:cs typeface="Arial"/>
                  <a:sym typeface="Arial"/>
                </a:rPr>
                <a:t>Before the age of 18, between 1 and 6 and 1 in 20 men will experience sexual abuse. </a:t>
              </a:r>
              <a:endParaRPr/>
            </a:p>
            <a:p>
              <a:pPr marL="868988" marR="0" lvl="1" indent="-231294" algn="l" rtl="0">
                <a:lnSpc>
                  <a:spcPct val="100000"/>
                </a:lnSpc>
                <a:spcBef>
                  <a:spcPts val="60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a:p>
              <a:pPr marL="868988" marR="0" lvl="1" indent="-434494" algn="l" rtl="0">
                <a:lnSpc>
                  <a:spcPct val="100000"/>
                </a:lnSpc>
                <a:spcBef>
                  <a:spcPts val="600"/>
                </a:spcBef>
                <a:spcAft>
                  <a:spcPts val="0"/>
                </a:spcAft>
                <a:buClr>
                  <a:srgbClr val="FFFFFF"/>
                </a:buClr>
                <a:buSzPts val="3200"/>
                <a:buFont typeface="Arial"/>
                <a:buChar char="•"/>
              </a:pPr>
              <a:r>
                <a:rPr lang="en-US" sz="3200" b="0" i="0" u="none" strike="noStrike" cap="none">
                  <a:solidFill>
                    <a:srgbClr val="FFFFFF"/>
                  </a:solidFill>
                  <a:latin typeface="Arial"/>
                  <a:ea typeface="Arial"/>
                  <a:cs typeface="Arial"/>
                  <a:sym typeface="Arial"/>
                </a:rPr>
                <a:t>Women have 1 in 3 chance of experiencing interpersonal violence in their lifetimes. </a:t>
              </a:r>
              <a:endParaRPr/>
            </a:p>
          </p:txBody>
        </p:sp>
      </p:grpSp>
      <p:sp>
        <p:nvSpPr>
          <p:cNvPr id="168" name="Google Shape;168;p9"/>
          <p:cNvSpPr txBox="1"/>
          <p:nvPr/>
        </p:nvSpPr>
        <p:spPr>
          <a:xfrm>
            <a:off x="9999946" y="3467100"/>
            <a:ext cx="7808890" cy="5553572"/>
          </a:xfrm>
          <a:prstGeom prst="rect">
            <a:avLst/>
          </a:prstGeom>
          <a:noFill/>
          <a:ln>
            <a:noFill/>
          </a:ln>
        </p:spPr>
        <p:txBody>
          <a:bodyPr spcFirstLastPara="1" wrap="square" lIns="0" tIns="0" rIns="0" bIns="0" anchor="t" anchorCtr="0">
            <a:spAutoFit/>
          </a:bodyPr>
          <a:lstStyle/>
          <a:p>
            <a:pPr marL="868988" marR="0" lvl="1" indent="-434494" algn="l" rtl="0">
              <a:spcBef>
                <a:spcPts val="0"/>
              </a:spcBef>
              <a:spcAft>
                <a:spcPts val="0"/>
              </a:spcAft>
              <a:buClr>
                <a:srgbClr val="FFFFFF"/>
              </a:buClr>
              <a:buSzPts val="3200"/>
              <a:buFont typeface="Arial"/>
              <a:buChar char="•"/>
            </a:pPr>
            <a:r>
              <a:rPr lang="en-US" sz="3200" b="0" i="0" u="none" strike="noStrike" cap="none">
                <a:solidFill>
                  <a:srgbClr val="FFFFFF"/>
                </a:solidFill>
                <a:latin typeface="Arial"/>
                <a:ea typeface="Arial"/>
                <a:cs typeface="Arial"/>
                <a:sym typeface="Arial"/>
              </a:rPr>
              <a:t>1 in 4 men reported experiencing sexual violence in their lifetime.</a:t>
            </a:r>
            <a:endParaRPr/>
          </a:p>
          <a:p>
            <a:pPr marL="868988" marR="0" lvl="1" indent="-231294" algn="l" rtl="0">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a:p>
            <a:pPr marL="868988" marR="0" lvl="1" indent="-434494" algn="l" rtl="0">
              <a:spcBef>
                <a:spcPts val="0"/>
              </a:spcBef>
              <a:spcAft>
                <a:spcPts val="0"/>
              </a:spcAft>
              <a:buClr>
                <a:srgbClr val="FFFFFF"/>
              </a:buClr>
              <a:buSzPts val="3200"/>
              <a:buFont typeface="Arial"/>
              <a:buChar char="•"/>
            </a:pPr>
            <a:r>
              <a:rPr lang="en-US" sz="3200" b="0" i="0" u="none" strike="noStrike" cap="none">
                <a:solidFill>
                  <a:srgbClr val="FFFFFF"/>
                </a:solidFill>
                <a:latin typeface="Arial"/>
                <a:ea typeface="Arial"/>
                <a:cs typeface="Arial"/>
                <a:sym typeface="Arial"/>
              </a:rPr>
              <a:t>1 in 6 women and 1 in 19 men experience stalking.</a:t>
            </a:r>
            <a:endParaRPr/>
          </a:p>
          <a:p>
            <a:pPr marL="868988" marR="0" lvl="1" indent="-231294" algn="l" rtl="0">
              <a:spcBef>
                <a:spcPts val="0"/>
              </a:spcBef>
              <a:spcAft>
                <a:spcPts val="0"/>
              </a:spcAft>
              <a:buClr>
                <a:schemeClr val="dk1"/>
              </a:buClr>
              <a:buSzPts val="3200"/>
              <a:buFont typeface="Arial"/>
              <a:buNone/>
            </a:pPr>
            <a:endParaRPr sz="3200" b="0" i="0" u="none" strike="noStrike" cap="none">
              <a:solidFill>
                <a:srgbClr val="FFFFFF"/>
              </a:solidFill>
              <a:latin typeface="Arial"/>
              <a:ea typeface="Arial"/>
              <a:cs typeface="Arial"/>
              <a:sym typeface="Arial"/>
            </a:endParaRPr>
          </a:p>
          <a:p>
            <a:pPr marL="868988" marR="0" lvl="1" indent="-434494" algn="l" rtl="0">
              <a:spcBef>
                <a:spcPts val="0"/>
              </a:spcBef>
              <a:spcAft>
                <a:spcPts val="0"/>
              </a:spcAft>
              <a:buClr>
                <a:srgbClr val="FFFFFF"/>
              </a:buClr>
              <a:buSzPts val="3200"/>
              <a:buFont typeface="Arial"/>
              <a:buChar char="•"/>
            </a:pPr>
            <a:r>
              <a:rPr lang="en-US" sz="3200" b="0" i="0" u="none" strike="noStrike" cap="none">
                <a:solidFill>
                  <a:srgbClr val="FFFFFF"/>
                </a:solidFill>
                <a:latin typeface="Arial"/>
                <a:ea typeface="Arial"/>
                <a:cs typeface="Arial"/>
                <a:sym typeface="Arial"/>
              </a:rPr>
              <a:t>Sexual assault rates for LGBTQ individuals and people of color are equal to or higher than the general population</a:t>
            </a:r>
            <a:endParaRPr/>
          </a:p>
          <a:p>
            <a:pPr marL="0" marR="0" lvl="0" indent="0" algn="l" rtl="0">
              <a:lnSpc>
                <a:spcPct val="130019"/>
              </a:lnSpc>
              <a:spcBef>
                <a:spcPts val="0"/>
              </a:spcBef>
              <a:spcAft>
                <a:spcPts val="0"/>
              </a:spcAft>
              <a:buNone/>
            </a:pPr>
            <a:endParaRPr sz="4024">
              <a:solidFill>
                <a:srgbClr val="FFFFFF"/>
              </a:solidFill>
              <a:latin typeface="Arial"/>
              <a:ea typeface="Arial"/>
              <a:cs typeface="Arial"/>
              <a:sym typeface="Arial"/>
            </a:endParaRPr>
          </a:p>
        </p:txBody>
      </p:sp>
      <p:sp>
        <p:nvSpPr>
          <p:cNvPr id="169" name="Google Shape;169;p9"/>
          <p:cNvSpPr txBox="1"/>
          <p:nvPr/>
        </p:nvSpPr>
        <p:spPr>
          <a:xfrm>
            <a:off x="7391400" y="8807400"/>
            <a:ext cx="9144000" cy="650178"/>
          </a:xfrm>
          <a:prstGeom prst="rect">
            <a:avLst/>
          </a:prstGeom>
          <a:noFill/>
          <a:ln>
            <a:noFill/>
          </a:ln>
        </p:spPr>
        <p:txBody>
          <a:bodyPr spcFirstLastPara="1" wrap="square" lIns="91425" tIns="45700" rIns="91425" bIns="45700" anchor="t" anchorCtr="0">
            <a:spAutoFit/>
          </a:bodyPr>
          <a:lstStyle/>
          <a:p>
            <a:pPr marL="0" marR="0" lvl="0" indent="0" algn="l" rtl="0">
              <a:lnSpc>
                <a:spcPct val="290666"/>
              </a:lnSpc>
              <a:spcBef>
                <a:spcPts val="0"/>
              </a:spcBef>
              <a:spcAft>
                <a:spcPts val="0"/>
              </a:spcAft>
              <a:buNone/>
            </a:pPr>
            <a:r>
              <a:rPr lang="en-US" sz="1800">
                <a:solidFill>
                  <a:srgbClr val="FFFFFF"/>
                </a:solidFill>
                <a:latin typeface="Arial"/>
                <a:ea typeface="Arial"/>
                <a:cs typeface="Arial"/>
                <a:sym typeface="Arial"/>
              </a:rPr>
              <a:t>(Green Dot 2.0, 2014)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Shape 155"/>
        <p:cNvGrpSpPr/>
        <p:nvPr/>
      </p:nvGrpSpPr>
      <p:grpSpPr>
        <a:xfrm>
          <a:off x="0" y="0"/>
          <a:ext cx="0" cy="0"/>
          <a:chOff x="0" y="0"/>
          <a:chExt cx="0" cy="0"/>
        </a:xfrm>
      </p:grpSpPr>
      <p:pic>
        <p:nvPicPr>
          <p:cNvPr id="156" name="Google Shape;156;p8"/>
          <p:cNvPicPr preferRelativeResize="0"/>
          <p:nvPr/>
        </p:nvPicPr>
        <p:blipFill rotWithShape="1">
          <a:blip r:embed="rId3">
            <a:alphaModFix/>
          </a:blip>
          <a:srcRect l="38807" r="18253"/>
          <a:stretch/>
        </p:blipFill>
        <p:spPr>
          <a:xfrm>
            <a:off x="11791950" y="-716056"/>
            <a:ext cx="7547973" cy="11719112"/>
          </a:xfrm>
          <a:prstGeom prst="rect">
            <a:avLst/>
          </a:prstGeom>
          <a:noFill/>
          <a:ln>
            <a:noFill/>
          </a:ln>
        </p:spPr>
      </p:pic>
      <p:grpSp>
        <p:nvGrpSpPr>
          <p:cNvPr id="157" name="Google Shape;157;p8"/>
          <p:cNvGrpSpPr/>
          <p:nvPr/>
        </p:nvGrpSpPr>
        <p:grpSpPr>
          <a:xfrm>
            <a:off x="873401" y="448574"/>
            <a:ext cx="8632423" cy="2141648"/>
            <a:chOff x="0" y="-9525"/>
            <a:chExt cx="11509897" cy="2855530"/>
          </a:xfrm>
        </p:grpSpPr>
        <p:sp>
          <p:nvSpPr>
            <p:cNvPr id="158" name="Google Shape;158;p8"/>
            <p:cNvSpPr/>
            <p:nvPr/>
          </p:nvSpPr>
          <p:spPr>
            <a:xfrm>
              <a:off x="0" y="2770733"/>
              <a:ext cx="11485490" cy="75272"/>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txBox="1"/>
            <p:nvPr/>
          </p:nvSpPr>
          <p:spPr>
            <a:xfrm>
              <a:off x="0" y="-9525"/>
              <a:ext cx="11509897" cy="2823678"/>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734" b="1" dirty="0">
                  <a:solidFill>
                    <a:srgbClr val="FFFFFF"/>
                  </a:solidFill>
                  <a:latin typeface="Roboto Condensed"/>
                  <a:ea typeface="Roboto Condensed"/>
                  <a:cs typeface="Roboto Condensed"/>
                  <a:sym typeface="Roboto Condensed"/>
                </a:rPr>
                <a:t>TYPES OF SEXUAL MISCONDUCT? </a:t>
              </a:r>
              <a:endParaRPr dirty="0"/>
            </a:p>
          </p:txBody>
        </p:sp>
      </p:grpSp>
      <p:sp>
        <p:nvSpPr>
          <p:cNvPr id="160" name="Google Shape;160;p8"/>
          <p:cNvSpPr txBox="1"/>
          <p:nvPr/>
        </p:nvSpPr>
        <p:spPr>
          <a:xfrm>
            <a:off x="632568" y="2917615"/>
            <a:ext cx="10535231" cy="4326889"/>
          </a:xfrm>
          <a:prstGeom prst="rect">
            <a:avLst/>
          </a:prstGeom>
          <a:noFill/>
          <a:ln>
            <a:noFill/>
          </a:ln>
        </p:spPr>
        <p:txBody>
          <a:bodyPr spcFirstLastPara="1" wrap="square" lIns="0" tIns="0" rIns="0" bIns="0" anchor="t" anchorCtr="0">
            <a:spAutoFit/>
          </a:bodyPr>
          <a:lstStyle/>
          <a:p>
            <a:pPr marL="1057914" marR="0" lvl="1" indent="-528956" algn="l" rtl="0">
              <a:lnSpc>
                <a:spcPct val="140000"/>
              </a:lnSpc>
              <a:spcBef>
                <a:spcPts val="0"/>
              </a:spcBef>
              <a:spcAft>
                <a:spcPts val="0"/>
              </a:spcAft>
              <a:buClr>
                <a:srgbClr val="FFFFFF"/>
              </a:buClr>
              <a:buSzPts val="4900"/>
              <a:buFont typeface="Arial"/>
              <a:buChar char="•"/>
            </a:pPr>
            <a:r>
              <a:rPr lang="en-US" sz="4900" b="0" i="0" u="none" strike="noStrike" cap="none">
                <a:solidFill>
                  <a:srgbClr val="FFFFFF"/>
                </a:solidFill>
                <a:latin typeface="Open Sans"/>
                <a:ea typeface="Open Sans"/>
                <a:cs typeface="Open Sans"/>
                <a:sym typeface="Open Sans"/>
              </a:rPr>
              <a:t>Sexual harassment</a:t>
            </a:r>
            <a:endParaRPr/>
          </a:p>
          <a:p>
            <a:pPr marL="1057914" marR="0" lvl="1" indent="-528956" algn="l" rtl="0">
              <a:lnSpc>
                <a:spcPct val="140000"/>
              </a:lnSpc>
              <a:spcBef>
                <a:spcPts val="0"/>
              </a:spcBef>
              <a:spcAft>
                <a:spcPts val="0"/>
              </a:spcAft>
              <a:buClr>
                <a:srgbClr val="FFFFFF"/>
              </a:buClr>
              <a:buSzPts val="4900"/>
              <a:buFont typeface="Arial"/>
              <a:buChar char="•"/>
            </a:pPr>
            <a:r>
              <a:rPr lang="en-US" sz="4900" b="0" i="0" u="none" strike="noStrike" cap="none">
                <a:solidFill>
                  <a:srgbClr val="FFFFFF"/>
                </a:solidFill>
                <a:latin typeface="Open Sans"/>
                <a:ea typeface="Open Sans"/>
                <a:cs typeface="Open Sans"/>
                <a:sym typeface="Open Sans"/>
              </a:rPr>
              <a:t>Sexual assault</a:t>
            </a:r>
            <a:endParaRPr/>
          </a:p>
          <a:p>
            <a:pPr marL="1057914" marR="0" lvl="1" indent="-528956" algn="l" rtl="0">
              <a:lnSpc>
                <a:spcPct val="140000"/>
              </a:lnSpc>
              <a:spcBef>
                <a:spcPts val="0"/>
              </a:spcBef>
              <a:spcAft>
                <a:spcPts val="0"/>
              </a:spcAft>
              <a:buClr>
                <a:srgbClr val="FFFFFF"/>
              </a:buClr>
              <a:buSzPts val="4900"/>
              <a:buFont typeface="Arial"/>
              <a:buChar char="•"/>
            </a:pPr>
            <a:r>
              <a:rPr lang="en-US" sz="4900" b="0" i="0" u="none" strike="noStrike" cap="none">
                <a:solidFill>
                  <a:srgbClr val="FFFFFF"/>
                </a:solidFill>
                <a:latin typeface="Open Sans"/>
                <a:ea typeface="Open Sans"/>
                <a:cs typeface="Open Sans"/>
                <a:sym typeface="Open Sans"/>
              </a:rPr>
              <a:t>Sexual exploitation</a:t>
            </a:r>
            <a:endParaRPr/>
          </a:p>
          <a:p>
            <a:pPr marL="1057914" marR="0" lvl="1" indent="-528956" algn="l" rtl="0">
              <a:lnSpc>
                <a:spcPct val="140000"/>
              </a:lnSpc>
              <a:spcBef>
                <a:spcPts val="0"/>
              </a:spcBef>
              <a:spcAft>
                <a:spcPts val="0"/>
              </a:spcAft>
              <a:buClr>
                <a:srgbClr val="FFFFFF"/>
              </a:buClr>
              <a:buSzPts val="4900"/>
              <a:buFont typeface="Arial"/>
              <a:buChar char="•"/>
            </a:pPr>
            <a:r>
              <a:rPr lang="en-US" sz="4900" b="0" i="0" u="none" strike="noStrike" cap="none">
                <a:solidFill>
                  <a:srgbClr val="FFFFFF"/>
                </a:solidFill>
                <a:latin typeface="Open Sans"/>
                <a:ea typeface="Open Sans"/>
                <a:cs typeface="Open Sans"/>
                <a:sym typeface="Open Sans"/>
              </a:rPr>
              <a:t>Dating/domestic violence</a:t>
            </a:r>
            <a:endParaRPr/>
          </a:p>
          <a:p>
            <a:pPr marL="1057914" marR="0" lvl="1" indent="-528956" algn="l" rtl="0">
              <a:lnSpc>
                <a:spcPct val="140000"/>
              </a:lnSpc>
              <a:spcBef>
                <a:spcPts val="0"/>
              </a:spcBef>
              <a:spcAft>
                <a:spcPts val="0"/>
              </a:spcAft>
              <a:buClr>
                <a:srgbClr val="FFFFFF"/>
              </a:buClr>
              <a:buSzPts val="4900"/>
              <a:buFont typeface="Arial"/>
              <a:buChar char="•"/>
            </a:pPr>
            <a:r>
              <a:rPr lang="en-US" sz="4900" b="0" i="0" u="none" strike="noStrike" cap="none">
                <a:solidFill>
                  <a:srgbClr val="FFFFFF"/>
                </a:solidFill>
                <a:latin typeface="Open Sans"/>
                <a:ea typeface="Open Sans"/>
                <a:cs typeface="Open Sans"/>
                <a:sym typeface="Open Sans"/>
              </a:rPr>
              <a:t>Stalking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1089</Words>
  <Application>Microsoft Office PowerPoint</Application>
  <PresentationFormat>Custom</PresentationFormat>
  <Paragraphs>161</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Roboto</vt:lpstr>
      <vt:lpstr>Alegreya Sans SC</vt:lpstr>
      <vt:lpstr>Calibri</vt:lpstr>
      <vt:lpstr>Open Sans</vt:lpstr>
      <vt:lpstr>League Spartan</vt:lpstr>
      <vt:lpstr>Arimo</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Zakia Johnson</dc:creator>
  <cp:lastModifiedBy>Koontz, Christy</cp:lastModifiedBy>
  <cp:revision>1</cp:revision>
  <dcterms:created xsi:type="dcterms:W3CDTF">2006-08-16T00:00:00Z</dcterms:created>
  <dcterms:modified xsi:type="dcterms:W3CDTF">2024-01-18T19:25:23Z</dcterms:modified>
</cp:coreProperties>
</file>